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4" r:id="rId5"/>
    <p:sldId id="273" r:id="rId6"/>
    <p:sldId id="272" r:id="rId7"/>
    <p:sldId id="271" r:id="rId8"/>
    <p:sldId id="270" r:id="rId9"/>
    <p:sldId id="275" r:id="rId10"/>
    <p:sldId id="276" r:id="rId11"/>
    <p:sldId id="259" r:id="rId12"/>
    <p:sldId id="260" r:id="rId13"/>
    <p:sldId id="288" r:id="rId14"/>
    <p:sldId id="261" r:id="rId15"/>
    <p:sldId id="262" r:id="rId16"/>
    <p:sldId id="263" r:id="rId17"/>
    <p:sldId id="264" r:id="rId18"/>
    <p:sldId id="265" r:id="rId19"/>
    <p:sldId id="296" r:id="rId20"/>
    <p:sldId id="297" r:id="rId21"/>
    <p:sldId id="266" r:id="rId22"/>
    <p:sldId id="267" r:id="rId23"/>
    <p:sldId id="289" r:id="rId24"/>
    <p:sldId id="277" r:id="rId25"/>
    <p:sldId id="278" r:id="rId26"/>
    <p:sldId id="290" r:id="rId27"/>
    <p:sldId id="268" r:id="rId28"/>
    <p:sldId id="279" r:id="rId29"/>
    <p:sldId id="280" r:id="rId30"/>
    <p:sldId id="295" r:id="rId31"/>
    <p:sldId id="281" r:id="rId32"/>
    <p:sldId id="282" r:id="rId33"/>
    <p:sldId id="283" r:id="rId34"/>
    <p:sldId id="284" r:id="rId35"/>
    <p:sldId id="285" r:id="rId36"/>
    <p:sldId id="287" r:id="rId37"/>
    <p:sldId id="286" r:id="rId38"/>
    <p:sldId id="292" r:id="rId39"/>
    <p:sldId id="293" r:id="rId40"/>
    <p:sldId id="294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6395-0EAC-4EC7-9520-7A023D4F3DE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63D9-596D-4329-8469-7269310A8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6395-0EAC-4EC7-9520-7A023D4F3DE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63D9-596D-4329-8469-7269310A8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6395-0EAC-4EC7-9520-7A023D4F3DE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63D9-596D-4329-8469-7269310A8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6395-0EAC-4EC7-9520-7A023D4F3DE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63D9-596D-4329-8469-7269310A8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6395-0EAC-4EC7-9520-7A023D4F3DE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63D9-596D-4329-8469-7269310A8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6395-0EAC-4EC7-9520-7A023D4F3DE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63D9-596D-4329-8469-7269310A8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6395-0EAC-4EC7-9520-7A023D4F3DE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63D9-596D-4329-8469-7269310A8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6395-0EAC-4EC7-9520-7A023D4F3DE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63D9-596D-4329-8469-7269310A8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6395-0EAC-4EC7-9520-7A023D4F3DE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63D9-596D-4329-8469-7269310A8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6395-0EAC-4EC7-9520-7A023D4F3DE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63D9-596D-4329-8469-7269310A8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6395-0EAC-4EC7-9520-7A023D4F3DE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63D9-596D-4329-8469-7269310A8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06395-0EAC-4EC7-9520-7A023D4F3DE8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63D9-596D-4329-8469-7269310A8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s.nationalgeographic.com/animals/enlarge/sting-ray-gliding_imag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effk42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</a:t>
            </a:r>
            <a:r>
              <a:rPr lang="en-US" dirty="0" err="1" smtClean="0"/>
              <a:t>Chondrichthyes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“cartilage fish”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 smtClean="0"/>
              <a:t>examples – sharks, rays, skates</a:t>
            </a:r>
            <a:endParaRPr lang="en-US" dirty="0"/>
          </a:p>
        </p:txBody>
      </p:sp>
      <p:pic>
        <p:nvPicPr>
          <p:cNvPr id="4" name="Picture 5" descr="sharks_in_the_water"/>
          <p:cNvPicPr>
            <a:picLocks noChangeAspect="1" noChangeArrowheads="1"/>
          </p:cNvPicPr>
          <p:nvPr/>
        </p:nvPicPr>
        <p:blipFill>
          <a:blip r:embed="rId2" cstate="print"/>
          <a:srcRect r="18750" b="25644"/>
          <a:stretch>
            <a:fillRect/>
          </a:stretch>
        </p:blipFill>
        <p:spPr bwMode="auto">
          <a:xfrm>
            <a:off x="304800" y="3200400"/>
            <a:ext cx="3466002" cy="211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hoto: Stingray gliding across the ocean flo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876800"/>
            <a:ext cx="2633632" cy="18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7-03-07morrocayucos001.jpg picture by Danjkeating"/>
          <p:cNvPicPr>
            <a:picLocks noChangeAspect="1" noChangeArrowheads="1"/>
          </p:cNvPicPr>
          <p:nvPr/>
        </p:nvPicPr>
        <p:blipFill>
          <a:blip r:embed="rId5" cstate="print"/>
          <a:srcRect l="5556" t="9877"/>
          <a:stretch>
            <a:fillRect/>
          </a:stretch>
        </p:blipFill>
        <p:spPr bwMode="auto">
          <a:xfrm>
            <a:off x="4495800" y="3200400"/>
            <a:ext cx="2590800" cy="185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MantaR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038600"/>
            <a:ext cx="1995473" cy="225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Heterocercal</a:t>
            </a:r>
            <a:r>
              <a:rPr lang="en-US" dirty="0" smtClean="0"/>
              <a:t> tail fin (top and bottom </a:t>
            </a:r>
            <a:r>
              <a:rPr lang="en-US" smtClean="0"/>
              <a:t>are different)</a:t>
            </a:r>
            <a:endParaRPr lang="en-US" dirty="0"/>
          </a:p>
        </p:txBody>
      </p:sp>
      <p:pic>
        <p:nvPicPr>
          <p:cNvPr id="9218" name="Picture 2" descr="http://www.elasmodiver.com/Sharkive%20images/Blue-shark-040.jpg"/>
          <p:cNvPicPr>
            <a:picLocks noChangeAspect="1" noChangeArrowheads="1"/>
          </p:cNvPicPr>
          <p:nvPr/>
        </p:nvPicPr>
        <p:blipFill>
          <a:blip r:embed="rId2" cstate="print"/>
          <a:srcRect b="6000"/>
          <a:stretch>
            <a:fillRect/>
          </a:stretch>
        </p:blipFill>
        <p:spPr bwMode="auto">
          <a:xfrm>
            <a:off x="1676400" y="2590800"/>
            <a:ext cx="5715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Shark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– rough like sandpaper because of </a:t>
            </a:r>
            <a:r>
              <a:rPr lang="en-US" dirty="0" err="1" smtClean="0"/>
              <a:t>placoid</a:t>
            </a:r>
            <a:r>
              <a:rPr lang="en-US" dirty="0" smtClean="0"/>
              <a:t> scales</a:t>
            </a:r>
            <a:endParaRPr lang="en-US" dirty="0"/>
          </a:p>
        </p:txBody>
      </p:sp>
      <p:pic>
        <p:nvPicPr>
          <p:cNvPr id="4" name="Picture 2" descr="http://1.bp.blogspot.com/_bEBzZgZ5Tmc/SncsrUZmn-I/AAAAAAAAXCk/rGB44nrSktk/s400/shark+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19400"/>
            <a:ext cx="5105400" cy="3739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Thicker and less flexible than the bony fish</a:t>
            </a:r>
            <a:endParaRPr lang="en-US" dirty="0"/>
          </a:p>
        </p:txBody>
      </p:sp>
      <p:pic>
        <p:nvPicPr>
          <p:cNvPr id="34818" name="Picture 2" descr="http://www.jimallred.com/images/lakec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3781353" cy="2514600"/>
          </a:xfrm>
          <a:prstGeom prst="rect">
            <a:avLst/>
          </a:prstGeom>
          <a:noFill/>
        </p:spPr>
      </p:pic>
      <p:pic>
        <p:nvPicPr>
          <p:cNvPr id="34820" name="Picture 4" descr="http://www.chesapeakebay.net/images/sandbar_shark.jpg"/>
          <p:cNvPicPr>
            <a:picLocks noChangeAspect="1" noChangeArrowheads="1"/>
          </p:cNvPicPr>
          <p:nvPr/>
        </p:nvPicPr>
        <p:blipFill>
          <a:blip r:embed="rId3" cstate="print"/>
          <a:srcRect l="8788"/>
          <a:stretch>
            <a:fillRect/>
          </a:stretch>
        </p:blipFill>
        <p:spPr bwMode="auto">
          <a:xfrm>
            <a:off x="533400" y="3048000"/>
            <a:ext cx="474542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blogs.discovery.com/photos/uncategorized/2008/07/22/conservation2sharkfi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381000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8200" y="609600"/>
            <a:ext cx="358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Nearly 40 million sharks are killed annually for their fins, which are considered a delicacy in Asia and prepared primarily in soups.</a:t>
            </a:r>
            <a:endParaRPr lang="en-US" sz="2000" b="1" dirty="0"/>
          </a:p>
        </p:txBody>
      </p:sp>
      <p:pic>
        <p:nvPicPr>
          <p:cNvPr id="45060" name="Picture 4" descr="http://i2.cdn.turner.com/cnn/2008/WORLD/asiapcf/12/10/pip.shark.finning/art.shark.finning.cnn.jpg"/>
          <p:cNvPicPr>
            <a:picLocks noChangeAspect="1" noChangeArrowheads="1"/>
          </p:cNvPicPr>
          <p:nvPr/>
        </p:nvPicPr>
        <p:blipFill>
          <a:blip r:embed="rId3" cstate="print"/>
          <a:srcRect b="5314"/>
          <a:stretch>
            <a:fillRect/>
          </a:stretch>
        </p:blipFill>
        <p:spPr bwMode="auto">
          <a:xfrm>
            <a:off x="3352800" y="2743200"/>
            <a:ext cx="5257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fins along the back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753654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>
            <a:off x="6096000" y="33528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962400" y="28956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Tail fin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753654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>
            <a:off x="7315200" y="29718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Posterior paired fins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24200"/>
            <a:ext cx="753654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 rot="10800000">
            <a:off x="5029200" y="50292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Claspers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Males only, used in mating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14800"/>
            <a:ext cx="753654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Arrow 5"/>
          <p:cNvSpPr/>
          <p:nvPr/>
        </p:nvSpPr>
        <p:spPr>
          <a:xfrm rot="19002823">
            <a:off x="6333695" y="5548097"/>
            <a:ext cx="3810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http://www.flmnh.ufl.edu/fish/sharks/nsrc/images/clas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360101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Pectoral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“chest,” anterior paired fins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24200"/>
            <a:ext cx="753654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 rot="10800000">
            <a:off x="2895600" y="54102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and filled with oil to help with buoyancy </a:t>
            </a:r>
            <a:endParaRPr lang="en-US" dirty="0"/>
          </a:p>
        </p:txBody>
      </p:sp>
      <p:pic>
        <p:nvPicPr>
          <p:cNvPr id="91138" name="Picture 2" descr="http://www.lovelyhealth.us/Lovelyhealth%20network%20web%20file%20for%20front%20page/Shark_Liver_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95600"/>
            <a:ext cx="2838450" cy="3667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1140" name="Picture 4" descr="http://www.thedogplace.org/Articles/Martin/0706_Shark%20Liver%20Oil%20WEB%20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436836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Skeletons entirely of cartilage</a:t>
            </a:r>
            <a:endParaRPr lang="en-US" dirty="0"/>
          </a:p>
        </p:txBody>
      </p:sp>
      <p:pic>
        <p:nvPicPr>
          <p:cNvPr id="36866" name="Picture 2" descr="http://www.marinebiodiversity.ca/shark/english/images/porbeagle%20skeleton%20for%20web.jpg"/>
          <p:cNvPicPr>
            <a:picLocks noChangeAspect="1" noChangeArrowheads="1"/>
          </p:cNvPicPr>
          <p:nvPr/>
        </p:nvPicPr>
        <p:blipFill>
          <a:blip r:embed="rId2" cstate="print"/>
          <a:srcRect b="8832"/>
          <a:stretch>
            <a:fillRect/>
          </a:stretch>
        </p:blipFill>
        <p:spPr bwMode="auto">
          <a:xfrm>
            <a:off x="1219200" y="2667000"/>
            <a:ext cx="7086600" cy="3779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valve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Spiral flap of skin that increases the surface area in the intestines for better absorption of nutrients</a:t>
            </a:r>
            <a:endParaRPr lang="en-US" dirty="0"/>
          </a:p>
        </p:txBody>
      </p:sp>
      <p:pic>
        <p:nvPicPr>
          <p:cNvPr id="90114" name="Picture 2" descr="http://library.thinkquest.org/26153/marine/sketch/82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91000"/>
            <a:ext cx="6384758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Cloaca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common to the digestive, reproductive, and excretory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Exit from the </a:t>
            </a:r>
            <a:r>
              <a:rPr lang="en-US" dirty="0" err="1" smtClean="0"/>
              <a:t>cloaca</a:t>
            </a:r>
            <a:endParaRPr lang="en-US" dirty="0"/>
          </a:p>
        </p:txBody>
      </p:sp>
      <p:pic>
        <p:nvPicPr>
          <p:cNvPr id="27650" name="Picture 2" descr="http://www.oceanicresearch.org/jpegs/jbird_shark_cloaca.jpg"/>
          <p:cNvPicPr>
            <a:picLocks noChangeAspect="1" noChangeArrowheads="1"/>
          </p:cNvPicPr>
          <p:nvPr/>
        </p:nvPicPr>
        <p:blipFill>
          <a:blip r:embed="rId2" cstate="print"/>
          <a:srcRect b="13143"/>
          <a:stretch>
            <a:fillRect/>
          </a:stretch>
        </p:blipFill>
        <p:spPr bwMode="auto">
          <a:xfrm>
            <a:off x="3276600" y="2438400"/>
            <a:ext cx="3124200" cy="405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themselves, none of a shark's sense organs would be adequate for effective hunting. But the combination of all these senses make the shark an incredible predator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Nostrils – for smell only</a:t>
            </a:r>
            <a:endParaRPr lang="en-US" dirty="0"/>
          </a:p>
        </p:txBody>
      </p:sp>
      <p:pic>
        <p:nvPicPr>
          <p:cNvPr id="8194" name="Picture 2" descr="sh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3810000" cy="25336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24400" y="2057400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Many sharks can detect even the slightest traces of blood in the water</a:t>
            </a:r>
            <a:endParaRPr lang="en-US" sz="2000" b="1" dirty="0"/>
          </a:p>
        </p:txBody>
      </p:sp>
      <p:pic>
        <p:nvPicPr>
          <p:cNvPr id="8196" name="Picture 4" descr="http://photography.nationalgeographic.com/staticfiles/NGS/Shared/StaticFiles/Photography/Images/POD/g/great-white-shark-gansbaai-703796-sw.jpg"/>
          <p:cNvPicPr>
            <a:picLocks noChangeAspect="1" noChangeArrowheads="1"/>
          </p:cNvPicPr>
          <p:nvPr/>
        </p:nvPicPr>
        <p:blipFill>
          <a:blip r:embed="rId3" cstate="print"/>
          <a:srcRect l="18070" t="10936" b="20292"/>
          <a:stretch>
            <a:fillRect/>
          </a:stretch>
        </p:blipFill>
        <p:spPr bwMode="auto">
          <a:xfrm>
            <a:off x="4114800" y="3581400"/>
            <a:ext cx="459947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/>
              <a:t>Eyes – spherical lenses, nearsighted</a:t>
            </a:r>
            <a:endParaRPr lang="en-US" dirty="0"/>
          </a:p>
        </p:txBody>
      </p:sp>
      <p:pic>
        <p:nvPicPr>
          <p:cNvPr id="7170" name="Picture 2" descr="shark eye diagram"/>
          <p:cNvPicPr>
            <a:picLocks noChangeAspect="1" noChangeArrowheads="1"/>
          </p:cNvPicPr>
          <p:nvPr/>
        </p:nvPicPr>
        <p:blipFill>
          <a:blip r:embed="rId2" cstate="print"/>
          <a:srcRect t="6000"/>
          <a:stretch>
            <a:fillRect/>
          </a:stretch>
        </p:blipFill>
        <p:spPr bwMode="auto">
          <a:xfrm>
            <a:off x="609600" y="2438400"/>
            <a:ext cx="3810000" cy="3657600"/>
          </a:xfrm>
          <a:prstGeom prst="rect">
            <a:avLst/>
          </a:prstGeom>
          <a:noFill/>
        </p:spPr>
      </p:pic>
      <p:pic>
        <p:nvPicPr>
          <p:cNvPr id="7176" name="Picture 8" descr="http://www.starfish.ch/photos/fishes-Fische/sharks-Haie/shark-eye.jpg"/>
          <p:cNvPicPr>
            <a:picLocks noChangeAspect="1" noChangeArrowheads="1"/>
          </p:cNvPicPr>
          <p:nvPr/>
        </p:nvPicPr>
        <p:blipFill>
          <a:blip r:embed="rId3" cstate="print"/>
          <a:srcRect l="16222" t="13852" r="11778" b="9704"/>
          <a:stretch>
            <a:fillRect/>
          </a:stretch>
        </p:blipFill>
        <p:spPr bwMode="auto">
          <a:xfrm>
            <a:off x="4648200" y="2133600"/>
            <a:ext cx="1913861" cy="1524000"/>
          </a:xfrm>
          <a:prstGeom prst="rect">
            <a:avLst/>
          </a:prstGeom>
          <a:noFill/>
        </p:spPr>
      </p:pic>
      <p:pic>
        <p:nvPicPr>
          <p:cNvPr id="7178" name="Picture 10" descr="http://www.elasmodiver.com/Sharkive%20images/PorbeagleSharkEye003.jpg"/>
          <p:cNvPicPr>
            <a:picLocks noChangeAspect="1" noChangeArrowheads="1"/>
          </p:cNvPicPr>
          <p:nvPr/>
        </p:nvPicPr>
        <p:blipFill>
          <a:blip r:embed="rId4" cstate="print"/>
          <a:srcRect l="22889" t="15622" r="14444"/>
          <a:stretch>
            <a:fillRect/>
          </a:stretch>
        </p:blipFill>
        <p:spPr bwMode="auto">
          <a:xfrm>
            <a:off x="6781800" y="1828800"/>
            <a:ext cx="1787154" cy="1600200"/>
          </a:xfrm>
          <a:prstGeom prst="rect">
            <a:avLst/>
          </a:prstGeom>
          <a:noFill/>
        </p:spPr>
      </p:pic>
      <p:pic>
        <p:nvPicPr>
          <p:cNvPr id="7180" name="Picture 12" descr="Close-up image of the eye of a great white shark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arkive.org/media/AF/AF12D1EC-6FFC-480B-8494-03614CE55C96/Presentation.Large/photo.jpg"/>
          <p:cNvPicPr>
            <a:picLocks noChangeAspect="1" noChangeArrowheads="1"/>
          </p:cNvPicPr>
          <p:nvPr/>
        </p:nvPicPr>
        <p:blipFill>
          <a:blip r:embed="rId2" cstate="print"/>
          <a:srcRect t="10603" r="5026" b="8848"/>
          <a:stretch>
            <a:fillRect/>
          </a:stretch>
        </p:blipFill>
        <p:spPr bwMode="auto">
          <a:xfrm>
            <a:off x="457200" y="1066800"/>
            <a:ext cx="3886200" cy="2215889"/>
          </a:xfrm>
          <a:prstGeom prst="rect">
            <a:avLst/>
          </a:prstGeom>
          <a:noFill/>
        </p:spPr>
      </p:pic>
      <p:pic>
        <p:nvPicPr>
          <p:cNvPr id="5" name="Picture 6" descr="http://www.marinebiodiversity.ca/shark/english/blue_attacking_cod_3.jpg"/>
          <p:cNvPicPr>
            <a:picLocks noChangeAspect="1" noChangeArrowheads="1"/>
          </p:cNvPicPr>
          <p:nvPr/>
        </p:nvPicPr>
        <p:blipFill>
          <a:blip r:embed="rId3" cstate="print"/>
          <a:srcRect l="21441" t="25553" r="14238" b="29238"/>
          <a:stretch>
            <a:fillRect/>
          </a:stretch>
        </p:blipFill>
        <p:spPr bwMode="auto">
          <a:xfrm>
            <a:off x="381000" y="3581400"/>
            <a:ext cx="6096000" cy="2921000"/>
          </a:xfrm>
          <a:prstGeom prst="rect">
            <a:avLst/>
          </a:prstGeom>
          <a:noFill/>
        </p:spPr>
      </p:pic>
      <p:pic>
        <p:nvPicPr>
          <p:cNvPr id="47110" name="Picture 6" descr="http://farm1.static.flickr.com/32/43685992_e32f9c0eb2.jpg"/>
          <p:cNvPicPr>
            <a:picLocks noChangeAspect="1" noChangeArrowheads="1"/>
          </p:cNvPicPr>
          <p:nvPr/>
        </p:nvPicPr>
        <p:blipFill>
          <a:blip r:embed="rId4" cstate="print"/>
          <a:srcRect l="17600" t="6417" r="7200" b="18717"/>
          <a:stretch>
            <a:fillRect/>
          </a:stretch>
        </p:blipFill>
        <p:spPr bwMode="auto">
          <a:xfrm>
            <a:off x="5181600" y="2971800"/>
            <a:ext cx="35814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4" descr="http://www.marinebiodiversity.ca/shark/english/NICITATING_MEMBRANE_IN_BLUE_SHARK.jpg"/>
          <p:cNvPicPr>
            <a:picLocks noChangeAspect="1" noChangeArrowheads="1"/>
          </p:cNvPicPr>
          <p:nvPr/>
        </p:nvPicPr>
        <p:blipFill>
          <a:blip r:embed="rId5" cstate="print"/>
          <a:srcRect t="6639"/>
          <a:stretch>
            <a:fillRect/>
          </a:stretch>
        </p:blipFill>
        <p:spPr bwMode="auto">
          <a:xfrm>
            <a:off x="4572000" y="533400"/>
            <a:ext cx="3429000" cy="21431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685800"/>
            <a:ext cx="345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few have a nictitating membrane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5715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Those who don’t will roll their eyes back to protect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Lateral line – detects vibrations</a:t>
            </a:r>
            <a:endParaRPr lang="en-US" dirty="0"/>
          </a:p>
        </p:txBody>
      </p:sp>
      <p:pic>
        <p:nvPicPr>
          <p:cNvPr id="26626" name="Picture 2" descr="http://www.marinebiodiversity.ca/shark/english/lateral_line_2_copy.jpg"/>
          <p:cNvPicPr>
            <a:picLocks noChangeAspect="1" noChangeArrowheads="1"/>
          </p:cNvPicPr>
          <p:nvPr/>
        </p:nvPicPr>
        <p:blipFill>
          <a:blip r:embed="rId2" cstate="print"/>
          <a:srcRect l="28736" t="8304"/>
          <a:stretch>
            <a:fillRect/>
          </a:stretch>
        </p:blipFill>
        <p:spPr bwMode="auto">
          <a:xfrm>
            <a:off x="4191000" y="1752600"/>
            <a:ext cx="4724400" cy="4066646"/>
          </a:xfrm>
          <a:prstGeom prst="rect">
            <a:avLst/>
          </a:prstGeom>
          <a:noFill/>
        </p:spPr>
      </p:pic>
      <p:pic>
        <p:nvPicPr>
          <p:cNvPr id="26628" name="Picture 4" descr="how the amupllae of Lorenzini 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3810000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err="1" smtClean="0"/>
              <a:t>Ampullae</a:t>
            </a:r>
            <a:r>
              <a:rPr lang="en-US" dirty="0" smtClean="0"/>
              <a:t> of </a:t>
            </a:r>
            <a:r>
              <a:rPr lang="en-US" dirty="0" err="1" smtClean="0"/>
              <a:t>Lorenzini</a:t>
            </a:r>
            <a:r>
              <a:rPr lang="en-US" dirty="0" smtClean="0"/>
              <a:t> – detect weak electrical fields</a:t>
            </a:r>
            <a:endParaRPr lang="en-US" dirty="0"/>
          </a:p>
        </p:txBody>
      </p:sp>
      <p:pic>
        <p:nvPicPr>
          <p:cNvPr id="6148" name="Picture 4" descr="http://i.dailymail.co.uk/i/pix/2008/10/31/article-0-02505D6D000005DC-293_306x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743200"/>
            <a:ext cx="2914650" cy="3371850"/>
          </a:xfrm>
          <a:prstGeom prst="rect">
            <a:avLst/>
          </a:prstGeom>
          <a:noFill/>
        </p:spPr>
      </p:pic>
      <p:pic>
        <p:nvPicPr>
          <p:cNvPr id="6150" name="Picture 6" descr="http://www.oceanwideimages.com/images/12565/large/43M2663-06-porbeagle-shark.jpg"/>
          <p:cNvPicPr>
            <a:picLocks noChangeAspect="1" noChangeArrowheads="1"/>
          </p:cNvPicPr>
          <p:nvPr/>
        </p:nvPicPr>
        <p:blipFill>
          <a:blip r:embed="rId3" cstate="print"/>
          <a:srcRect b="13043"/>
          <a:stretch>
            <a:fillRect/>
          </a:stretch>
        </p:blipFill>
        <p:spPr bwMode="auto">
          <a:xfrm>
            <a:off x="228600" y="3581400"/>
            <a:ext cx="5238750" cy="3048000"/>
          </a:xfrm>
          <a:prstGeom prst="rect">
            <a:avLst/>
          </a:prstGeom>
          <a:noFill/>
        </p:spPr>
      </p:pic>
      <p:pic>
        <p:nvPicPr>
          <p:cNvPr id="6146" name="Picture 2" descr="http://www.marinebiodiversity.ca/shark/english/images/por%20ampullae.jpg"/>
          <p:cNvPicPr>
            <a:picLocks noChangeAspect="1" noChangeArrowheads="1"/>
          </p:cNvPicPr>
          <p:nvPr/>
        </p:nvPicPr>
        <p:blipFill>
          <a:blip r:embed="rId4" cstate="print"/>
          <a:srcRect t="11940"/>
          <a:stretch>
            <a:fillRect/>
          </a:stretch>
        </p:blipFill>
        <p:spPr bwMode="auto">
          <a:xfrm>
            <a:off x="1905000" y="1981200"/>
            <a:ext cx="329339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scales that grow from the skin into the jaw, can be used to identify the species</a:t>
            </a:r>
            <a:endParaRPr lang="en-US" dirty="0"/>
          </a:p>
        </p:txBody>
      </p:sp>
      <p:pic>
        <p:nvPicPr>
          <p:cNvPr id="5122" name="Picture 2" descr="http://static.howstuffworks.com/gif/shark-teeth-1.jpg"/>
          <p:cNvPicPr>
            <a:picLocks noChangeAspect="1" noChangeArrowheads="1"/>
          </p:cNvPicPr>
          <p:nvPr/>
        </p:nvPicPr>
        <p:blipFill>
          <a:blip r:embed="rId2" cstate="print"/>
          <a:srcRect t="6977" r="8535"/>
          <a:stretch>
            <a:fillRect/>
          </a:stretch>
        </p:blipFill>
        <p:spPr bwMode="auto">
          <a:xfrm>
            <a:off x="381000" y="3124200"/>
            <a:ext cx="4343400" cy="3048000"/>
          </a:xfrm>
          <a:prstGeom prst="rect">
            <a:avLst/>
          </a:prstGeom>
          <a:noFill/>
        </p:spPr>
      </p:pic>
      <p:pic>
        <p:nvPicPr>
          <p:cNvPr id="7" name="Picture 6" descr="http://www.rockpow.com/images2/sharkteeth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844" y="3352800"/>
            <a:ext cx="3596306" cy="3295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jaw</a:t>
            </a:r>
            <a:endParaRPr lang="en-US" dirty="0"/>
          </a:p>
        </p:txBody>
      </p:sp>
      <p:pic>
        <p:nvPicPr>
          <p:cNvPr id="16386" name="Picture 2" descr="http://www.flmnh.ufl.edu/fish/Gallery/descript/blacktip/blacktipj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43200"/>
            <a:ext cx="3886200" cy="3925062"/>
          </a:xfrm>
          <a:prstGeom prst="rect">
            <a:avLst/>
          </a:prstGeom>
          <a:noFill/>
        </p:spPr>
      </p:pic>
      <p:pic>
        <p:nvPicPr>
          <p:cNvPr id="16388" name="Picture 4" descr="http://english.pravda.ru/img/idb/photo/02-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30099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 just behind the eye, supplies oxygen to eyes and brain</a:t>
            </a:r>
            <a:endParaRPr lang="en-US" dirty="0"/>
          </a:p>
        </p:txBody>
      </p:sp>
      <p:pic>
        <p:nvPicPr>
          <p:cNvPr id="53250" name="Picture 2" descr="http://www.mesa.edu.au/seaweek2005/images/Gummy-SharkSI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436880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5486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Spiracles in rays are larger and pump water over the gills to allow them to breathe while buried in the sand.</a:t>
            </a:r>
            <a:endParaRPr lang="en-US" dirty="0"/>
          </a:p>
        </p:txBody>
      </p:sp>
      <p:pic>
        <p:nvPicPr>
          <p:cNvPr id="53258" name="Picture 10" descr="Southern Stingray by Jeff Kra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743200"/>
            <a:ext cx="342900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are predators, some filter plankton</a:t>
            </a:r>
            <a:endParaRPr lang="en-US" dirty="0"/>
          </a:p>
        </p:txBody>
      </p:sp>
      <p:pic>
        <p:nvPicPr>
          <p:cNvPr id="4098" name="Picture 2" descr="http://newsitemstoday.today.com/files/2009/03/shark_with_s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4457700" cy="3781425"/>
          </a:xfrm>
          <a:prstGeom prst="rect">
            <a:avLst/>
          </a:prstGeom>
          <a:noFill/>
        </p:spPr>
      </p:pic>
      <p:pic>
        <p:nvPicPr>
          <p:cNvPr id="4100" name="Picture 4" descr="http://www.whale-shark.org/images/whale_shark_research.jpg"/>
          <p:cNvPicPr>
            <a:picLocks noChangeAspect="1" noChangeArrowheads="1"/>
          </p:cNvPicPr>
          <p:nvPr/>
        </p:nvPicPr>
        <p:blipFill>
          <a:blip r:embed="rId3" cstate="print"/>
          <a:srcRect l="6908" r="7427"/>
          <a:stretch>
            <a:fillRect/>
          </a:stretch>
        </p:blipFill>
        <p:spPr bwMode="auto">
          <a:xfrm>
            <a:off x="5181600" y="2819400"/>
            <a:ext cx="3669204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Whale 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living fish, 60 ft. long and 90,000 lbs.</a:t>
            </a:r>
            <a:endParaRPr lang="en-US" dirty="0"/>
          </a:p>
        </p:txBody>
      </p:sp>
      <p:pic>
        <p:nvPicPr>
          <p:cNvPr id="3076" name="Picture 4" descr="http://www.whale-shark.org/images/whaleshark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6411874" cy="3200400"/>
          </a:xfrm>
          <a:prstGeom prst="rect">
            <a:avLst/>
          </a:prstGeom>
          <a:noFill/>
        </p:spPr>
      </p:pic>
      <p:pic>
        <p:nvPicPr>
          <p:cNvPr id="3078" name="Picture 6" descr="http://freshnmarine.com.sg/blog/wp-content/uploads/2009/03/whalesh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380" y="4495800"/>
            <a:ext cx="3039769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astalmarineni.com/basking_shark_-_canna__scotland_-_colin_speedie_-_swiss_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040380" cy="3429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Basking Shark</a:t>
            </a:r>
            <a:endParaRPr lang="en-US" dirty="0"/>
          </a:p>
        </p:txBody>
      </p:sp>
      <p:pic>
        <p:nvPicPr>
          <p:cNvPr id="2052" name="Picture 4" descr="http://i.dailymail.co.uk/i/pix/2009/08/11/article-0-06061630000005DC-321_634x359.jpg"/>
          <p:cNvPicPr>
            <a:picLocks noChangeAspect="1" noChangeArrowheads="1"/>
          </p:cNvPicPr>
          <p:nvPr/>
        </p:nvPicPr>
        <p:blipFill>
          <a:blip r:embed="rId3" cstate="print"/>
          <a:srcRect l="9148" r="13880"/>
          <a:stretch>
            <a:fillRect/>
          </a:stretch>
        </p:blipFill>
        <p:spPr bwMode="auto">
          <a:xfrm>
            <a:off x="3810000" y="2590800"/>
            <a:ext cx="5075472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5638800"/>
            <a:ext cx="133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feeder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Hammerhead Shark</a:t>
            </a:r>
            <a:endParaRPr lang="en-US" dirty="0"/>
          </a:p>
        </p:txBody>
      </p:sp>
      <p:pic>
        <p:nvPicPr>
          <p:cNvPr id="1026" name="Picture 2" descr="http://mail.colonial.net/~hkaiter/imagextras/Scalloped_Hammerhead_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6121400" cy="4591050"/>
          </a:xfrm>
          <a:prstGeom prst="rect">
            <a:avLst/>
          </a:prstGeom>
          <a:noFill/>
        </p:spPr>
      </p:pic>
      <p:pic>
        <p:nvPicPr>
          <p:cNvPr id="1028" name="Picture 4" descr="http://www.oceanwideimages.com/images/12575/large/43M2647-03-smooth-hammerhead-shark.jpg"/>
          <p:cNvPicPr>
            <a:picLocks noChangeAspect="1" noChangeArrowheads="1"/>
          </p:cNvPicPr>
          <p:nvPr/>
        </p:nvPicPr>
        <p:blipFill>
          <a:blip r:embed="rId3" cstate="print"/>
          <a:srcRect l="20606" t="7758" r="6667" b="10401"/>
          <a:stretch>
            <a:fillRect/>
          </a:stretch>
        </p:blipFill>
        <p:spPr bwMode="auto">
          <a:xfrm>
            <a:off x="228600" y="1447800"/>
            <a:ext cx="3810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White Shark</a:t>
            </a:r>
            <a:endParaRPr lang="en-US" dirty="0"/>
          </a:p>
        </p:txBody>
      </p:sp>
      <p:pic>
        <p:nvPicPr>
          <p:cNvPr id="41988" name="Picture 4" descr="http://sharkattackphotos.com/Great-white-shark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4368800" cy="3276600"/>
          </a:xfrm>
          <a:prstGeom prst="rect">
            <a:avLst/>
          </a:prstGeom>
          <a:noFill/>
        </p:spPr>
      </p:pic>
      <p:pic>
        <p:nvPicPr>
          <p:cNvPr id="41986" name="Picture 2" descr="http://www.sharkdivingguide.com/Shark-Diving-FAQ/images/The-dangerous-Great-White-Sh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47800"/>
            <a:ext cx="4495800" cy="2986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dorsoventrally</a:t>
            </a:r>
            <a:r>
              <a:rPr lang="en-US" dirty="0" smtClean="0"/>
              <a:t> flattened shark that lives on the ocean floor, </a:t>
            </a:r>
            <a:r>
              <a:rPr lang="en-US" dirty="0" smtClean="0"/>
              <a:t>oviparous (</a:t>
            </a:r>
            <a:r>
              <a:rPr lang="en-US" smtClean="0"/>
              <a:t>eggs outside)</a:t>
            </a:r>
            <a:endParaRPr lang="en-US" dirty="0"/>
          </a:p>
        </p:txBody>
      </p:sp>
      <p:pic>
        <p:nvPicPr>
          <p:cNvPr id="43010" name="Picture 2" descr="http://www.rodnreel.com/gulffish/images/regular/ClearnoseSk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181600"/>
            <a:ext cx="1895281" cy="1485900"/>
          </a:xfrm>
          <a:prstGeom prst="rect">
            <a:avLst/>
          </a:prstGeom>
          <a:noFill/>
        </p:spPr>
      </p:pic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533400" y="2971800"/>
          <a:ext cx="3655053" cy="2733675"/>
        </p:xfrm>
        <a:graphic>
          <a:graphicData uri="http://schemas.openxmlformats.org/presentationml/2006/ole">
            <p:oleObj spid="_x0000_s43011" name="Drawing" r:id="rId4" imgW="8809725" imgH="6838573" progId="">
              <p:embed/>
            </p:oleObj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5418306" y="2971800"/>
          <a:ext cx="3035030" cy="1981200"/>
        </p:xfrm>
        <a:graphic>
          <a:graphicData uri="http://schemas.openxmlformats.org/presentationml/2006/ole">
            <p:oleObj spid="_x0000_s43012" name="Drawing" r:id="rId5" imgW="9104651" imgH="5942948" progId="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810000" y="4724400"/>
          <a:ext cx="2886360" cy="1981200"/>
        </p:xfrm>
        <a:graphic>
          <a:graphicData uri="http://schemas.openxmlformats.org/presentationml/2006/ole">
            <p:oleObj spid="_x0000_s43013" name="Drawing" r:id="rId6" imgW="9116574" imgH="625838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more flattened, </a:t>
            </a:r>
            <a:r>
              <a:rPr lang="en-US" dirty="0" smtClean="0"/>
              <a:t>ovo</a:t>
            </a:r>
            <a:r>
              <a:rPr lang="en-US" dirty="0" smtClean="0"/>
              <a:t>viviparous (eggs inside)</a:t>
            </a:r>
            <a:endParaRPr lang="en-US" dirty="0"/>
          </a:p>
        </p:txBody>
      </p:sp>
      <p:pic>
        <p:nvPicPr>
          <p:cNvPr id="44040" name="Picture 8" descr="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648200"/>
            <a:ext cx="3810000" cy="1752600"/>
          </a:xfrm>
          <a:prstGeom prst="rect">
            <a:avLst/>
          </a:prstGeom>
          <a:noFill/>
        </p:spPr>
      </p:pic>
      <p:pic>
        <p:nvPicPr>
          <p:cNvPr id="44042" name="Picture 10" descr="http://www.flmnh.ufl.edu/fish/education/questions/rayskatesawfish.jpg"/>
          <p:cNvPicPr>
            <a:picLocks noChangeAspect="1" noChangeArrowheads="1"/>
          </p:cNvPicPr>
          <p:nvPr/>
        </p:nvPicPr>
        <p:blipFill>
          <a:blip r:embed="rId3" cstate="print"/>
          <a:srcRect t="51507" r="50303"/>
          <a:stretch>
            <a:fillRect/>
          </a:stretch>
        </p:blipFill>
        <p:spPr bwMode="auto">
          <a:xfrm>
            <a:off x="5105400" y="2514600"/>
            <a:ext cx="3048000" cy="1914293"/>
          </a:xfrm>
          <a:prstGeom prst="rect">
            <a:avLst/>
          </a:prstGeom>
          <a:noFill/>
        </p:spPr>
      </p:pic>
      <p:pic>
        <p:nvPicPr>
          <p:cNvPr id="44044" name="Picture 12" descr="http://www.flmnh.ufl.edu/fish/education/questions/rayskatesawfish.jpg"/>
          <p:cNvPicPr>
            <a:picLocks noChangeAspect="1" noChangeArrowheads="1"/>
          </p:cNvPicPr>
          <p:nvPr/>
        </p:nvPicPr>
        <p:blipFill>
          <a:blip r:embed="rId3" cstate="print"/>
          <a:srcRect r="50545" b="52542"/>
          <a:stretch>
            <a:fillRect/>
          </a:stretch>
        </p:blipFill>
        <p:spPr bwMode="auto">
          <a:xfrm>
            <a:off x="533400" y="4648200"/>
            <a:ext cx="3182257" cy="1965512"/>
          </a:xfrm>
          <a:prstGeom prst="rect">
            <a:avLst/>
          </a:prstGeom>
          <a:noFill/>
        </p:spPr>
      </p:pic>
      <p:pic>
        <p:nvPicPr>
          <p:cNvPr id="44046" name="Picture 14" descr="http://farm1.static.flickr.com/117/254350400_bb4f2205ea.jpg?v=0"/>
          <p:cNvPicPr>
            <a:picLocks noChangeAspect="1" noChangeArrowheads="1"/>
          </p:cNvPicPr>
          <p:nvPr/>
        </p:nvPicPr>
        <p:blipFill>
          <a:blip r:embed="rId4" cstate="print"/>
          <a:srcRect b="5512"/>
          <a:stretch>
            <a:fillRect/>
          </a:stretch>
        </p:blipFill>
        <p:spPr bwMode="auto">
          <a:xfrm>
            <a:off x="1676400" y="2667000"/>
            <a:ext cx="3225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Manta Ray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323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reach up to 9 meters across.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943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 on plankton and small fish and are harmless to humans</a:t>
            </a:r>
            <a:endParaRPr lang="en-US" dirty="0"/>
          </a:p>
        </p:txBody>
      </p:sp>
      <p:pic>
        <p:nvPicPr>
          <p:cNvPr id="49154" name="Picture 2" descr="http://i.livescience.com/images/ig54_manta_ray_02.jpg"/>
          <p:cNvPicPr>
            <a:picLocks noChangeAspect="1" noChangeArrowheads="1"/>
          </p:cNvPicPr>
          <p:nvPr/>
        </p:nvPicPr>
        <p:blipFill>
          <a:blip r:embed="rId2" cstate="print"/>
          <a:srcRect r="877" b="4854"/>
          <a:stretch>
            <a:fillRect/>
          </a:stretch>
        </p:blipFill>
        <p:spPr bwMode="auto">
          <a:xfrm>
            <a:off x="304800" y="1981200"/>
            <a:ext cx="5270266" cy="3794125"/>
          </a:xfrm>
          <a:prstGeom prst="rect">
            <a:avLst/>
          </a:prstGeom>
          <a:noFill/>
        </p:spPr>
      </p:pic>
      <p:pic>
        <p:nvPicPr>
          <p:cNvPr id="49156" name="Picture 4" descr="http://www.goodcleantech.com/images/manta%20ra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14800"/>
            <a:ext cx="3909437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Stingrays </a:t>
            </a:r>
            <a:endParaRPr lang="en-US" dirty="0"/>
          </a:p>
        </p:txBody>
      </p:sp>
      <p:pic>
        <p:nvPicPr>
          <p:cNvPr id="51206" name="Picture 6" descr="http://www.cruiseandstay.net/images/Stingray-CitycaribbeanCruise.gif"/>
          <p:cNvPicPr>
            <a:picLocks noChangeAspect="1" noChangeArrowheads="1"/>
          </p:cNvPicPr>
          <p:nvPr/>
        </p:nvPicPr>
        <p:blipFill>
          <a:blip r:embed="rId2" cstate="print"/>
          <a:srcRect t="7356"/>
          <a:stretch>
            <a:fillRect/>
          </a:stretch>
        </p:blipFill>
        <p:spPr bwMode="auto">
          <a:xfrm>
            <a:off x="304800" y="2743200"/>
            <a:ext cx="4572000" cy="2878931"/>
          </a:xfrm>
          <a:prstGeom prst="rect">
            <a:avLst/>
          </a:prstGeom>
          <a:noFill/>
        </p:spPr>
      </p:pic>
      <p:pic>
        <p:nvPicPr>
          <p:cNvPr id="51202" name="Picture 2" descr="http://animals.nationalgeographic.com/staticfiles/NGS/Shared/StaticFiles/animals/images/primary/sting-ray-gli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3886200" cy="2678997"/>
          </a:xfrm>
          <a:prstGeom prst="rect">
            <a:avLst/>
          </a:prstGeom>
          <a:noFill/>
        </p:spPr>
      </p:pic>
      <p:pic>
        <p:nvPicPr>
          <p:cNvPr id="51210" name="Picture 10" descr="http://www.rampantscotland.com/colour/graphics/sting_ray_deep_sea_world01500s.jpg"/>
          <p:cNvPicPr>
            <a:picLocks noChangeAspect="1" noChangeArrowheads="1"/>
          </p:cNvPicPr>
          <p:nvPr/>
        </p:nvPicPr>
        <p:blipFill>
          <a:blip r:embed="rId4" cstate="print"/>
          <a:srcRect l="6775" t="3792" r="5420" b="7319"/>
          <a:stretch>
            <a:fillRect/>
          </a:stretch>
        </p:blipFill>
        <p:spPr bwMode="auto">
          <a:xfrm>
            <a:off x="5334000" y="4495800"/>
            <a:ext cx="2819400" cy="2192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 fins</a:t>
            </a:r>
            <a:endParaRPr lang="en-US" dirty="0"/>
          </a:p>
        </p:txBody>
      </p:sp>
      <p:pic>
        <p:nvPicPr>
          <p:cNvPr id="11266" name="Picture 2" descr="http://groovyadventures.com/adventures/articles/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384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stingray shuffle</a:t>
            </a:r>
            <a:endParaRPr lang="en-US" dirty="0"/>
          </a:p>
        </p:txBody>
      </p:sp>
      <p:pic>
        <p:nvPicPr>
          <p:cNvPr id="52226" name="Picture 2" descr="stingray injury forida bea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4476750" cy="358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8" descr="http://www.beachhunter.net/images/wildlife/stingrays/stingray_barb_DS_midthun.jpg"/>
          <p:cNvPicPr>
            <a:picLocks noChangeAspect="1" noChangeArrowheads="1"/>
          </p:cNvPicPr>
          <p:nvPr/>
        </p:nvPicPr>
        <p:blipFill>
          <a:blip r:embed="rId3" cstate="print"/>
          <a:srcRect l="3902" t="6897" r="4390" b="6897"/>
          <a:stretch>
            <a:fillRect/>
          </a:stretch>
        </p:blipFill>
        <p:spPr bwMode="auto">
          <a:xfrm>
            <a:off x="4495800" y="4800600"/>
            <a:ext cx="35814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2228" name="Picture 4" descr="http://adrianhoe.com/adrianhoe/images/blog/Spine2k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Sawfish</a:t>
            </a:r>
            <a:endParaRPr lang="en-US" dirty="0"/>
          </a:p>
        </p:txBody>
      </p:sp>
      <p:pic>
        <p:nvPicPr>
          <p:cNvPr id="50180" name="Picture 4" descr="saw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4762500" cy="3171826"/>
          </a:xfrm>
          <a:prstGeom prst="rect">
            <a:avLst/>
          </a:prstGeom>
          <a:noFill/>
        </p:spPr>
      </p:pic>
      <p:pic>
        <p:nvPicPr>
          <p:cNvPr id="50182" name="Picture 6" descr="http://web.comhem.se/morning.sun2/Scanned_photos/Fishes/saw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438400"/>
            <a:ext cx="30861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2438400"/>
            <a:ext cx="137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type of ray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Mucousy</a:t>
            </a:r>
            <a:r>
              <a:rPr lang="en-US" dirty="0" smtClean="0"/>
              <a:t> skin with </a:t>
            </a:r>
            <a:r>
              <a:rPr lang="en-US" dirty="0" err="1" smtClean="0"/>
              <a:t>placoid</a:t>
            </a:r>
            <a:r>
              <a:rPr lang="en-US" dirty="0" smtClean="0"/>
              <a:t> scales</a:t>
            </a:r>
            <a:endParaRPr lang="en-US" dirty="0"/>
          </a:p>
        </p:txBody>
      </p:sp>
      <p:pic>
        <p:nvPicPr>
          <p:cNvPr id="12292" name="Picture 4" descr="http://www.starfish.ch/photos/fishes-Fische/sharks-Haie/Triaenodon-obesus-skin.jpg"/>
          <p:cNvPicPr>
            <a:picLocks noChangeAspect="1" noChangeArrowheads="1"/>
          </p:cNvPicPr>
          <p:nvPr/>
        </p:nvPicPr>
        <p:blipFill>
          <a:blip r:embed="rId2" cstate="print"/>
          <a:srcRect l="2667" b="5778"/>
          <a:stretch>
            <a:fillRect/>
          </a:stretch>
        </p:blipFill>
        <p:spPr bwMode="auto">
          <a:xfrm>
            <a:off x="457200" y="2514600"/>
            <a:ext cx="5562600" cy="4038600"/>
          </a:xfrm>
          <a:prstGeom prst="rect">
            <a:avLst/>
          </a:prstGeom>
          <a:noFill/>
        </p:spPr>
      </p:pic>
      <p:pic>
        <p:nvPicPr>
          <p:cNvPr id="12290" name="Picture 2" descr="http://1.bp.blogspot.com/_bEBzZgZ5Tmc/SncsrUZmn-I/AAAAAAAAXCk/rGB44nrSktk/s400/shark+s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38100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chambered heart</a:t>
            </a:r>
            <a:endParaRPr lang="en-US" dirty="0"/>
          </a:p>
        </p:txBody>
      </p:sp>
      <p:pic>
        <p:nvPicPr>
          <p:cNvPr id="4" name="Picture 2" descr="2, 3, &amp; 4 Chambered Hearts"/>
          <p:cNvPicPr>
            <a:picLocks noChangeAspect="1" noChangeArrowheads="1"/>
          </p:cNvPicPr>
          <p:nvPr/>
        </p:nvPicPr>
        <p:blipFill>
          <a:blip r:embed="rId2" cstate="print"/>
          <a:srcRect l="45455" t="19709" r="7792" b="15584"/>
          <a:stretch>
            <a:fillRect/>
          </a:stretch>
        </p:blipFill>
        <p:spPr bwMode="auto">
          <a:xfrm>
            <a:off x="2667000" y="2438400"/>
            <a:ext cx="4343400" cy="41275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685800" y="5029200"/>
            <a:ext cx="1752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ectotherms</a:t>
            </a:r>
            <a:endParaRPr lang="en-US" dirty="0"/>
          </a:p>
        </p:txBody>
      </p:sp>
      <p:pic>
        <p:nvPicPr>
          <p:cNvPr id="14338" name="Picture 2" descr="http://templecuttingedge.files.wordpress.com/2009/06/great-white-shar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971800"/>
            <a:ext cx="4343400" cy="321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5-7 pairs of gill slits</a:t>
            </a:r>
            <a:endParaRPr lang="en-US" dirty="0"/>
          </a:p>
        </p:txBody>
      </p:sp>
      <p:pic>
        <p:nvPicPr>
          <p:cNvPr id="15362" name="Picture 2" descr="http://www.marinebiodiversity.ca/shark/english/porbeagle_gills_external.jpg"/>
          <p:cNvPicPr>
            <a:picLocks noChangeAspect="1" noChangeArrowheads="1"/>
          </p:cNvPicPr>
          <p:nvPr/>
        </p:nvPicPr>
        <p:blipFill>
          <a:blip r:embed="rId2" cstate="print"/>
          <a:srcRect b="7368"/>
          <a:stretch>
            <a:fillRect/>
          </a:stretch>
        </p:blipFill>
        <p:spPr bwMode="auto">
          <a:xfrm>
            <a:off x="457200" y="2743199"/>
            <a:ext cx="4038600" cy="3821471"/>
          </a:xfrm>
          <a:prstGeom prst="rect">
            <a:avLst/>
          </a:prstGeom>
          <a:noFill/>
        </p:spPr>
      </p:pic>
      <p:pic>
        <p:nvPicPr>
          <p:cNvPr id="15364" name="Picture 4" descr="http://www.marinebiodiversity.ca/shark/english/porbeagle_gills_internal.jpg"/>
          <p:cNvPicPr>
            <a:picLocks noChangeAspect="1" noChangeArrowheads="1"/>
          </p:cNvPicPr>
          <p:nvPr/>
        </p:nvPicPr>
        <p:blipFill>
          <a:blip r:embed="rId3" cstate="print"/>
          <a:srcRect b="6061"/>
          <a:stretch>
            <a:fillRect/>
          </a:stretch>
        </p:blipFill>
        <p:spPr bwMode="auto">
          <a:xfrm>
            <a:off x="4572000" y="2971800"/>
            <a:ext cx="409267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are oviparous or ovoviviparous</a:t>
            </a:r>
            <a:endParaRPr lang="en-US" dirty="0"/>
          </a:p>
        </p:txBody>
      </p:sp>
      <p:pic>
        <p:nvPicPr>
          <p:cNvPr id="10242" name="Picture 2" descr="http://www.marinebiodiversity.ca/shark/english/images/portuguese%20shark%20eggs%20for%20web.jpg"/>
          <p:cNvPicPr>
            <a:picLocks noChangeAspect="1" noChangeArrowheads="1"/>
          </p:cNvPicPr>
          <p:nvPr/>
        </p:nvPicPr>
        <p:blipFill>
          <a:blip r:embed="rId2" cstate="print"/>
          <a:srcRect b="9254"/>
          <a:stretch>
            <a:fillRect/>
          </a:stretch>
        </p:blipFill>
        <p:spPr bwMode="auto">
          <a:xfrm>
            <a:off x="3733800" y="2590800"/>
            <a:ext cx="4762500" cy="2895600"/>
          </a:xfrm>
          <a:prstGeom prst="rect">
            <a:avLst/>
          </a:prstGeom>
          <a:noFill/>
        </p:spPr>
      </p:pic>
      <p:pic>
        <p:nvPicPr>
          <p:cNvPr id="10246" name="Picture 6" descr="http://2.bp.blogspot.com/_srOhGcGHvik/Sb9UEBBUXmI/AAAAAAAACPk/vW3V2pzi7w8/s400/shark+egg+c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381000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800" y="6324600"/>
            <a:ext cx="178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Mermaid’s Purse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408</Words>
  <Application>Microsoft Office PowerPoint</Application>
  <PresentationFormat>On-screen Show (4:3)</PresentationFormat>
  <Paragraphs>79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Drawing</vt:lpstr>
      <vt:lpstr>Class Chondrichthyes</vt:lpstr>
      <vt:lpstr>Traits</vt:lpstr>
      <vt:lpstr>Traits</vt:lpstr>
      <vt:lpstr>Traits</vt:lpstr>
      <vt:lpstr>Traits</vt:lpstr>
      <vt:lpstr>Traits</vt:lpstr>
      <vt:lpstr>Traits</vt:lpstr>
      <vt:lpstr>Traits</vt:lpstr>
      <vt:lpstr>Traits</vt:lpstr>
      <vt:lpstr>Traits</vt:lpstr>
      <vt:lpstr>Shark structure</vt:lpstr>
      <vt:lpstr>Fins</vt:lpstr>
      <vt:lpstr>Slide 13</vt:lpstr>
      <vt:lpstr>Dorsal </vt:lpstr>
      <vt:lpstr>Caudal</vt:lpstr>
      <vt:lpstr>Pelvic </vt:lpstr>
      <vt:lpstr>Claspers </vt:lpstr>
      <vt:lpstr>Pectoral</vt:lpstr>
      <vt:lpstr>Liver </vt:lpstr>
      <vt:lpstr>Spiral valve</vt:lpstr>
      <vt:lpstr>Cloaca</vt:lpstr>
      <vt:lpstr>Vent</vt:lpstr>
      <vt:lpstr>Sensory Organs</vt:lpstr>
      <vt:lpstr>Slide 24</vt:lpstr>
      <vt:lpstr>Slide 25</vt:lpstr>
      <vt:lpstr>Slide 26</vt:lpstr>
      <vt:lpstr>Slide 27</vt:lpstr>
      <vt:lpstr>Slide 28</vt:lpstr>
      <vt:lpstr>Teeth</vt:lpstr>
      <vt:lpstr>Spiracles </vt:lpstr>
      <vt:lpstr>Feeding methods</vt:lpstr>
      <vt:lpstr>Whale shark</vt:lpstr>
      <vt:lpstr>Basking Shark</vt:lpstr>
      <vt:lpstr>Hammerhead Shark</vt:lpstr>
      <vt:lpstr>Great White Shark</vt:lpstr>
      <vt:lpstr>Skates</vt:lpstr>
      <vt:lpstr>Rays</vt:lpstr>
      <vt:lpstr>Manta Ray</vt:lpstr>
      <vt:lpstr>Stingrays </vt:lpstr>
      <vt:lpstr>Do the stingray shuffle</vt:lpstr>
      <vt:lpstr>Sawfish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Chondrichthyes</dc:title>
  <dc:creator>Jacob's Sexy</dc:creator>
  <cp:lastModifiedBy>mkunde</cp:lastModifiedBy>
  <cp:revision>51</cp:revision>
  <dcterms:created xsi:type="dcterms:W3CDTF">2010-03-25T19:57:48Z</dcterms:created>
  <dcterms:modified xsi:type="dcterms:W3CDTF">2012-11-14T17:30:26Z</dcterms:modified>
</cp:coreProperties>
</file>