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89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1" r:id="rId16"/>
    <p:sldId id="262" r:id="rId17"/>
    <p:sldId id="263" r:id="rId18"/>
    <p:sldId id="264" r:id="rId19"/>
    <p:sldId id="274" r:id="rId20"/>
    <p:sldId id="275" r:id="rId21"/>
    <p:sldId id="276" r:id="rId22"/>
    <p:sldId id="277" r:id="rId23"/>
    <p:sldId id="278" r:id="rId24"/>
    <p:sldId id="293" r:id="rId25"/>
    <p:sldId id="294" r:id="rId26"/>
    <p:sldId id="292" r:id="rId27"/>
    <p:sldId id="279" r:id="rId28"/>
    <p:sldId id="280" r:id="rId29"/>
    <p:sldId id="291" r:id="rId30"/>
    <p:sldId id="281" r:id="rId31"/>
    <p:sldId id="282" r:id="rId32"/>
    <p:sldId id="283" r:id="rId33"/>
    <p:sldId id="295" r:id="rId34"/>
    <p:sldId id="284" r:id="rId35"/>
    <p:sldId id="286" r:id="rId36"/>
    <p:sldId id="285" r:id="rId37"/>
    <p:sldId id="287" r:id="rId38"/>
    <p:sldId id="302" r:id="rId39"/>
    <p:sldId id="288" r:id="rId40"/>
    <p:sldId id="297" r:id="rId41"/>
    <p:sldId id="296" r:id="rId42"/>
    <p:sldId id="298" r:id="rId43"/>
    <p:sldId id="299" r:id="rId44"/>
    <p:sldId id="300" r:id="rId45"/>
    <p:sldId id="303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1D0A-7243-4FFC-8EB3-74894A78E6BC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021C-66B6-43B6-879D-D3CBC96C6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kes.chebucto.org/WATERSHEDS/FISHERIES/FISHES/TROUT/BROOK_TROUT/PIC/Brook_Trout2900px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dvancedaquarist.com/2007/1/aafeature2_album/eye1.jpg&amp;imgrefurl=http://www.advancedaquarist.com/2007/1/aafeature2&amp;usg=__GZjBQG6n68SjF-caj0CoRvm3jBo=&amp;h=600&amp;w=800&amp;sz=63&amp;hl=en&amp;start=22&amp;sig2=WDSTValM1t5txK4KhFWkjQ&amp;itbs=1&amp;tbnid=cFNHMpi6kww91M:&amp;tbnh=107&amp;tbnw=143&amp;prev=/images?q=fish+eyes&amp;start=18&amp;hl=en&amp;sa=N&amp;gbv=2&amp;ndsp=18&amp;tbs=isch:1&amp;ei=Z1bDS9PFH6jwswPWlKzPAw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animals.nationalgeographic.com/animals/enlarge/electric-eel_image.html" TargetMode="External"/><Relationship Id="rId2" Type="http://schemas.openxmlformats.org/officeDocument/2006/relationships/hyperlink" Target="http://animals.nationalgeographic.com/animals/enlarge/whale-shark-with-fish_im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Osteichthyes</a:t>
            </a:r>
            <a:r>
              <a:rPr lang="en-US" dirty="0" smtClean="0"/>
              <a:t> – “bony fish”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– trout, carp, goldfish, tuna</a:t>
            </a:r>
            <a:endParaRPr lang="en-US" dirty="0"/>
          </a:p>
        </p:txBody>
      </p:sp>
      <p:pic>
        <p:nvPicPr>
          <p:cNvPr id="17412" name="Picture 4" descr="http://www.nextnature.net/wp-content/uploads/2007/12/hybrid_carp_with_human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3010162" cy="2339975"/>
          </a:xfrm>
          <a:prstGeom prst="rect">
            <a:avLst/>
          </a:prstGeom>
          <a:noFill/>
        </p:spPr>
      </p:pic>
      <p:pic>
        <p:nvPicPr>
          <p:cNvPr id="6" name="Picture 5" descr="Click for image in higher resolution (2900×1048 pixel, 1.45 MB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51231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16tuna_600x3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648200"/>
            <a:ext cx="3886200" cy="198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oldfish3.jpg Goldfish picture by ryan4441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572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ectotherms</a:t>
            </a:r>
            <a:endParaRPr lang="en-US" dirty="0"/>
          </a:p>
        </p:txBody>
      </p:sp>
      <p:pic>
        <p:nvPicPr>
          <p:cNvPr id="24578" name="Picture 2" descr="http://1.bp.blogspot.com/_T1SxAqYrkcQ/R1TcHeypr1I/AAAAAAAAAgc/YY-Ij2ITEVg/s1600-R/oscar-fish.jpg"/>
          <p:cNvPicPr>
            <a:picLocks noChangeAspect="1" noChangeArrowheads="1"/>
          </p:cNvPicPr>
          <p:nvPr/>
        </p:nvPicPr>
        <p:blipFill>
          <a:blip r:embed="rId2" cstate="print"/>
          <a:srcRect l="1778" t="2883" r="2222" b="3423"/>
          <a:stretch>
            <a:fillRect/>
          </a:stretch>
        </p:blipFill>
        <p:spPr bwMode="auto">
          <a:xfrm>
            <a:off x="1600200" y="2667000"/>
            <a:ext cx="557080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oviparous </a:t>
            </a:r>
            <a:r>
              <a:rPr lang="en-US" smtClean="0"/>
              <a:t>or </a:t>
            </a:r>
            <a:r>
              <a:rPr lang="en-US" smtClean="0"/>
              <a:t>ovoviviparous</a:t>
            </a:r>
            <a:endParaRPr lang="en-US" dirty="0"/>
          </a:p>
        </p:txBody>
      </p:sp>
      <p:pic>
        <p:nvPicPr>
          <p:cNvPr id="23554" name="Picture 2" descr="http://www.valdosta.edu/~mtrejo/fishegg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Homocercal</a:t>
            </a:r>
            <a:r>
              <a:rPr lang="en-US" dirty="0" smtClean="0"/>
              <a:t> tail fin</a:t>
            </a:r>
            <a:endParaRPr lang="en-US" dirty="0"/>
          </a:p>
        </p:txBody>
      </p:sp>
      <p:pic>
        <p:nvPicPr>
          <p:cNvPr id="22530" name="Picture 2" descr="http://www.flmnh.ufl.edu/fish/gallery/Descript/Swordfish/swordfishtailburgess.JPG"/>
          <p:cNvPicPr>
            <a:picLocks noChangeAspect="1" noChangeArrowheads="1"/>
          </p:cNvPicPr>
          <p:nvPr/>
        </p:nvPicPr>
        <p:blipFill>
          <a:blip r:embed="rId2" cstate="print"/>
          <a:srcRect t="9078" b="1961"/>
          <a:stretch>
            <a:fillRect/>
          </a:stretch>
        </p:blipFill>
        <p:spPr bwMode="auto">
          <a:xfrm>
            <a:off x="381000" y="2590800"/>
            <a:ext cx="38862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http://pond.dnr.cornell.edu/nyfish/salmonidae/round_whitefish.jpg"/>
          <p:cNvPicPr>
            <a:picLocks noChangeAspect="1" noChangeArrowheads="1"/>
          </p:cNvPicPr>
          <p:nvPr/>
        </p:nvPicPr>
        <p:blipFill>
          <a:blip r:embed="rId3" cstate="print"/>
          <a:srcRect l="77733" t="14412" b="7073"/>
          <a:stretch>
            <a:fillRect/>
          </a:stretch>
        </p:blipFill>
        <p:spPr bwMode="auto">
          <a:xfrm>
            <a:off x="6248400" y="1752600"/>
            <a:ext cx="21209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4" name="Picture 6" descr="http://farm3.static.flickr.com/2384/1677434454_84a2425863.jpg"/>
          <p:cNvPicPr>
            <a:picLocks noChangeAspect="1" noChangeArrowheads="1"/>
          </p:cNvPicPr>
          <p:nvPr/>
        </p:nvPicPr>
        <p:blipFill>
          <a:blip r:embed="rId4" cstate="print"/>
          <a:srcRect t="6079" b="12158"/>
          <a:stretch>
            <a:fillRect/>
          </a:stretch>
        </p:blipFill>
        <p:spPr bwMode="auto">
          <a:xfrm>
            <a:off x="6705600" y="4724400"/>
            <a:ext cx="2259853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ChinookSalmonWeb"/>
          <p:cNvPicPr>
            <a:picLocks noChangeAspect="1" noChangeArrowheads="1"/>
          </p:cNvPicPr>
          <p:nvPr/>
        </p:nvPicPr>
        <p:blipFill>
          <a:blip r:embed="rId5" cstate="print"/>
          <a:srcRect l="81579" t="14672" b="16157"/>
          <a:stretch>
            <a:fillRect/>
          </a:stretch>
        </p:blipFill>
        <p:spPr bwMode="auto">
          <a:xfrm>
            <a:off x="4495800" y="3962400"/>
            <a:ext cx="19812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pair of gill slits covered by an operculum</a:t>
            </a:r>
            <a:endParaRPr lang="en-US" dirty="0"/>
          </a:p>
        </p:txBody>
      </p:sp>
      <p:pic>
        <p:nvPicPr>
          <p:cNvPr id="21508" name="Picture 4" descr="http://z.about.com/d/italianfood/1/5/3/y/redgills.jpg"/>
          <p:cNvPicPr>
            <a:picLocks noChangeAspect="1" noChangeArrowheads="1"/>
          </p:cNvPicPr>
          <p:nvPr/>
        </p:nvPicPr>
        <p:blipFill>
          <a:blip r:embed="rId2" cstate="print"/>
          <a:srcRect l="12000" b="25333"/>
          <a:stretch>
            <a:fillRect/>
          </a:stretch>
        </p:blipFill>
        <p:spPr bwMode="auto">
          <a:xfrm>
            <a:off x="762000" y="2819400"/>
            <a:ext cx="5508171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 bladder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80519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process of fish involving external fertilization</a:t>
            </a:r>
            <a:endParaRPr lang="en-US" dirty="0"/>
          </a:p>
        </p:txBody>
      </p:sp>
      <p:pic>
        <p:nvPicPr>
          <p:cNvPr id="19464" name="Picture 8" descr="http://i.ytimg.com/vi/5HMp-GXjHtg/0.jpg"/>
          <p:cNvPicPr>
            <a:picLocks noChangeAspect="1" noChangeArrowheads="1"/>
          </p:cNvPicPr>
          <p:nvPr/>
        </p:nvPicPr>
        <p:blipFill>
          <a:blip r:embed="rId2" cstate="print"/>
          <a:srcRect t="8426" r="3056" b="9352"/>
          <a:stretch>
            <a:fillRect/>
          </a:stretch>
        </p:blipFill>
        <p:spPr bwMode="auto">
          <a:xfrm flipH="1">
            <a:off x="4267200" y="2514600"/>
            <a:ext cx="4432300" cy="2819400"/>
          </a:xfrm>
          <a:prstGeom prst="rect">
            <a:avLst/>
          </a:prstGeom>
          <a:noFill/>
        </p:spPr>
      </p:pic>
      <p:pic>
        <p:nvPicPr>
          <p:cNvPr id="19460" name="Picture 4" descr="http://k53.pbase.com/o6/83/662083/1/82795894.oRxQ8XhZ._MG_4261.jpg"/>
          <p:cNvPicPr>
            <a:picLocks noChangeAspect="1" noChangeArrowheads="1"/>
          </p:cNvPicPr>
          <p:nvPr/>
        </p:nvPicPr>
        <p:blipFill>
          <a:blip r:embed="rId3" cstate="print"/>
          <a:srcRect t="10773" b="27959"/>
          <a:stretch>
            <a:fillRect/>
          </a:stretch>
        </p:blipFill>
        <p:spPr bwMode="auto">
          <a:xfrm>
            <a:off x="838200" y="4495800"/>
            <a:ext cx="5181600" cy="2170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smtClean="0"/>
              <a:t>Roe </a:t>
            </a:r>
            <a:r>
              <a:rPr lang="en-US" dirty="0" smtClean="0"/>
              <a:t>– fish eggs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Milt – fish sperm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Fry – baby fish</a:t>
            </a:r>
            <a:endParaRPr lang="en-US" dirty="0"/>
          </a:p>
        </p:txBody>
      </p:sp>
      <p:pic>
        <p:nvPicPr>
          <p:cNvPr id="18434" name="Picture 2" descr="http://farm4.static.flickr.com/3144/3017619053_a15c5ec857.jpg"/>
          <p:cNvPicPr>
            <a:picLocks noChangeAspect="1" noChangeArrowheads="1"/>
          </p:cNvPicPr>
          <p:nvPr/>
        </p:nvPicPr>
        <p:blipFill>
          <a:blip r:embed="rId2" cstate="print"/>
          <a:srcRect l="11200" t="14243" r="29333" b="34026"/>
          <a:stretch>
            <a:fillRect/>
          </a:stretch>
        </p:blipFill>
        <p:spPr bwMode="auto">
          <a:xfrm>
            <a:off x="4114800" y="228600"/>
            <a:ext cx="3505200" cy="2055179"/>
          </a:xfrm>
          <a:prstGeom prst="rect">
            <a:avLst/>
          </a:prstGeom>
          <a:noFill/>
        </p:spPr>
      </p:pic>
      <p:pic>
        <p:nvPicPr>
          <p:cNvPr id="18438" name="Picture 6" descr="http://www.breeding-guppies.com/images/swordtail-breeding-fry.jpg"/>
          <p:cNvPicPr>
            <a:picLocks noChangeAspect="1" noChangeArrowheads="1"/>
          </p:cNvPicPr>
          <p:nvPr/>
        </p:nvPicPr>
        <p:blipFill>
          <a:blip r:embed="rId3" cstate="print"/>
          <a:srcRect l="12800" t="15663" r="7200" b="28916"/>
          <a:stretch>
            <a:fillRect/>
          </a:stretch>
        </p:blipFill>
        <p:spPr bwMode="auto">
          <a:xfrm>
            <a:off x="3810000" y="4495800"/>
            <a:ext cx="4191000" cy="1927860"/>
          </a:xfrm>
          <a:prstGeom prst="rect">
            <a:avLst/>
          </a:prstGeom>
          <a:noFill/>
        </p:spPr>
      </p:pic>
      <p:pic>
        <p:nvPicPr>
          <p:cNvPr id="6" name="Picture 4" descr="mi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358" y="1905000"/>
            <a:ext cx="2508803" cy="233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structure</a:t>
            </a:r>
            <a:endParaRPr lang="en-US" dirty="0"/>
          </a:p>
        </p:txBody>
      </p:sp>
      <p:pic>
        <p:nvPicPr>
          <p:cNvPr id="11266" name="Picture 2" descr="http://www.nhptv.org/wild/images/pe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199"/>
            <a:ext cx="7162800" cy="4197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Nostrils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smell only</a:t>
            </a:r>
            <a:endParaRPr lang="en-US" dirty="0"/>
          </a:p>
        </p:txBody>
      </p:sp>
      <p:pic>
        <p:nvPicPr>
          <p:cNvPr id="16386" name="Picture 2" descr="http://www.lakemichiganangler.com/store/photos/scent1.jpg"/>
          <p:cNvPicPr>
            <a:picLocks noChangeAspect="1" noChangeArrowheads="1"/>
          </p:cNvPicPr>
          <p:nvPr/>
        </p:nvPicPr>
        <p:blipFill>
          <a:blip r:embed="rId2" cstate="print"/>
          <a:srcRect b="4412"/>
          <a:stretch>
            <a:fillRect/>
          </a:stretch>
        </p:blipFill>
        <p:spPr bwMode="auto">
          <a:xfrm>
            <a:off x="1524000" y="2590800"/>
            <a:ext cx="5181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Nearsighted, spherical lens</a:t>
            </a:r>
            <a:endParaRPr lang="en-US" dirty="0"/>
          </a:p>
        </p:txBody>
      </p:sp>
      <p:pic>
        <p:nvPicPr>
          <p:cNvPr id="15366" name="Picture 6" descr="http://www.capawock.com/jalbums/FishEyesAlbum/slides/Striped%20B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5410200" cy="3653808"/>
          </a:xfrm>
          <a:prstGeom prst="rect">
            <a:avLst/>
          </a:prstGeom>
          <a:noFill/>
        </p:spPr>
      </p:pic>
      <p:pic>
        <p:nvPicPr>
          <p:cNvPr id="15368" name="Picture 8" descr="http://t3.gstatic.com/images?q=tbn:cFNHMpi6kww91M:http://www.advancedaquarist.com/2007/1/aafeature2_album/ey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977" r="20186"/>
          <a:stretch>
            <a:fillRect/>
          </a:stretch>
        </p:blipFill>
        <p:spPr bwMode="auto">
          <a:xfrm>
            <a:off x="6400800" y="4191000"/>
            <a:ext cx="21336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successful among the vertebrates – largest # of species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6096000"/>
            <a:ext cx="205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over 29,000 species</a:t>
            </a:r>
            <a:endParaRPr lang="en-US" dirty="0"/>
          </a:p>
        </p:txBody>
      </p:sp>
      <p:pic>
        <p:nvPicPr>
          <p:cNvPr id="16386" name="Picture 2" descr="http://www.siamfishingtours.com/mainartotherspecies.jpg"/>
          <p:cNvPicPr>
            <a:picLocks noChangeAspect="1" noChangeArrowheads="1"/>
          </p:cNvPicPr>
          <p:nvPr/>
        </p:nvPicPr>
        <p:blipFill>
          <a:blip r:embed="rId2" cstate="print"/>
          <a:srcRect t="8421" r="1790" b="1754"/>
          <a:stretch>
            <a:fillRect/>
          </a:stretch>
        </p:blipFill>
        <p:spPr bwMode="auto">
          <a:xfrm>
            <a:off x="5181600" y="2743200"/>
            <a:ext cx="2876550" cy="3835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6388" name="Picture 4" descr="http://www.ozanimals.com/Webgraphic/fish-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Detects vibrations</a:t>
            </a:r>
            <a:endParaRPr lang="en-US" dirty="0"/>
          </a:p>
        </p:txBody>
      </p:sp>
      <p:pic>
        <p:nvPicPr>
          <p:cNvPr id="14338" name="Picture 2" descr="http://fishingnoob.com/wp-content/uploads/2007/11/laterallineontr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14600"/>
            <a:ext cx="5867400" cy="3922588"/>
          </a:xfrm>
          <a:prstGeom prst="rect">
            <a:avLst/>
          </a:prstGeom>
          <a:noFill/>
        </p:spPr>
      </p:pic>
      <p:pic>
        <p:nvPicPr>
          <p:cNvPr id="14340" name="Picture 4" descr="http://www.fairfaxcounty.gov/dpwes/images/stormwater/fish/erimyzon_oblongus.jpg"/>
          <p:cNvPicPr>
            <a:picLocks noChangeAspect="1" noChangeArrowheads="1"/>
          </p:cNvPicPr>
          <p:nvPr/>
        </p:nvPicPr>
        <p:blipFill>
          <a:blip r:embed="rId3" cstate="print"/>
          <a:srcRect l="4674" t="11139" r="12486" b="27594"/>
          <a:stretch>
            <a:fillRect/>
          </a:stretch>
        </p:blipFill>
        <p:spPr bwMode="auto">
          <a:xfrm>
            <a:off x="381000" y="4953000"/>
            <a:ext cx="4432299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Covers and protects gills, also pumps water over gills so they don’t have to swim constantly</a:t>
            </a:r>
            <a:endParaRPr lang="en-US" dirty="0"/>
          </a:p>
        </p:txBody>
      </p:sp>
      <p:pic>
        <p:nvPicPr>
          <p:cNvPr id="13314" name="Picture 2" descr="http://www.e-aquarium.com.au/images/Betta-head.jpg"/>
          <p:cNvPicPr>
            <a:picLocks noChangeAspect="1" noChangeArrowheads="1"/>
          </p:cNvPicPr>
          <p:nvPr/>
        </p:nvPicPr>
        <p:blipFill>
          <a:blip r:embed="rId2" cstate="print"/>
          <a:srcRect b="8434"/>
          <a:stretch>
            <a:fillRect/>
          </a:stretch>
        </p:blipFill>
        <p:spPr bwMode="auto">
          <a:xfrm>
            <a:off x="4419600" y="2895600"/>
            <a:ext cx="4135855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6" name="Picture 4" descr="http://www.coralreefinfo.com/images/gills_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71530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flexible which allows more mobility</a:t>
            </a:r>
            <a:endParaRPr lang="en-US" dirty="0"/>
          </a:p>
        </p:txBody>
      </p:sp>
      <p:pic>
        <p:nvPicPr>
          <p:cNvPr id="12290" name="Picture 2" descr="http://www.jimallred.com/images/lakec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71500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 along the back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672547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Sailfish</a:t>
            </a:r>
            <a:endParaRPr lang="en-US" dirty="0"/>
          </a:p>
        </p:txBody>
      </p:sp>
      <p:pic>
        <p:nvPicPr>
          <p:cNvPr id="51204" name="Picture 4" descr="http://www2.team-logic.com/userfiles/image/LBF_Sail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73728"/>
            <a:ext cx="5105400" cy="2408047"/>
          </a:xfrm>
          <a:prstGeom prst="rect">
            <a:avLst/>
          </a:prstGeom>
          <a:noFill/>
        </p:spPr>
      </p:pic>
      <p:pic>
        <p:nvPicPr>
          <p:cNvPr id="51202" name="Picture 2" descr="http://www.backscatter.com/learn/article/photos/BerkleyWhite_D300_sailfish_detail.jpg"/>
          <p:cNvPicPr>
            <a:picLocks noChangeAspect="1" noChangeArrowheads="1"/>
          </p:cNvPicPr>
          <p:nvPr/>
        </p:nvPicPr>
        <p:blipFill>
          <a:blip r:embed="rId3" cstate="print"/>
          <a:srcRect r="1124" b="8108"/>
          <a:stretch>
            <a:fillRect/>
          </a:stretch>
        </p:blipFill>
        <p:spPr bwMode="auto">
          <a:xfrm>
            <a:off x="457200" y="1524000"/>
            <a:ext cx="468405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xico2 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05800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oceanlight.com/lr/full/994c5d69461bf81edb15c4e5336e4fe0.jpg"/>
          <p:cNvPicPr>
            <a:picLocks noChangeAspect="1" noChangeArrowheads="1"/>
          </p:cNvPicPr>
          <p:nvPr/>
        </p:nvPicPr>
        <p:blipFill>
          <a:blip r:embed="rId2" cstate="print"/>
          <a:srcRect r="4661" b="9064"/>
          <a:stretch>
            <a:fillRect/>
          </a:stretch>
        </p:blipFill>
        <p:spPr bwMode="auto">
          <a:xfrm>
            <a:off x="685800" y="838200"/>
            <a:ext cx="3441700" cy="493712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495800" y="1752600"/>
            <a:ext cx="4191000" cy="4572000"/>
            <a:chOff x="4495800" y="1752600"/>
            <a:chExt cx="4191000" cy="4572000"/>
          </a:xfrm>
        </p:grpSpPr>
        <p:pic>
          <p:nvPicPr>
            <p:cNvPr id="50184" name="Picture 8" descr="Ocean sunfish, open ocean. San Diego, California, USA, Mola mola, Image ID: 02089"/>
            <p:cNvPicPr>
              <a:picLocks noChangeAspect="1" noChangeArrowheads="1"/>
            </p:cNvPicPr>
            <p:nvPr/>
          </p:nvPicPr>
          <p:blipFill>
            <a:blip r:embed="rId3" cstate="print"/>
            <a:srcRect l="15686" r="12418" b="15686"/>
            <a:stretch>
              <a:fillRect/>
            </a:stretch>
          </p:blipFill>
          <p:spPr bwMode="auto">
            <a:xfrm>
              <a:off x="4495800" y="3048000"/>
              <a:ext cx="4191000" cy="3276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648200" y="1752600"/>
              <a:ext cx="3352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Ocean Sunfish </a:t>
              </a:r>
              <a:r>
                <a:rPr lang="en-US" sz="2400" dirty="0" smtClean="0"/>
                <a:t>– their large dorsal fin often gets mistaken for a shark’s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Caudal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 fin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776316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paired fins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35495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fish</a:t>
            </a:r>
            <a:endParaRPr lang="en-US" dirty="0"/>
          </a:p>
        </p:txBody>
      </p:sp>
      <p:pic>
        <p:nvPicPr>
          <p:cNvPr id="49156" name="Picture 4" descr="http://www.mopo.ca/uploaded_images/flying_fish_11-783748.jpg"/>
          <p:cNvPicPr>
            <a:picLocks noChangeAspect="1" noChangeArrowheads="1"/>
          </p:cNvPicPr>
          <p:nvPr/>
        </p:nvPicPr>
        <p:blipFill>
          <a:blip r:embed="rId2" cstate="print"/>
          <a:srcRect l="28000" r="28000" b="11527"/>
          <a:stretch>
            <a:fillRect/>
          </a:stretch>
        </p:blipFill>
        <p:spPr bwMode="auto">
          <a:xfrm>
            <a:off x="762000" y="1524000"/>
            <a:ext cx="2819400" cy="4917931"/>
          </a:xfrm>
          <a:prstGeom prst="rect">
            <a:avLst/>
          </a:prstGeom>
          <a:noFill/>
        </p:spPr>
      </p:pic>
      <p:pic>
        <p:nvPicPr>
          <p:cNvPr id="49158" name="Picture 6" descr="http://www.imr.no/images/kopi3_av_bildearkiv/2008/03/Figur-3-blue372.gif/en?size=original"/>
          <p:cNvPicPr>
            <a:picLocks noChangeAspect="1" noChangeArrowheads="1"/>
          </p:cNvPicPr>
          <p:nvPr/>
        </p:nvPicPr>
        <p:blipFill>
          <a:blip r:embed="rId3" cstate="print"/>
          <a:srcRect l="15054" t="5839" b="12409"/>
          <a:stretch>
            <a:fillRect/>
          </a:stretch>
        </p:blipFill>
        <p:spPr bwMode="auto">
          <a:xfrm>
            <a:off x="3962400" y="2057400"/>
            <a:ext cx="462234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Ichthyology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fish</a:t>
            </a:r>
            <a:endParaRPr lang="en-US" dirty="0"/>
          </a:p>
        </p:txBody>
      </p:sp>
      <p:pic>
        <p:nvPicPr>
          <p:cNvPr id="4" name="Picture 5" descr="Photo: Whale shark with small fis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38" t="12962" r="9149" b="12962"/>
          <a:stretch>
            <a:fillRect/>
          </a:stretch>
        </p:blipFill>
        <p:spPr bwMode="auto">
          <a:xfrm>
            <a:off x="4191000" y="2667000"/>
            <a:ext cx="3429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uffer fish attacks boys genit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0"/>
            <a:ext cx="2667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nglerf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800600"/>
            <a:ext cx="2238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goldfish16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733800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hoto: Electric ee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962400"/>
            <a:ext cx="17033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Sting R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572000"/>
            <a:ext cx="26955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paired fins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553200" cy="402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 behind the vent or anus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7239000" cy="378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tell how old and what species it is</a:t>
            </a:r>
            <a:endParaRPr lang="en-US" dirty="0"/>
          </a:p>
        </p:txBody>
      </p:sp>
      <p:pic>
        <p:nvPicPr>
          <p:cNvPr id="6146" name="Picture 2" descr="Striped Bass Fish Scale Age Ring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09850"/>
            <a:ext cx="4572000" cy="3771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0" name="Picture 6" descr="http://piclib.nhm.ac.uk/piclib/webimages/0/30000/300/30367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old is the fish this                     scale came from?</a:t>
            </a:r>
            <a:endParaRPr lang="en-US" dirty="0"/>
          </a:p>
        </p:txBody>
      </p:sp>
      <p:pic>
        <p:nvPicPr>
          <p:cNvPr id="53250" name="Picture 2" descr="http://dj003.k12.sd.us/science%20labs/dissection/scal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4724400" cy="451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Mucus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Escape predators, less water resistance, prevents skin infections</a:t>
            </a:r>
            <a:endParaRPr lang="en-US" dirty="0"/>
          </a:p>
        </p:txBody>
      </p:sp>
      <p:pic>
        <p:nvPicPr>
          <p:cNvPr id="5122" name="Picture 2" descr="http://farm4.static.flickr.com/3420/3730068753_78f4be3413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971800"/>
            <a:ext cx="4762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 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buoyancy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953000" y="1752600"/>
            <a:ext cx="3654425" cy="4648200"/>
            <a:chOff x="1344" y="768"/>
            <a:chExt cx="3070" cy="3504"/>
          </a:xfrm>
        </p:grpSpPr>
        <p:pic>
          <p:nvPicPr>
            <p:cNvPr id="5" name="Picture 9" descr="TICdissect 047"/>
            <p:cNvPicPr>
              <a:picLocks noChangeAspect="1" noChangeArrowheads="1"/>
            </p:cNvPicPr>
            <p:nvPr/>
          </p:nvPicPr>
          <p:blipFill>
            <a:blip r:embed="rId2" cstate="print"/>
            <a:srcRect l="13892" r="20442"/>
            <a:stretch>
              <a:fillRect/>
            </a:stretch>
          </p:blipFill>
          <p:spPr bwMode="auto">
            <a:xfrm>
              <a:off x="1346" y="768"/>
              <a:ext cx="3068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344" y="4081"/>
              <a:ext cx="3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mazone BT" pitchFamily="66" charset="0"/>
                </a:rPr>
                <a:t>Dar</a:t>
              </a: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4901959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upload.wikimedia.org/wikipedia/commons/d/dc/Swim_blad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95600"/>
            <a:ext cx="3568700" cy="1048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Lungfish </a:t>
            </a:r>
            <a:endParaRPr lang="en-US" dirty="0"/>
          </a:p>
        </p:txBody>
      </p:sp>
      <p:pic>
        <p:nvPicPr>
          <p:cNvPr id="4098" name="Picture 2" descr="http://earthguide.ucsd.edu/DFL_ed_prelim/kinds/images_get_permission/african_lung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Puffer fish</a:t>
            </a:r>
            <a:endParaRPr lang="en-US" dirty="0"/>
          </a:p>
        </p:txBody>
      </p:sp>
      <p:pic>
        <p:nvPicPr>
          <p:cNvPr id="2050" name="Picture 2" descr="http://puffer-fish-screensaver.smartcode.com/images/sshots/puffer_fish_screensaver_267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143500" cy="4572000"/>
          </a:xfrm>
          <a:prstGeom prst="rect">
            <a:avLst/>
          </a:prstGeom>
          <a:noFill/>
        </p:spPr>
      </p:pic>
      <p:pic>
        <p:nvPicPr>
          <p:cNvPr id="2054" name="Picture 6" descr="Fug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19200"/>
            <a:ext cx="2667000" cy="2000250"/>
          </a:xfrm>
          <a:prstGeom prst="rect">
            <a:avLst/>
          </a:prstGeom>
          <a:noFill/>
        </p:spPr>
      </p:pic>
      <p:pic>
        <p:nvPicPr>
          <p:cNvPr id="7" name="Picture 4" descr="puffer fish"/>
          <p:cNvPicPr>
            <a:picLocks noChangeAspect="1" noChangeArrowheads="1"/>
          </p:cNvPicPr>
          <p:nvPr/>
        </p:nvPicPr>
        <p:blipFill>
          <a:blip r:embed="rId4" cstate="print"/>
          <a:srcRect t="3333"/>
          <a:stretch>
            <a:fillRect/>
          </a:stretch>
        </p:blipFill>
        <p:spPr bwMode="auto">
          <a:xfrm>
            <a:off x="5181600" y="3352800"/>
            <a:ext cx="3261272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Anglerfish</a:t>
            </a:r>
            <a:endParaRPr lang="en-US" dirty="0"/>
          </a:p>
        </p:txBody>
      </p:sp>
      <p:pic>
        <p:nvPicPr>
          <p:cNvPr id="60418" name="Picture 2" descr="http://firenzegold.files.wordpress.com/2009/07/deep-sea-anglerfish.jpg"/>
          <p:cNvPicPr>
            <a:picLocks noChangeAspect="1" noChangeArrowheads="1"/>
          </p:cNvPicPr>
          <p:nvPr/>
        </p:nvPicPr>
        <p:blipFill>
          <a:blip r:embed="rId2" cstate="print"/>
          <a:srcRect r="21339"/>
          <a:stretch>
            <a:fillRect/>
          </a:stretch>
        </p:blipFill>
        <p:spPr bwMode="auto">
          <a:xfrm>
            <a:off x="1524000" y="1524000"/>
            <a:ext cx="3124200" cy="2658894"/>
          </a:xfrm>
          <a:prstGeom prst="rect">
            <a:avLst/>
          </a:prstGeom>
          <a:noFill/>
        </p:spPr>
      </p:pic>
      <p:pic>
        <p:nvPicPr>
          <p:cNvPr id="6" name="Picture 4" descr="deep sea angl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858048" cy="5029200"/>
          </a:xfrm>
          <a:prstGeom prst="rect">
            <a:avLst/>
          </a:prstGeom>
          <a:noFill/>
        </p:spPr>
      </p:pic>
      <p:pic>
        <p:nvPicPr>
          <p:cNvPr id="60422" name="Picture 6" descr="http://4.bp.blogspot.com/_lj0KhfPvPEQ/SaKWOBQzkFI/AAAAAAAAABw/Ghpee546Tk4/s400/angler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3429000" cy="236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Seahorse</a:t>
            </a:r>
            <a:endParaRPr lang="en-US" dirty="0"/>
          </a:p>
        </p:txBody>
      </p:sp>
      <p:pic>
        <p:nvPicPr>
          <p:cNvPr id="1030" name="Picture 6" descr="http://factualhealing.files.wordpress.com/2009/12/sea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667000" cy="5158395"/>
          </a:xfrm>
          <a:prstGeom prst="rect">
            <a:avLst/>
          </a:prstGeom>
          <a:noFill/>
        </p:spPr>
      </p:pic>
      <p:pic>
        <p:nvPicPr>
          <p:cNvPr id="1032" name="Picture 8" descr="http://www.resourceactionprograms.org/blog/wp-content/uploads/2009/02/090104-03-pygmy-seahorse-pictures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2532858" cy="2181225"/>
          </a:xfrm>
          <a:prstGeom prst="rect">
            <a:avLst/>
          </a:prstGeom>
          <a:noFill/>
        </p:spPr>
      </p:pic>
      <p:pic>
        <p:nvPicPr>
          <p:cNvPr id="10" name="Picture 4" descr="sea drag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0"/>
            <a:ext cx="2559121" cy="3505200"/>
          </a:xfrm>
          <a:prstGeom prst="rect">
            <a:avLst/>
          </a:prstGeom>
          <a:noFill/>
        </p:spPr>
      </p:pic>
      <p:pic>
        <p:nvPicPr>
          <p:cNvPr id="7" name="Picture 2" descr="http://images.stanzapub.com/readers/2008/11/20/26455291520bc9d36d50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10000"/>
            <a:ext cx="2193257" cy="277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Skeleton of bone</a:t>
            </a:r>
            <a:endParaRPr lang="en-US" dirty="0"/>
          </a:p>
        </p:txBody>
      </p:sp>
      <p:pic>
        <p:nvPicPr>
          <p:cNvPr id="4" name="Picture 7" descr="T02502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7658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oceanwideimages.com/images/6694/large/40M1166-08-short-head-seahorse.jpg"/>
          <p:cNvPicPr>
            <a:picLocks noChangeAspect="1" noChangeArrowheads="1"/>
          </p:cNvPicPr>
          <p:nvPr/>
        </p:nvPicPr>
        <p:blipFill>
          <a:blip r:embed="rId2" cstate="print"/>
          <a:srcRect l="13725" t="30823" r="35294" b="37069"/>
          <a:stretch>
            <a:fillRect/>
          </a:stretch>
        </p:blipFill>
        <p:spPr bwMode="auto">
          <a:xfrm flipH="1">
            <a:off x="4267200" y="1752600"/>
            <a:ext cx="4200144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5304" name="Picture 8" descr="http://www.uwimages.org/2009/gallery/macro-open/pix/seahorse_b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228975" cy="4791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533400"/>
            <a:ext cx="1769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Mr. Mom</a:t>
            </a:r>
            <a:endParaRPr lang="en-US" sz="32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Gulper Eel</a:t>
            </a:r>
            <a:endParaRPr lang="en-US" dirty="0"/>
          </a:p>
        </p:txBody>
      </p:sp>
      <p:pic>
        <p:nvPicPr>
          <p:cNvPr id="5" name="Picture 7" descr="wertertrtwg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29426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images.stanzapub.com/readers/2008/10/16/394681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352800" cy="2488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Moray Eel</a:t>
            </a:r>
            <a:endParaRPr lang="en-US" dirty="0"/>
          </a:p>
        </p:txBody>
      </p:sp>
      <p:pic>
        <p:nvPicPr>
          <p:cNvPr id="56322" name="Picture 2" descr="Giant Moray 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4286250" cy="4876801"/>
          </a:xfrm>
          <a:prstGeom prst="rect">
            <a:avLst/>
          </a:prstGeom>
          <a:noFill/>
        </p:spPr>
      </p:pic>
      <p:pic>
        <p:nvPicPr>
          <p:cNvPr id="56324" name="Picture 4" descr="http://www.animalpictures1.com/data/media/59/eel-9.jpg"/>
          <p:cNvPicPr>
            <a:picLocks noChangeAspect="1" noChangeArrowheads="1"/>
          </p:cNvPicPr>
          <p:nvPr/>
        </p:nvPicPr>
        <p:blipFill>
          <a:blip r:embed="rId3" cstate="print"/>
          <a:srcRect l="26852" r="22037"/>
          <a:stretch>
            <a:fillRect/>
          </a:stretch>
        </p:blipFill>
        <p:spPr bwMode="auto">
          <a:xfrm>
            <a:off x="5562600" y="1828800"/>
            <a:ext cx="2971800" cy="414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Flounder</a:t>
            </a:r>
            <a:endParaRPr lang="en-US" dirty="0"/>
          </a:p>
        </p:txBody>
      </p:sp>
      <p:pic>
        <p:nvPicPr>
          <p:cNvPr id="57348" name="Picture 4" descr="http://www.mexfish.com/fish/feflou/feflousnow302b.jpg"/>
          <p:cNvPicPr>
            <a:picLocks noChangeAspect="1" noChangeArrowheads="1"/>
          </p:cNvPicPr>
          <p:nvPr/>
        </p:nvPicPr>
        <p:blipFill>
          <a:blip r:embed="rId2" cstate="print"/>
          <a:srcRect l="14865"/>
          <a:stretch>
            <a:fillRect/>
          </a:stretch>
        </p:blipFill>
        <p:spPr bwMode="auto">
          <a:xfrm>
            <a:off x="4495800" y="1524000"/>
            <a:ext cx="4314463" cy="473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7352" name="Picture 8" descr="http://www.nhc.net.nz/index/marine-new-zealand/fish/flatfish/sole/Flou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035976" cy="2692400"/>
          </a:xfrm>
          <a:prstGeom prst="rect">
            <a:avLst/>
          </a:prstGeom>
          <a:noFill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95800"/>
            <a:ext cx="35733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Barracuda</a:t>
            </a:r>
            <a:endParaRPr lang="en-US" dirty="0"/>
          </a:p>
        </p:txBody>
      </p:sp>
      <p:pic>
        <p:nvPicPr>
          <p:cNvPr id="58370" name="Picture 2" descr="http://www.divemagazine.co.uk/news/images/Barracuda2006SRogerson1.jpg"/>
          <p:cNvPicPr>
            <a:picLocks noChangeAspect="1" noChangeArrowheads="1"/>
          </p:cNvPicPr>
          <p:nvPr/>
        </p:nvPicPr>
        <p:blipFill>
          <a:blip r:embed="rId2" cstate="print"/>
          <a:srcRect t="10895" r="1946" b="3502"/>
          <a:stretch>
            <a:fillRect/>
          </a:stretch>
        </p:blipFill>
        <p:spPr bwMode="auto">
          <a:xfrm>
            <a:off x="2743200" y="2514600"/>
            <a:ext cx="6168044" cy="4038600"/>
          </a:xfrm>
          <a:prstGeom prst="rect">
            <a:avLst/>
          </a:prstGeom>
          <a:noFill/>
        </p:spPr>
      </p:pic>
      <p:pic>
        <p:nvPicPr>
          <p:cNvPr id="58372" name="Picture 4" descr="http://www.bikiniatoll.com/barracuda.jpg"/>
          <p:cNvPicPr>
            <a:picLocks noChangeAspect="1" noChangeArrowheads="1"/>
          </p:cNvPicPr>
          <p:nvPr/>
        </p:nvPicPr>
        <p:blipFill>
          <a:blip r:embed="rId3" cstate="print"/>
          <a:srcRect l="3180" t="30585" r="33700"/>
          <a:stretch>
            <a:fillRect/>
          </a:stretch>
        </p:blipFill>
        <p:spPr bwMode="auto">
          <a:xfrm>
            <a:off x="228600" y="1524000"/>
            <a:ext cx="3276600" cy="376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ram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6273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Cowfish</a:t>
            </a:r>
            <a:endParaRPr lang="en-US" dirty="0"/>
          </a:p>
        </p:txBody>
      </p:sp>
      <p:pic>
        <p:nvPicPr>
          <p:cNvPr id="59394" name="Picture 2" descr="http://dm.hccfl.edu/cgs2822/07fa63686/jgammons/FinalProject/images/marinefishes/cow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840941" cy="4114800"/>
          </a:xfrm>
          <a:prstGeom prst="rect">
            <a:avLst/>
          </a:prstGeom>
          <a:noFill/>
        </p:spPr>
      </p:pic>
      <p:pic>
        <p:nvPicPr>
          <p:cNvPr id="59396" name="Picture 4" descr="http://4.bp.blogspot.com/_ckBlasgNSzg/SR9xgIEajNI/AAAAAAAAJtc/jpGUQqXw0nk/s400/Longhorned+Cow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19600"/>
            <a:ext cx="2971800" cy="2184273"/>
          </a:xfrm>
          <a:prstGeom prst="rect">
            <a:avLst/>
          </a:prstGeom>
          <a:noFill/>
        </p:spPr>
      </p:pic>
      <p:pic>
        <p:nvPicPr>
          <p:cNvPr id="59398" name="Picture 6" descr="http://www.kenbondy.com/images/PapuaNewGuinea/cowfish1.jpg"/>
          <p:cNvPicPr>
            <a:picLocks noChangeAspect="1" noChangeArrowheads="1"/>
          </p:cNvPicPr>
          <p:nvPr/>
        </p:nvPicPr>
        <p:blipFill>
          <a:blip r:embed="rId4" cstate="print"/>
          <a:srcRect b="8280"/>
          <a:stretch>
            <a:fillRect/>
          </a:stretch>
        </p:blipFill>
        <p:spPr bwMode="auto">
          <a:xfrm>
            <a:off x="6400800" y="1524000"/>
            <a:ext cx="225100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jaws</a:t>
            </a:r>
            <a:endParaRPr lang="en-US" dirty="0"/>
          </a:p>
        </p:txBody>
      </p:sp>
      <p:pic>
        <p:nvPicPr>
          <p:cNvPr id="43010" name="Picture 2" descr="White Piranha Fish , Serrasalmus rhombeus , Holding jaws open to show sharp teeth , Nauapa River , Iquitos , Peru stock photo"/>
          <p:cNvPicPr>
            <a:picLocks noChangeAspect="1" noChangeArrowheads="1"/>
          </p:cNvPicPr>
          <p:nvPr/>
        </p:nvPicPr>
        <p:blipFill>
          <a:blip r:embed="rId2" cstate="print"/>
          <a:srcRect r="8800" b="23353"/>
          <a:stretch>
            <a:fillRect/>
          </a:stretch>
        </p:blipFill>
        <p:spPr bwMode="auto">
          <a:xfrm>
            <a:off x="1371600" y="2590800"/>
            <a:ext cx="6248400" cy="350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oceanwideimages.com/images/8217/large/24M1049-01-parrotfish.jpg"/>
          <p:cNvPicPr>
            <a:picLocks noChangeAspect="1" noChangeArrowheads="1"/>
          </p:cNvPicPr>
          <p:nvPr/>
        </p:nvPicPr>
        <p:blipFill>
          <a:blip r:embed="rId2" cstate="print"/>
          <a:srcRect l="14000" b="20611"/>
          <a:stretch>
            <a:fillRect/>
          </a:stretch>
        </p:blipFill>
        <p:spPr bwMode="auto">
          <a:xfrm>
            <a:off x="4114799" y="533400"/>
            <a:ext cx="4536831" cy="2743200"/>
          </a:xfrm>
          <a:prstGeom prst="rect">
            <a:avLst/>
          </a:prstGeom>
          <a:noFill/>
        </p:spPr>
      </p:pic>
      <p:pic>
        <p:nvPicPr>
          <p:cNvPr id="46084" name="Picture 4" descr="http://www.wildflorida.com/articles/images/sheepsheadteeth-fishtee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4410075" cy="2933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6172200"/>
            <a:ext cx="171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Sheepshead</a:t>
            </a:r>
            <a:r>
              <a:rPr lang="en-US" dirty="0" smtClean="0"/>
              <a:t> fish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09600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Parrot fish</a:t>
            </a:r>
            <a:endParaRPr lang="en-US" dirty="0"/>
          </a:p>
        </p:txBody>
      </p:sp>
      <p:pic>
        <p:nvPicPr>
          <p:cNvPr id="46088" name="Picture 8" descr="http://www.topnews.in/files/Dracula-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3581400" cy="285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err="1" smtClean="0"/>
              <a:t>Mucousy</a:t>
            </a:r>
            <a:r>
              <a:rPr lang="en-US" dirty="0" smtClean="0"/>
              <a:t> skin with overlapping scales</a:t>
            </a:r>
            <a:endParaRPr lang="en-US" dirty="0"/>
          </a:p>
        </p:txBody>
      </p:sp>
      <p:pic>
        <p:nvPicPr>
          <p:cNvPr id="4" name="Picture 10" descr="fish-scales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74862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fins</a:t>
            </a:r>
            <a:endParaRPr lang="en-US" dirty="0"/>
          </a:p>
        </p:txBody>
      </p:sp>
      <p:pic>
        <p:nvPicPr>
          <p:cNvPr id="26626" name="Picture 2" descr="http://images.jupiterimages.com/common/detail/05/12/2291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chambered heart</a:t>
            </a:r>
            <a:endParaRPr lang="en-US" dirty="0"/>
          </a:p>
        </p:txBody>
      </p:sp>
      <p:pic>
        <p:nvPicPr>
          <p:cNvPr id="4" name="Picture 2" descr="2, 3, &amp; 4 Chambered Hearts"/>
          <p:cNvPicPr>
            <a:picLocks noChangeAspect="1" noChangeArrowheads="1"/>
          </p:cNvPicPr>
          <p:nvPr/>
        </p:nvPicPr>
        <p:blipFill>
          <a:blip r:embed="rId2" cstate="print"/>
          <a:srcRect l="45455" t="19709" r="7792" b="15584"/>
          <a:stretch>
            <a:fillRect/>
          </a:stretch>
        </p:blipFill>
        <p:spPr bwMode="auto">
          <a:xfrm>
            <a:off x="2667000" y="2438400"/>
            <a:ext cx="4343400" cy="41275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685800" y="5029200"/>
            <a:ext cx="1752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231</Words>
  <Application>Microsoft Office PowerPoint</Application>
  <PresentationFormat>On-screen Show (4:3)</PresentationFormat>
  <Paragraphs>80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Amazone BT</vt:lpstr>
      <vt:lpstr>Arial</vt:lpstr>
      <vt:lpstr>Calibri</vt:lpstr>
      <vt:lpstr>Office Theme</vt:lpstr>
      <vt:lpstr>Osteichthyes – “bony fish”</vt:lpstr>
      <vt:lpstr>Success</vt:lpstr>
      <vt:lpstr>Ichthyology</vt:lpstr>
      <vt:lpstr>Traits</vt:lpstr>
      <vt:lpstr>Traits</vt:lpstr>
      <vt:lpstr>PowerPoint Presentation</vt:lpstr>
      <vt:lpstr>Traits</vt:lpstr>
      <vt:lpstr>Traits</vt:lpstr>
      <vt:lpstr>Traits</vt:lpstr>
      <vt:lpstr>Traits</vt:lpstr>
      <vt:lpstr>Traits</vt:lpstr>
      <vt:lpstr>Traits</vt:lpstr>
      <vt:lpstr>Traits</vt:lpstr>
      <vt:lpstr>Traits</vt:lpstr>
      <vt:lpstr>Spawning</vt:lpstr>
      <vt:lpstr>PowerPoint Presentation</vt:lpstr>
      <vt:lpstr>Fish structure</vt:lpstr>
      <vt:lpstr>Nostrils</vt:lpstr>
      <vt:lpstr>Eyes </vt:lpstr>
      <vt:lpstr>Lateral line</vt:lpstr>
      <vt:lpstr>Operculum </vt:lpstr>
      <vt:lpstr>Fins</vt:lpstr>
      <vt:lpstr>Dorsal </vt:lpstr>
      <vt:lpstr>Sailfish</vt:lpstr>
      <vt:lpstr>PowerPoint Presentation</vt:lpstr>
      <vt:lpstr>PowerPoint Presentation</vt:lpstr>
      <vt:lpstr>Caudal </vt:lpstr>
      <vt:lpstr>Pectoral </vt:lpstr>
      <vt:lpstr>Flying fish</vt:lpstr>
      <vt:lpstr>Pelvic</vt:lpstr>
      <vt:lpstr>Anal</vt:lpstr>
      <vt:lpstr>Scales</vt:lpstr>
      <vt:lpstr>How old is the fish this                     scale came from?</vt:lpstr>
      <vt:lpstr>Mucus   </vt:lpstr>
      <vt:lpstr>Swim bladder</vt:lpstr>
      <vt:lpstr>Lungfish </vt:lpstr>
      <vt:lpstr>Puffer fish</vt:lpstr>
      <vt:lpstr>Anglerfish</vt:lpstr>
      <vt:lpstr>Seahorse</vt:lpstr>
      <vt:lpstr>PowerPoint Presentation</vt:lpstr>
      <vt:lpstr>Gulper Eel</vt:lpstr>
      <vt:lpstr>Moray Eel</vt:lpstr>
      <vt:lpstr>Flounder</vt:lpstr>
      <vt:lpstr>Barracuda</vt:lpstr>
      <vt:lpstr>PowerPoint Presentation</vt:lpstr>
      <vt:lpstr>Cowfish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Osteichthyes – “bony fish”</dc:title>
  <dc:creator>Jacob's Sexy</dc:creator>
  <cp:lastModifiedBy>Malia Kunde</cp:lastModifiedBy>
  <cp:revision>44</cp:revision>
  <dcterms:created xsi:type="dcterms:W3CDTF">2010-04-08T02:57:38Z</dcterms:created>
  <dcterms:modified xsi:type="dcterms:W3CDTF">2018-04-25T13:22:59Z</dcterms:modified>
</cp:coreProperties>
</file>