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9" r:id="rId3"/>
    <p:sldId id="258" r:id="rId4"/>
    <p:sldId id="260" r:id="rId5"/>
    <p:sldId id="275" r:id="rId6"/>
    <p:sldId id="306" r:id="rId7"/>
    <p:sldId id="277" r:id="rId8"/>
    <p:sldId id="299" r:id="rId9"/>
    <p:sldId id="281" r:id="rId10"/>
    <p:sldId id="280" r:id="rId11"/>
    <p:sldId id="279" r:id="rId12"/>
    <p:sldId id="278" r:id="rId13"/>
    <p:sldId id="276" r:id="rId14"/>
    <p:sldId id="261" r:id="rId15"/>
    <p:sldId id="262" r:id="rId16"/>
    <p:sldId id="293" r:id="rId17"/>
    <p:sldId id="263" r:id="rId18"/>
    <p:sldId id="285" r:id="rId19"/>
    <p:sldId id="284" r:id="rId20"/>
    <p:sldId id="283" r:id="rId21"/>
    <p:sldId id="282" r:id="rId22"/>
    <p:sldId id="264" r:id="rId23"/>
    <p:sldId id="265" r:id="rId24"/>
    <p:sldId id="297" r:id="rId25"/>
    <p:sldId id="298" r:id="rId26"/>
    <p:sldId id="266" r:id="rId27"/>
    <p:sldId id="267" r:id="rId28"/>
    <p:sldId id="268" r:id="rId29"/>
    <p:sldId id="269" r:id="rId30"/>
    <p:sldId id="294" r:id="rId31"/>
    <p:sldId id="295" r:id="rId32"/>
    <p:sldId id="270" r:id="rId33"/>
    <p:sldId id="271" r:id="rId34"/>
    <p:sldId id="272" r:id="rId35"/>
    <p:sldId id="273" r:id="rId36"/>
    <p:sldId id="274" r:id="rId37"/>
    <p:sldId id="286" r:id="rId38"/>
    <p:sldId id="300" r:id="rId39"/>
    <p:sldId id="301" r:id="rId40"/>
    <p:sldId id="302" r:id="rId41"/>
    <p:sldId id="303" r:id="rId42"/>
    <p:sldId id="304" r:id="rId43"/>
    <p:sldId id="305" r:id="rId44"/>
    <p:sldId id="288" r:id="rId45"/>
    <p:sldId id="289" r:id="rId46"/>
    <p:sldId id="296" r:id="rId47"/>
    <p:sldId id="290" r:id="rId48"/>
    <p:sldId id="291" r:id="rId49"/>
    <p:sldId id="29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FEC3-D2CD-4514-B002-BB0222B8E940}" type="datetimeFigureOut">
              <a:rPr lang="en-US" smtClean="0"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93E-A5AF-4F89-AD79-F24C5A7FD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FEC3-D2CD-4514-B002-BB0222B8E940}" type="datetimeFigureOut">
              <a:rPr lang="en-US" smtClean="0"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93E-A5AF-4F89-AD79-F24C5A7FD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FEC3-D2CD-4514-B002-BB0222B8E940}" type="datetimeFigureOut">
              <a:rPr lang="en-US" smtClean="0"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93E-A5AF-4F89-AD79-F24C5A7FD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FEC3-D2CD-4514-B002-BB0222B8E940}" type="datetimeFigureOut">
              <a:rPr lang="en-US" smtClean="0"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93E-A5AF-4F89-AD79-F24C5A7FD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FEC3-D2CD-4514-B002-BB0222B8E940}" type="datetimeFigureOut">
              <a:rPr lang="en-US" smtClean="0"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93E-A5AF-4F89-AD79-F24C5A7FD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FEC3-D2CD-4514-B002-BB0222B8E940}" type="datetimeFigureOut">
              <a:rPr lang="en-US" smtClean="0"/>
              <a:t>4/15/2010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93E-A5AF-4F89-AD79-F24C5A7FD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FEC3-D2CD-4514-B002-BB0222B8E940}" type="datetimeFigureOut">
              <a:rPr lang="en-US" smtClean="0"/>
              <a:t>4/15/2010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93E-A5AF-4F89-AD79-F24C5A7FD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FEC3-D2CD-4514-B002-BB0222B8E940}" type="datetimeFigureOut">
              <a:rPr lang="en-US" smtClean="0"/>
              <a:t>4/15/2010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93E-A5AF-4F89-AD79-F24C5A7FD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FEC3-D2CD-4514-B002-BB0222B8E940}" type="datetimeFigureOut">
              <a:rPr lang="en-US" smtClean="0"/>
              <a:t>4/15/2010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93E-A5AF-4F89-AD79-F24C5A7FD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FEC3-D2CD-4514-B002-BB0222B8E940}" type="datetimeFigureOut">
              <a:rPr lang="en-US" smtClean="0"/>
              <a:t>4/15/2010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93E-A5AF-4F89-AD79-F24C5A7FD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FEC3-D2CD-4514-B002-BB0222B8E940}" type="datetimeFigureOut">
              <a:rPr lang="en-US" smtClean="0"/>
              <a:t>4/15/2010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C93E-A5AF-4F89-AD79-F24C5A7FD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FEC3-D2CD-4514-B002-BB0222B8E940}" type="datetimeFigureOut">
              <a:rPr lang="en-US" smtClean="0"/>
              <a:t>4/15/2010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C93E-A5AF-4F89-AD79-F24C5A7FD2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thundafunda.com/33/animals-pictures-nature/chachi-tree-frogs-pictures.jp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exploratorium.edu/frogs/mainstory/frogstory2.html#fee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hyperlink" Target="http://www.amnh.org/exhibitions/frogs/images/gallery/lg/dend_leucomelas0003_lg.jpg" TargetMode="External"/><Relationship Id="rId7" Type="http://schemas.openxmlformats.org/officeDocument/2006/relationships/hyperlink" Target="http://4.bp.blogspot.com/_2SOOVm7xo7k/RywmVsyTAJI/AAAAAAAABbU/0LDed3DhOFY/s1600-h/c2.jpg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hyperlink" Target="http://farm1.static.flickr.com/193/478603820_1a4d87110a.jpg?v=0" TargetMode="External"/><Relationship Id="rId10" Type="http://schemas.openxmlformats.org/officeDocument/2006/relationships/image" Target="../media/image56.jpeg"/><Relationship Id="rId4" Type="http://schemas.openxmlformats.org/officeDocument/2006/relationships/image" Target="../media/image53.jpeg"/><Relationship Id="rId9" Type="http://schemas.openxmlformats.org/officeDocument/2006/relationships/hyperlink" Target="http://animaldiversity.ummz.umich.edu/site/resources/tanya_dewey/greenfrog.jpg/medium.jp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hattahbox.com/images/2009/02/salamander.jpg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elib.cs.berkeley.edu/cgi/img_query?enlarge=1111+1111+1111+27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Amphibia</a:t>
            </a:r>
            <a:r>
              <a:rPr lang="en-US" dirty="0" smtClean="0"/>
              <a:t> – “both lives”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 frogs, salamanders, toads, newts</a:t>
            </a:r>
            <a:endParaRPr lang="en-US" dirty="0"/>
          </a:p>
        </p:txBody>
      </p:sp>
      <p:pic>
        <p:nvPicPr>
          <p:cNvPr id="47106" name="Picture 2" descr="http://www.pwconserve.org/graphics/wildlife/herps/salamander_spottedl.jpg"/>
          <p:cNvPicPr>
            <a:picLocks noChangeAspect="1" noChangeArrowheads="1"/>
          </p:cNvPicPr>
          <p:nvPr/>
        </p:nvPicPr>
        <p:blipFill>
          <a:blip r:embed="rId2"/>
          <a:srcRect l="14531" t="27778" b="9064"/>
          <a:stretch>
            <a:fillRect/>
          </a:stretch>
        </p:blipFill>
        <p:spPr bwMode="auto">
          <a:xfrm>
            <a:off x="1295400" y="4648200"/>
            <a:ext cx="4038600" cy="1911344"/>
          </a:xfrm>
          <a:prstGeom prst="rect">
            <a:avLst/>
          </a:prstGeom>
          <a:noFill/>
        </p:spPr>
      </p:pic>
      <p:pic>
        <p:nvPicPr>
          <p:cNvPr id="47108" name="Picture 4" descr="http://www.abc.net.au/reslib/200809/r290722_12432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90800"/>
            <a:ext cx="3104415" cy="2168525"/>
          </a:xfrm>
          <a:prstGeom prst="rect">
            <a:avLst/>
          </a:prstGeom>
          <a:noFill/>
        </p:spPr>
      </p:pic>
      <p:pic>
        <p:nvPicPr>
          <p:cNvPr id="47110" name="Picture 6" descr="http://www.chriskaylerphotography.com/blog/wp-content/uploads/2008/04/easternnewtstock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572000"/>
            <a:ext cx="2895600" cy="1940169"/>
          </a:xfrm>
          <a:prstGeom prst="rect">
            <a:avLst/>
          </a:prstGeom>
          <a:noFill/>
        </p:spPr>
      </p:pic>
      <p:sp>
        <p:nvSpPr>
          <p:cNvPr id="47112" name="AutoShape 8" descr="http://cmuarch2013.files.wordpress.com/2009/09/frogchachi-tree-frogs.jpg"/>
          <p:cNvSpPr>
            <a:spLocks noChangeAspect="1" noChangeArrowheads="1"/>
          </p:cNvSpPr>
          <p:nvPr/>
        </p:nvSpPr>
        <p:spPr bwMode="auto">
          <a:xfrm>
            <a:off x="63500" y="-136525"/>
            <a:ext cx="9648825" cy="5429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4" name="AutoShape 10" descr="http://cmuarch2013.files.wordpress.com/2009/09/frogchachi-tree-frogs.jpg"/>
          <p:cNvSpPr>
            <a:spLocks noChangeAspect="1" noChangeArrowheads="1"/>
          </p:cNvSpPr>
          <p:nvPr/>
        </p:nvSpPr>
        <p:spPr bwMode="auto">
          <a:xfrm>
            <a:off x="63500" y="-136525"/>
            <a:ext cx="9648825" cy="5429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16" name="Picture 12" descr="chachi-tree-frogs-pictures ">
            <a:hlinkClick r:id="rId5" tooltip="chachi-tree-frogs-pictures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590800"/>
            <a:ext cx="2971800" cy="2231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claws</a:t>
            </a:r>
            <a:endParaRPr lang="en-US" dirty="0"/>
          </a:p>
        </p:txBody>
      </p:sp>
      <p:pic>
        <p:nvPicPr>
          <p:cNvPr id="4" name="Picture 5" descr="Feet"/>
          <p:cNvPicPr>
            <a:picLocks noChangeAspect="1" noChangeArrowheads="1"/>
          </p:cNvPicPr>
          <p:nvPr/>
        </p:nvPicPr>
        <p:blipFill>
          <a:blip r:embed="rId2"/>
          <a:srcRect b="3185"/>
          <a:stretch>
            <a:fillRect/>
          </a:stretch>
        </p:blipFill>
        <p:spPr bwMode="auto">
          <a:xfrm rot="5400000">
            <a:off x="-184684" y="3461284"/>
            <a:ext cx="3438523" cy="24595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7" descr="Feet"/>
          <p:cNvPicPr>
            <a:picLocks noChangeAspect="1" noChangeArrowheads="1"/>
          </p:cNvPicPr>
          <p:nvPr/>
        </p:nvPicPr>
        <p:blipFill>
          <a:blip r:embed="rId3"/>
          <a:srcRect l="11137"/>
          <a:stretch>
            <a:fillRect/>
          </a:stretch>
        </p:blipFill>
        <p:spPr bwMode="auto">
          <a:xfrm>
            <a:off x="3124200" y="2895600"/>
            <a:ext cx="3209868" cy="279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8" name="Picture 2" descr="Bullfrog hind foo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2272" y="4343400"/>
            <a:ext cx="3154553" cy="2247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Oviparous – lay eggs in water</a:t>
            </a:r>
            <a:endParaRPr lang="en-US" dirty="0"/>
          </a:p>
        </p:txBody>
      </p:sp>
      <p:pic>
        <p:nvPicPr>
          <p:cNvPr id="6" name="Picture 15" descr="http://animaldiversity.ummz.umich.edu/site/resources/usfws/frogeggmass.jpg/medium.jpg"/>
          <p:cNvPicPr>
            <a:picLocks noChangeAspect="1" noChangeArrowheads="1"/>
          </p:cNvPicPr>
          <p:nvPr/>
        </p:nvPicPr>
        <p:blipFill>
          <a:blip r:embed="rId2"/>
          <a:srcRect l="15303"/>
          <a:stretch>
            <a:fillRect/>
          </a:stretch>
        </p:blipFill>
        <p:spPr bwMode="auto">
          <a:xfrm>
            <a:off x="1066800" y="3200400"/>
            <a:ext cx="3373438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Leopard frog eggs"/>
          <p:cNvPicPr>
            <a:picLocks noChangeAspect="1" noChangeArrowheads="1"/>
          </p:cNvPicPr>
          <p:nvPr/>
        </p:nvPicPr>
        <p:blipFill>
          <a:blip r:embed="rId3"/>
          <a:srcRect r="12946"/>
          <a:stretch>
            <a:fillRect/>
          </a:stretch>
        </p:blipFill>
        <p:spPr bwMode="auto">
          <a:xfrm rot="5400000">
            <a:off x="4568273" y="2823127"/>
            <a:ext cx="4164490" cy="339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ectotherms</a:t>
            </a:r>
            <a:endParaRPr lang="en-US" dirty="0"/>
          </a:p>
        </p:txBody>
      </p:sp>
      <p:pic>
        <p:nvPicPr>
          <p:cNvPr id="4" name="Picture 7" descr="Four-toed Salaman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276600"/>
            <a:ext cx="4876800" cy="293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Carnivores </a:t>
            </a:r>
            <a:endParaRPr lang="en-US" dirty="0"/>
          </a:p>
        </p:txBody>
      </p:sp>
      <p:pic>
        <p:nvPicPr>
          <p:cNvPr id="18434" name="Picture 2" descr="http://www.boingboing.net/images/_images_frog1.jpg"/>
          <p:cNvPicPr>
            <a:picLocks noChangeAspect="1" noChangeArrowheads="1"/>
          </p:cNvPicPr>
          <p:nvPr/>
        </p:nvPicPr>
        <p:blipFill>
          <a:blip r:embed="rId2"/>
          <a:srcRect b="9292"/>
          <a:stretch>
            <a:fillRect/>
          </a:stretch>
        </p:blipFill>
        <p:spPr bwMode="auto">
          <a:xfrm>
            <a:off x="533400" y="2819400"/>
            <a:ext cx="31242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436" name="Picture 4" descr="http://www.treecritters.com/frog_ea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581400"/>
            <a:ext cx="428625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Frogs are about halfway between the simplest and most complex vertebrates</a:t>
            </a:r>
            <a:endParaRPr lang="en-US" dirty="0"/>
          </a:p>
        </p:txBody>
      </p:sp>
      <p:pic>
        <p:nvPicPr>
          <p:cNvPr id="4" name="Picture 8" descr="1191825101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r="26866"/>
          <a:stretch>
            <a:fillRect/>
          </a:stretch>
        </p:blipFill>
        <p:spPr bwMode="auto">
          <a:xfrm>
            <a:off x="2895600" y="2971800"/>
            <a:ext cx="373380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chambers – good blood pressure to body, but oxygenated and deoxygenated bloods mix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46482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metabolism and oxygen also diffuses through their skin</a:t>
            </a:r>
            <a:endParaRPr lang="en-US" sz="2000" dirty="0"/>
          </a:p>
        </p:txBody>
      </p:sp>
      <p:pic>
        <p:nvPicPr>
          <p:cNvPr id="41986" name="Picture 2" descr="http://kvhs.nbed.nb.ca/gallant/biology/frog_heart.jpg"/>
          <p:cNvPicPr>
            <a:picLocks noChangeAspect="1" noChangeArrowheads="1"/>
          </p:cNvPicPr>
          <p:nvPr/>
        </p:nvPicPr>
        <p:blipFill>
          <a:blip r:embed="rId2"/>
          <a:srcRect l="62708" t="12222" r="3542" b="37582"/>
          <a:stretch>
            <a:fillRect/>
          </a:stretch>
        </p:blipFill>
        <p:spPr bwMode="auto">
          <a:xfrm>
            <a:off x="1600200" y="3124199"/>
            <a:ext cx="2971800" cy="3522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a terrestrial environment or living on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Respiration</a:t>
            </a:r>
          </a:p>
          <a:p>
            <a:r>
              <a:rPr lang="en-US" dirty="0" smtClean="0"/>
              <a:t>Support and movement</a:t>
            </a:r>
          </a:p>
          <a:p>
            <a:r>
              <a:rPr lang="en-US" dirty="0" smtClean="0"/>
              <a:t>Dehydration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Reproduction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lungs and breathing skin</a:t>
            </a:r>
            <a:endParaRPr lang="en-US" dirty="0"/>
          </a:p>
        </p:txBody>
      </p:sp>
      <p:pic>
        <p:nvPicPr>
          <p:cNvPr id="40962" name="Picture 2" descr="http://image.tutorvista.com/content/respiration/lungs-of-fro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743200"/>
            <a:ext cx="631603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and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bony muscular legs</a:t>
            </a:r>
            <a:endParaRPr lang="en-US" dirty="0"/>
          </a:p>
        </p:txBody>
      </p:sp>
      <p:pic>
        <p:nvPicPr>
          <p:cNvPr id="4" name="Picture 4" descr="http://www.dundee.ac.uk/museum/zoology/1269.jpg"/>
          <p:cNvPicPr>
            <a:picLocks noChangeAspect="1" noChangeArrowheads="1"/>
          </p:cNvPicPr>
          <p:nvPr/>
        </p:nvPicPr>
        <p:blipFill>
          <a:blip r:embed="rId2"/>
          <a:srcRect l="13433" r="11940"/>
          <a:stretch>
            <a:fillRect/>
          </a:stretch>
        </p:blipFill>
        <p:spPr bwMode="auto">
          <a:xfrm>
            <a:off x="4572000" y="2514600"/>
            <a:ext cx="3810000" cy="3829050"/>
          </a:xfrm>
          <a:prstGeom prst="rect">
            <a:avLst/>
          </a:prstGeom>
          <a:noFill/>
        </p:spPr>
      </p:pic>
      <p:pic>
        <p:nvPicPr>
          <p:cNvPr id="9218" name="Picture 2" descr="http://www.dkimages.com/discover/previews/933/550054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362200"/>
            <a:ext cx="3429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in moist areas</a:t>
            </a:r>
            <a:endParaRPr lang="en-US" dirty="0"/>
          </a:p>
        </p:txBody>
      </p:sp>
      <p:pic>
        <p:nvPicPr>
          <p:cNvPr id="10242" name="Picture 2" descr="http://www.frw.ca/albums/Amphibians/Green_frog_in_FRW_created_Pond_J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048000"/>
            <a:ext cx="4572000" cy="3429000"/>
          </a:xfrm>
          <a:prstGeom prst="rect">
            <a:avLst/>
          </a:prstGeom>
          <a:noFill/>
        </p:spPr>
      </p:pic>
      <p:pic>
        <p:nvPicPr>
          <p:cNvPr id="10244" name="Picture 4" descr="http://homeworxs-richmond.com/yahoo_site_admin1/assets/images/MossyRoof2.116131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657600"/>
            <a:ext cx="3097561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Herpetology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amphibians and reptiles</a:t>
            </a:r>
            <a:endParaRPr lang="en-US" dirty="0"/>
          </a:p>
        </p:txBody>
      </p:sp>
      <p:pic>
        <p:nvPicPr>
          <p:cNvPr id="4" name="Picture 5" descr="080331-tuatara-evolution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276600"/>
            <a:ext cx="440548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http://www.impactlab.com/wp-content/uploads/2009/12/Red_Eyed_Tree_Frogs-3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3657600" cy="3828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become dormant when it’s too hot or too cold</a:t>
            </a:r>
            <a:endParaRPr lang="en-US" dirty="0"/>
          </a:p>
        </p:txBody>
      </p:sp>
      <p:pic>
        <p:nvPicPr>
          <p:cNvPr id="11266" name="Picture 2" descr="http://www.arkive.org/media/70/704670BF-7A33-415B-B265-6C9A126CB688/Presentation.Large/photo.jpg"/>
          <p:cNvPicPr>
            <a:picLocks noChangeAspect="1" noChangeArrowheads="1"/>
          </p:cNvPicPr>
          <p:nvPr/>
        </p:nvPicPr>
        <p:blipFill>
          <a:blip r:embed="rId2"/>
          <a:srcRect t="11060" r="8923" b="5991"/>
          <a:stretch>
            <a:fillRect/>
          </a:stretch>
        </p:blipFill>
        <p:spPr bwMode="auto">
          <a:xfrm>
            <a:off x="1752600" y="2819400"/>
            <a:ext cx="5638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return to water</a:t>
            </a:r>
            <a:endParaRPr lang="en-US" dirty="0"/>
          </a:p>
        </p:txBody>
      </p:sp>
      <p:pic>
        <p:nvPicPr>
          <p:cNvPr id="4" name="Picture 4" descr="http://farm4.static.flickr.com/3002/2321563248_e68c7bd4f4.jpg"/>
          <p:cNvPicPr>
            <a:picLocks noChangeAspect="1" noChangeArrowheads="1"/>
          </p:cNvPicPr>
          <p:nvPr/>
        </p:nvPicPr>
        <p:blipFill>
          <a:blip r:embed="rId2"/>
          <a:srcRect l="2469" t="3957" r="2469" b="3055"/>
          <a:stretch>
            <a:fillRect/>
          </a:stretch>
        </p:blipFill>
        <p:spPr bwMode="auto">
          <a:xfrm>
            <a:off x="1676400" y="2819400"/>
            <a:ext cx="5867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r>
              <a:rPr lang="en-US" dirty="0" err="1" smtClean="0"/>
              <a:t>Amplexus</a:t>
            </a:r>
            <a:r>
              <a:rPr lang="en-US" dirty="0" smtClean="0"/>
              <a:t> – reproductive process of frogs involving external fertilization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0" y="4800600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eggs and sperm mixed together better, higher % of eggs get fertilized</a:t>
            </a:r>
            <a:endParaRPr lang="en-US" sz="2000" dirty="0"/>
          </a:p>
        </p:txBody>
      </p:sp>
      <p:pic>
        <p:nvPicPr>
          <p:cNvPr id="39938" name="Picture 2" descr="http://www.uri.edu/cels/nrs/paton/wood%20frog/EXPORT%20PHOTOS/EX_woframplx6_se.jpg"/>
          <p:cNvPicPr>
            <a:picLocks noChangeAspect="1" noChangeArrowheads="1"/>
          </p:cNvPicPr>
          <p:nvPr/>
        </p:nvPicPr>
        <p:blipFill>
          <a:blip r:embed="rId2"/>
          <a:srcRect b="5242"/>
          <a:stretch>
            <a:fillRect/>
          </a:stretch>
        </p:blipFill>
        <p:spPr bwMode="auto">
          <a:xfrm>
            <a:off x="1295400" y="2971800"/>
            <a:ext cx="4572000" cy="3581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53200" y="4343400"/>
            <a:ext cx="1628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Advantages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lay their eggs and leave the young to fend for themselves, but others protect them.</a:t>
            </a:r>
            <a:endParaRPr lang="en-US" dirty="0"/>
          </a:p>
        </p:txBody>
      </p:sp>
      <p:pic>
        <p:nvPicPr>
          <p:cNvPr id="38914" name="Picture 2" descr="http://www.ifrog.us/wp-content/gallery/discoglossidae-disc-tongued-frogs/midwife-t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48000"/>
            <a:ext cx="4572000" cy="35763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5181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 midwife toads carry their eggs around their back legs until they hatch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5334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male Darwin’s frog swallows his tadpoles in his vocal sac for protection.  When they become </a:t>
            </a:r>
            <a:r>
              <a:rPr lang="en-US" dirty="0" err="1" smtClean="0"/>
              <a:t>froglets</a:t>
            </a:r>
            <a:r>
              <a:rPr lang="en-US" dirty="0" smtClean="0"/>
              <a:t>, he spits them out.</a:t>
            </a:r>
            <a:endParaRPr lang="en-US" dirty="0"/>
          </a:p>
        </p:txBody>
      </p:sp>
      <p:pic>
        <p:nvPicPr>
          <p:cNvPr id="54274" name="Picture 2" descr="http://open.live.bbc.co.uk/dynamic_images/naturelibrary_640_credits/downloads.bbc.co.uk/earth/naturelibrary/assets/d/da/darwins_frog/darwins_frog_1.jpg"/>
          <p:cNvPicPr>
            <a:picLocks noChangeAspect="1" noChangeArrowheads="1"/>
          </p:cNvPicPr>
          <p:nvPr/>
        </p:nvPicPr>
        <p:blipFill>
          <a:blip r:embed="rId2"/>
          <a:srcRect l="6968"/>
          <a:stretch>
            <a:fillRect/>
          </a:stretch>
        </p:blipFill>
        <p:spPr bwMode="auto">
          <a:xfrm>
            <a:off x="1219200" y="1905000"/>
            <a:ext cx="6324600" cy="4195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scottthong.files.wordpress.com/2007/03/surinam_toad_egg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5486400" cy="4114800"/>
          </a:xfrm>
          <a:prstGeom prst="rect">
            <a:avLst/>
          </a:prstGeom>
          <a:noFill/>
        </p:spPr>
      </p:pic>
      <p:pic>
        <p:nvPicPr>
          <p:cNvPr id="55300" name="Picture 4" descr="http://www.honoluluzoo.org/herp_jour/pipa%20hatching%202.jpg"/>
          <p:cNvPicPr>
            <a:picLocks noChangeAspect="1" noChangeArrowheads="1"/>
          </p:cNvPicPr>
          <p:nvPr/>
        </p:nvPicPr>
        <p:blipFill>
          <a:blip r:embed="rId3"/>
          <a:srcRect l="14030" t="9353" r="7405" b="6469"/>
          <a:stretch>
            <a:fillRect/>
          </a:stretch>
        </p:blipFill>
        <p:spPr bwMode="auto">
          <a:xfrm>
            <a:off x="4953000" y="3581400"/>
            <a:ext cx="3793067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09800" y="6096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surinam</a:t>
            </a:r>
            <a:r>
              <a:rPr lang="en-US" dirty="0"/>
              <a:t> </a:t>
            </a:r>
            <a:r>
              <a:rPr lang="en-US" dirty="0" smtClean="0"/>
              <a:t>toad’s eggs are placed on the female’s back.  Her skin swells around them until they are almost covered.  The young develop into </a:t>
            </a:r>
            <a:r>
              <a:rPr lang="en-US" dirty="0" err="1" smtClean="0"/>
              <a:t>toadlets</a:t>
            </a:r>
            <a:r>
              <a:rPr lang="en-US" dirty="0" smtClean="0"/>
              <a:t> under the skin and hatch out of her 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 metamorphosis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in body form controlled by hormones</a:t>
            </a:r>
            <a:endParaRPr lang="en-US" dirty="0"/>
          </a:p>
        </p:txBody>
      </p:sp>
      <p:pic>
        <p:nvPicPr>
          <p:cNvPr id="37896" name="Picture 8" descr="Graphic depicting life stages of a tadpole to a frog"/>
          <p:cNvPicPr>
            <a:picLocks noChangeAspect="1" noChangeArrowheads="1"/>
          </p:cNvPicPr>
          <p:nvPr/>
        </p:nvPicPr>
        <p:blipFill>
          <a:blip r:embed="rId2"/>
          <a:srcRect b="4333"/>
          <a:stretch>
            <a:fillRect/>
          </a:stretch>
        </p:blipFill>
        <p:spPr bwMode="auto">
          <a:xfrm>
            <a:off x="2286000" y="2514600"/>
            <a:ext cx="3733800" cy="412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Hibernation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 of dormancy when it’s too cold</a:t>
            </a:r>
            <a:endParaRPr lang="en-US" dirty="0"/>
          </a:p>
        </p:txBody>
      </p:sp>
      <p:pic>
        <p:nvPicPr>
          <p:cNvPr id="36866" name="Picture 2" descr="http://www.californiaherps.com/frogs/images/rcascadaeom6086.jpg"/>
          <p:cNvPicPr>
            <a:picLocks noChangeAspect="1" noChangeArrowheads="1"/>
          </p:cNvPicPr>
          <p:nvPr/>
        </p:nvPicPr>
        <p:blipFill>
          <a:blip r:embed="rId2"/>
          <a:srcRect l="20585" t="12631" r="20468" b="29825"/>
          <a:stretch>
            <a:fillRect/>
          </a:stretch>
        </p:blipFill>
        <p:spPr bwMode="auto">
          <a:xfrm>
            <a:off x="1600200" y="2590800"/>
            <a:ext cx="5867400" cy="3818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 of dormancy when it’s too hot or dry</a:t>
            </a:r>
            <a:endParaRPr lang="en-US" dirty="0"/>
          </a:p>
        </p:txBody>
      </p:sp>
      <p:pic>
        <p:nvPicPr>
          <p:cNvPr id="35842" name="Picture 2" descr="http://http-server.carleton.ca/~kbstorey/estiv5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381000" y="2971800"/>
            <a:ext cx="3302312" cy="3129518"/>
          </a:xfrm>
          <a:prstGeom prst="rect">
            <a:avLst/>
          </a:prstGeom>
          <a:noFill/>
        </p:spPr>
      </p:pic>
      <p:pic>
        <p:nvPicPr>
          <p:cNvPr id="35844" name="Picture 4" descr="http://i.livescience.com/images/090629-burrowing-frog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743200"/>
            <a:ext cx="4668811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Camouflage  - common colors are green or brown</a:t>
            </a:r>
            <a:endParaRPr lang="en-US" dirty="0"/>
          </a:p>
        </p:txBody>
      </p:sp>
      <p:pic>
        <p:nvPicPr>
          <p:cNvPr id="34820" name="Picture 4" descr="http://images-1.redbubble.net/img/art/border:blackwithdetail/product:laminated-print/size:small/view:preview/2321791-3-contrasting-camouflage.jpg"/>
          <p:cNvPicPr>
            <a:picLocks noChangeAspect="1" noChangeArrowheads="1"/>
          </p:cNvPicPr>
          <p:nvPr/>
        </p:nvPicPr>
        <p:blipFill>
          <a:blip r:embed="rId2"/>
          <a:srcRect l="10667" t="12308" r="10400" b="23692"/>
          <a:stretch>
            <a:fillRect/>
          </a:stretch>
        </p:blipFill>
        <p:spPr bwMode="auto">
          <a:xfrm>
            <a:off x="990600" y="3581400"/>
            <a:ext cx="3903785" cy="2743200"/>
          </a:xfrm>
          <a:prstGeom prst="rect">
            <a:avLst/>
          </a:prstGeom>
          <a:noFill/>
        </p:spPr>
      </p:pic>
      <p:pic>
        <p:nvPicPr>
          <p:cNvPr id="6" name="Picture 4" descr="http://www.critterzone.com/animal-pictures-nature/stock-photos/gray-tree-frog-camouflage-AWAM082608-330.jpg"/>
          <p:cNvPicPr>
            <a:picLocks noChangeAspect="1" noChangeArrowheads="1"/>
          </p:cNvPicPr>
          <p:nvPr/>
        </p:nvPicPr>
        <p:blipFill>
          <a:blip r:embed="rId3"/>
          <a:srcRect b="4370"/>
          <a:stretch>
            <a:fillRect/>
          </a:stretch>
        </p:blipFill>
        <p:spPr bwMode="auto">
          <a:xfrm>
            <a:off x="5257800" y="2514600"/>
            <a:ext cx="2847975" cy="409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Mucousy</a:t>
            </a:r>
            <a:r>
              <a:rPr lang="en-US" dirty="0" smtClean="0"/>
              <a:t>, </a:t>
            </a:r>
            <a:r>
              <a:rPr lang="en-US" dirty="0" err="1" smtClean="0"/>
              <a:t>scaleless</a:t>
            </a:r>
            <a:r>
              <a:rPr lang="en-US" dirty="0" smtClean="0"/>
              <a:t> skin</a:t>
            </a:r>
            <a:endParaRPr lang="en-US" dirty="0"/>
          </a:p>
        </p:txBody>
      </p:sp>
      <p:pic>
        <p:nvPicPr>
          <p:cNvPr id="46082" name="Picture 2" descr="http://cache1.asset-cache.net/xc/87891110.jpg?v=1&amp;c=IWSAsset&amp;k=2&amp;d=6C4008C0FD9EB5A5519D9A6232805E34D2914AF7483AB575D3BA0AC4A4CA7C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276600"/>
            <a:ext cx="4819650" cy="3209925"/>
          </a:xfrm>
          <a:prstGeom prst="rect">
            <a:avLst/>
          </a:prstGeom>
          <a:noFill/>
        </p:spPr>
      </p:pic>
      <p:pic>
        <p:nvPicPr>
          <p:cNvPr id="46088" name="Picture 8" descr="http://taos-telecommunity.org/epow/epow-archive/archive_2004/EPOW-041101_files/Pacific%20giant%20salamander%201%20-%20skin.jpg"/>
          <p:cNvPicPr>
            <a:picLocks noChangeAspect="1" noChangeArrowheads="1"/>
          </p:cNvPicPr>
          <p:nvPr/>
        </p:nvPicPr>
        <p:blipFill>
          <a:blip r:embed="rId3"/>
          <a:srcRect t="1832" r="13830" b="16531"/>
          <a:stretch>
            <a:fillRect/>
          </a:stretch>
        </p:blipFill>
        <p:spPr bwMode="auto">
          <a:xfrm>
            <a:off x="457200" y="2590800"/>
            <a:ext cx="4419600" cy="2728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ttp://img2.photographersdirect.com/img/25195/wm/pd22645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609600"/>
            <a:ext cx="4327314" cy="2895600"/>
          </a:xfrm>
          <a:prstGeom prst="rect">
            <a:avLst/>
          </a:prstGeom>
          <a:noFill/>
        </p:spPr>
      </p:pic>
      <p:pic>
        <p:nvPicPr>
          <p:cNvPr id="51202" name="Picture 2" descr="http://mail.colonial.net/~hkaiter/animalimages/crypticfrog-camouflag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276600"/>
            <a:ext cx="5029200" cy="3319272"/>
          </a:xfrm>
          <a:prstGeom prst="rect">
            <a:avLst/>
          </a:prstGeom>
          <a:noFill/>
        </p:spPr>
      </p:pic>
      <p:pic>
        <p:nvPicPr>
          <p:cNvPr id="7" name="Picture 2" descr="http://domhyde.files.wordpress.com/2009/04/bbc-fro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733800"/>
            <a:ext cx="3124200" cy="2526926"/>
          </a:xfrm>
          <a:prstGeom prst="rect">
            <a:avLst/>
          </a:prstGeom>
          <a:noFill/>
        </p:spPr>
      </p:pic>
      <p:pic>
        <p:nvPicPr>
          <p:cNvPr id="51208" name="Picture 8" descr="http://i.telegraph.co.uk/telegraph/multimedia/archive/01014/Green-frog_1014136i.jpg"/>
          <p:cNvPicPr>
            <a:picLocks noChangeAspect="1" noChangeArrowheads="1"/>
          </p:cNvPicPr>
          <p:nvPr/>
        </p:nvPicPr>
        <p:blipFill>
          <a:blip r:embed="rId5"/>
          <a:srcRect l="26022" t="11583"/>
          <a:stretch>
            <a:fillRect/>
          </a:stretch>
        </p:blipFill>
        <p:spPr bwMode="auto">
          <a:xfrm>
            <a:off x="609600" y="381000"/>
            <a:ext cx="3352800" cy="258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glenkindiesteading.co.uk/hoona/Spot%20the%20frog%20Lakeg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3152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mimicry</a:t>
            </a:r>
            <a:endParaRPr lang="en-US" dirty="0"/>
          </a:p>
        </p:txBody>
      </p:sp>
      <p:pic>
        <p:nvPicPr>
          <p:cNvPr id="33794" name="Picture 2" descr="http://www.dendrobates.org/images/mimicry.jpg"/>
          <p:cNvPicPr>
            <a:picLocks noChangeAspect="1" noChangeArrowheads="1"/>
          </p:cNvPicPr>
          <p:nvPr/>
        </p:nvPicPr>
        <p:blipFill>
          <a:blip r:embed="rId2"/>
          <a:srcRect b="4569"/>
          <a:stretch>
            <a:fillRect/>
          </a:stretch>
        </p:blipFill>
        <p:spPr bwMode="auto">
          <a:xfrm>
            <a:off x="3417962" y="2362200"/>
            <a:ext cx="5249787" cy="41148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905000" y="3352800"/>
            <a:ext cx="2057400" cy="400110"/>
            <a:chOff x="1905000" y="3352800"/>
            <a:chExt cx="2057400" cy="400110"/>
          </a:xfrm>
        </p:grpSpPr>
        <p:sp>
          <p:nvSpPr>
            <p:cNvPr id="5" name="TextBox 4"/>
            <p:cNvSpPr txBox="1"/>
            <p:nvPr/>
          </p:nvSpPr>
          <p:spPr>
            <a:xfrm>
              <a:off x="1905000" y="3352800"/>
              <a:ext cx="11231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Imposter</a:t>
              </a:r>
              <a:endParaRPr lang="en-US" sz="2000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3048000" y="3429000"/>
              <a:ext cx="9144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Poisonous mucus</a:t>
            </a:r>
            <a:endParaRPr lang="en-US" dirty="0"/>
          </a:p>
        </p:txBody>
      </p:sp>
      <p:pic>
        <p:nvPicPr>
          <p:cNvPr id="4" name="Picture 5" descr="poison-dart-frog2.jpg"/>
          <p:cNvPicPr>
            <a:picLocks noChangeAspect="1" noChangeArrowheads="1"/>
          </p:cNvPicPr>
          <p:nvPr/>
        </p:nvPicPr>
        <p:blipFill>
          <a:blip r:embed="rId2"/>
          <a:srcRect l="14066" t="5405" r="5055" b="2702"/>
          <a:stretch>
            <a:fillRect/>
          </a:stretch>
        </p:blipFill>
        <p:spPr bwMode="auto">
          <a:xfrm>
            <a:off x="5486400" y="2209800"/>
            <a:ext cx="271193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dend_leucomelas0003_l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9200" t="9610" r="13600"/>
          <a:stretch>
            <a:fillRect/>
          </a:stretch>
        </p:blipFill>
        <p:spPr bwMode="auto">
          <a:xfrm>
            <a:off x="2743200" y="4648200"/>
            <a:ext cx="21336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478603820_1a4d87110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t="11600" b="8400"/>
          <a:stretch>
            <a:fillRect/>
          </a:stretch>
        </p:blipFill>
        <p:spPr bwMode="auto">
          <a:xfrm>
            <a:off x="304800" y="3352800"/>
            <a:ext cx="227311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c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b="9068"/>
          <a:stretch>
            <a:fillRect/>
          </a:stretch>
        </p:blipFill>
        <p:spPr bwMode="auto">
          <a:xfrm>
            <a:off x="5105400" y="4343400"/>
            <a:ext cx="3733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edium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 l="12698" t="12463" b="22108"/>
          <a:stretch>
            <a:fillRect/>
          </a:stretch>
        </p:blipFill>
        <p:spPr bwMode="auto">
          <a:xfrm>
            <a:off x="2663371" y="2667000"/>
            <a:ext cx="267062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 or jump</a:t>
            </a:r>
            <a:endParaRPr lang="en-US" dirty="0"/>
          </a:p>
        </p:txBody>
      </p:sp>
      <p:pic>
        <p:nvPicPr>
          <p:cNvPr id="31746" name="Picture 2" descr="http://www.brian-bevan-photography.com/userimages/AAhighspeed008.jpg"/>
          <p:cNvPicPr>
            <a:picLocks noChangeAspect="1" noChangeArrowheads="1"/>
          </p:cNvPicPr>
          <p:nvPr/>
        </p:nvPicPr>
        <p:blipFill>
          <a:blip r:embed="rId2"/>
          <a:srcRect l="7000" t="9459" r="5000" b="22973"/>
          <a:stretch>
            <a:fillRect/>
          </a:stretch>
        </p:blipFill>
        <p:spPr bwMode="auto">
          <a:xfrm>
            <a:off x="1295400" y="2743200"/>
            <a:ext cx="67056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Amphibian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slippery</a:t>
            </a:r>
            <a:endParaRPr lang="en-US" dirty="0"/>
          </a:p>
        </p:txBody>
      </p:sp>
      <p:pic>
        <p:nvPicPr>
          <p:cNvPr id="30722" name="Picture 2" descr="http://www.itsnature.org/wp-content/uploads/2010/03/togotoa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352800"/>
            <a:ext cx="5442857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of </a:t>
            </a:r>
            <a:r>
              <a:rPr lang="en-US" dirty="0" err="1" smtClean="0"/>
              <a:t>Amphibia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362200"/>
            <a:ext cx="3352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Anura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2971800" y="4038600"/>
            <a:ext cx="3352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Apoda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4953000" y="2362200"/>
            <a:ext cx="3352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Caudata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err="1" smtClean="0"/>
              <a:t>Anura</a:t>
            </a:r>
            <a:r>
              <a:rPr lang="en-US" dirty="0" smtClean="0"/>
              <a:t> – </a:t>
            </a:r>
            <a:r>
              <a:rPr lang="en-US" sz="4000" dirty="0" smtClean="0"/>
              <a:t>no tails as adults, jumping      hind legs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Examples: frogs and toads</a:t>
            </a:r>
            <a:endParaRPr lang="en-US" dirty="0"/>
          </a:p>
        </p:txBody>
      </p:sp>
      <p:pic>
        <p:nvPicPr>
          <p:cNvPr id="4" name="Picture 7" descr="rzez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38600"/>
            <a:ext cx="198596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frogmkrghsd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114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Giant To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3434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 eaLnBrk="1" hangingPunct="1"/>
            <a:r>
              <a:rPr lang="en-US" sz="4000" b="1" smtClean="0"/>
              <a:t>Difference between </a:t>
            </a:r>
            <a:br>
              <a:rPr lang="en-US" sz="4000" b="1" smtClean="0"/>
            </a:br>
            <a:r>
              <a:rPr lang="en-US" sz="4000" b="1" smtClean="0"/>
              <a:t>frogs and toads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Frogs have </a:t>
            </a:r>
            <a:r>
              <a:rPr lang="en-US" b="1" u="sng" smtClean="0"/>
              <a:t>long legs</a:t>
            </a:r>
            <a:r>
              <a:rPr lang="en-US" b="1" smtClean="0"/>
              <a:t> for jumping, toads have </a:t>
            </a:r>
            <a:r>
              <a:rPr lang="en-US" b="1" u="sng" smtClean="0"/>
              <a:t>shorter legs</a:t>
            </a:r>
            <a:r>
              <a:rPr lang="en-US" b="1" smtClean="0"/>
              <a:t> for hopping</a:t>
            </a:r>
          </a:p>
        </p:txBody>
      </p:sp>
      <p:pic>
        <p:nvPicPr>
          <p:cNvPr id="28676" name="Picture 7" descr="frog9938-LeopardFrog-Jumping"/>
          <p:cNvPicPr>
            <a:picLocks noChangeAspect="1" noChangeArrowheads="1"/>
          </p:cNvPicPr>
          <p:nvPr/>
        </p:nvPicPr>
        <p:blipFill>
          <a:blip r:embed="rId2"/>
          <a:srcRect l="3326" t="4036" r="5197" b="5331"/>
          <a:stretch>
            <a:fillRect/>
          </a:stretch>
        </p:blipFill>
        <p:spPr bwMode="auto">
          <a:xfrm>
            <a:off x="1066800" y="3276600"/>
            <a:ext cx="3352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 descr="Fowler's Toad by Shawn Wainwright."/>
          <p:cNvPicPr>
            <a:picLocks noChangeAspect="1" noChangeArrowheads="1"/>
          </p:cNvPicPr>
          <p:nvPr/>
        </p:nvPicPr>
        <p:blipFill>
          <a:blip r:embed="rId3"/>
          <a:srcRect l="13200" t="15866" r="14799"/>
          <a:stretch>
            <a:fillRect/>
          </a:stretch>
        </p:blipFill>
        <p:spPr bwMode="auto">
          <a:xfrm>
            <a:off x="4876800" y="3352800"/>
            <a:ext cx="34290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smtClean="0"/>
              <a:t>Frogs have </a:t>
            </a:r>
            <a:r>
              <a:rPr lang="en-US" b="1" u="sng" smtClean="0"/>
              <a:t>moist smooth</a:t>
            </a:r>
            <a:r>
              <a:rPr lang="en-US" b="1" smtClean="0"/>
              <a:t> skin, </a:t>
            </a:r>
          </a:p>
          <a:p>
            <a:pPr eaLnBrk="1" hangingPunct="1">
              <a:buFontTx/>
              <a:buNone/>
            </a:pPr>
            <a:r>
              <a:rPr lang="en-US" b="1" smtClean="0"/>
              <a:t>   toads have </a:t>
            </a:r>
            <a:r>
              <a:rPr lang="en-US" b="1" u="sng" smtClean="0"/>
              <a:t>drier</a:t>
            </a:r>
            <a:r>
              <a:rPr lang="en-US" b="1" smtClean="0"/>
              <a:t> </a:t>
            </a:r>
            <a:r>
              <a:rPr lang="en-US" b="1" u="sng" smtClean="0"/>
              <a:t>bumpy</a:t>
            </a:r>
            <a:r>
              <a:rPr lang="en-US" b="1" smtClean="0"/>
              <a:t> skin</a:t>
            </a:r>
          </a:p>
        </p:txBody>
      </p:sp>
      <p:pic>
        <p:nvPicPr>
          <p:cNvPr id="29699" name="Picture 6" descr="amertoadlg"/>
          <p:cNvPicPr>
            <a:picLocks noChangeAspect="1" noChangeArrowheads="1"/>
          </p:cNvPicPr>
          <p:nvPr/>
        </p:nvPicPr>
        <p:blipFill>
          <a:blip r:embed="rId2"/>
          <a:srcRect t="3931"/>
          <a:stretch>
            <a:fillRect/>
          </a:stretch>
        </p:blipFill>
        <p:spPr bwMode="auto">
          <a:xfrm>
            <a:off x="4800600" y="2819400"/>
            <a:ext cx="36576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 descr="frog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38450"/>
            <a:ext cx="39624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chambered heart as larvae, 3 chambers as adults</a:t>
            </a:r>
            <a:endParaRPr lang="en-US" dirty="0"/>
          </a:p>
        </p:txBody>
      </p:sp>
      <p:pic>
        <p:nvPicPr>
          <p:cNvPr id="4" name="Picture 2" descr="2, 3, &amp; 4 Chambered Hearts"/>
          <p:cNvPicPr>
            <a:picLocks noChangeAspect="1" noChangeArrowheads="1"/>
          </p:cNvPicPr>
          <p:nvPr/>
        </p:nvPicPr>
        <p:blipFill>
          <a:blip r:embed="rId2"/>
          <a:srcRect l="45455" t="19709" r="7792" b="15584"/>
          <a:stretch>
            <a:fillRect/>
          </a:stretch>
        </p:blipFill>
        <p:spPr bwMode="auto">
          <a:xfrm>
            <a:off x="2667000" y="2438400"/>
            <a:ext cx="4343400" cy="412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Frog or Toad?</a:t>
            </a:r>
          </a:p>
        </p:txBody>
      </p:sp>
      <p:pic>
        <p:nvPicPr>
          <p:cNvPr id="30723" name="Picture 2" descr="http://www.californiaherps.com/frogs/images/bbhalophilusrc306.jpg"/>
          <p:cNvPicPr>
            <a:picLocks noChangeAspect="1" noChangeArrowheads="1"/>
          </p:cNvPicPr>
          <p:nvPr/>
        </p:nvPicPr>
        <p:blipFill>
          <a:blip r:embed="rId2"/>
          <a:srcRect r="2000" b="4478"/>
          <a:stretch>
            <a:fillRect/>
          </a:stretch>
        </p:blipFill>
        <p:spPr bwMode="auto">
          <a:xfrm>
            <a:off x="838200" y="1447800"/>
            <a:ext cx="746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Frog or Toad?</a:t>
            </a:r>
          </a:p>
        </p:txBody>
      </p:sp>
      <p:pic>
        <p:nvPicPr>
          <p:cNvPr id="31747" name="Picture 2" descr="http://www.snakeshow.net/images/ranifliv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7124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Frog or Toad?</a:t>
            </a:r>
          </a:p>
        </p:txBody>
      </p:sp>
      <p:pic>
        <p:nvPicPr>
          <p:cNvPr id="32771" name="Picture 2" descr="http://www.animalpicturesarchive.com/Arch06/1191824631.jpg"/>
          <p:cNvPicPr>
            <a:picLocks noChangeAspect="1" noChangeArrowheads="1"/>
          </p:cNvPicPr>
          <p:nvPr/>
        </p:nvPicPr>
        <p:blipFill>
          <a:blip r:embed="rId2"/>
          <a:srcRect l="14371" b="3346"/>
          <a:stretch>
            <a:fillRect/>
          </a:stretch>
        </p:blipFill>
        <p:spPr bwMode="auto">
          <a:xfrm>
            <a:off x="1295400" y="1524000"/>
            <a:ext cx="67437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Frog or Toad?</a:t>
            </a:r>
          </a:p>
        </p:txBody>
      </p:sp>
      <p:pic>
        <p:nvPicPr>
          <p:cNvPr id="33795" name="Picture 2" descr="http://farm1.static.flickr.com/93/215405291_664d028bd6.jpg"/>
          <p:cNvPicPr>
            <a:picLocks noChangeAspect="1" noChangeArrowheads="1"/>
          </p:cNvPicPr>
          <p:nvPr/>
        </p:nvPicPr>
        <p:blipFill>
          <a:blip r:embed="rId2"/>
          <a:srcRect t="17316" r="14932"/>
          <a:stretch>
            <a:fillRect/>
          </a:stretch>
        </p:blipFill>
        <p:spPr bwMode="auto">
          <a:xfrm>
            <a:off x="990600" y="1676400"/>
            <a:ext cx="69342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Caudata</a:t>
            </a:r>
            <a:r>
              <a:rPr lang="en-US" dirty="0" smtClean="0"/>
              <a:t> – </a:t>
            </a:r>
            <a:r>
              <a:rPr lang="en-US" sz="4000" dirty="0" smtClean="0"/>
              <a:t>have tails as adults, all 4 legs about the same size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44963"/>
          </a:xfrm>
        </p:spPr>
        <p:txBody>
          <a:bodyPr/>
          <a:lstStyle/>
          <a:p>
            <a:r>
              <a:rPr lang="en-US" dirty="0" smtClean="0"/>
              <a:t>Examples: salamanders, newts</a:t>
            </a:r>
            <a:endParaRPr lang="en-US" dirty="0"/>
          </a:p>
        </p:txBody>
      </p:sp>
      <p:pic>
        <p:nvPicPr>
          <p:cNvPr id="4" name="Picture 6" descr="Red_back_salamanders_live_in_rotting_wood_in_the_forest_3700_IMG0033"/>
          <p:cNvPicPr>
            <a:picLocks noChangeAspect="1" noChangeArrowheads="1"/>
          </p:cNvPicPr>
          <p:nvPr/>
        </p:nvPicPr>
        <p:blipFill>
          <a:blip r:embed="rId2"/>
          <a:srcRect l="2707" t="7202" r="5246" b="2776"/>
          <a:stretch>
            <a:fillRect/>
          </a:stretch>
        </p:blipFill>
        <p:spPr bwMode="auto">
          <a:xfrm>
            <a:off x="6324600" y="41148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alamand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114800"/>
            <a:ext cx="28956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astern_Mud_Salamander_Pseudotriton_mlr"/>
          <p:cNvPicPr>
            <a:picLocks noChangeAspect="1" noChangeArrowheads="1"/>
          </p:cNvPicPr>
          <p:nvPr/>
        </p:nvPicPr>
        <p:blipFill>
          <a:blip r:embed="rId5"/>
          <a:srcRect l="7408"/>
          <a:stretch>
            <a:fillRect/>
          </a:stretch>
        </p:blipFill>
        <p:spPr bwMode="auto">
          <a:xfrm>
            <a:off x="3352800" y="3810000"/>
            <a:ext cx="28575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Giant Chinese Salamander</a:t>
            </a:r>
            <a:endParaRPr lang="en-US" dirty="0"/>
          </a:p>
        </p:txBody>
      </p:sp>
      <p:pic>
        <p:nvPicPr>
          <p:cNvPr id="5122" name="Picture 2" descr="http://weirdimals.files.wordpress.com/2009/07/giant-salama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4048125" cy="5181600"/>
          </a:xfrm>
          <a:prstGeom prst="rect">
            <a:avLst/>
          </a:prstGeom>
          <a:noFill/>
        </p:spPr>
      </p:pic>
      <p:pic>
        <p:nvPicPr>
          <p:cNvPr id="5124" name="Picture 4" descr="http://static.zsl.org/images/width290/chinese-giant-salamander-i-35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812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foxgloveg.tripod.com/salamander675.jpg"/>
          <p:cNvPicPr>
            <a:picLocks noChangeAspect="1" noChangeArrowheads="1"/>
          </p:cNvPicPr>
          <p:nvPr/>
        </p:nvPicPr>
        <p:blipFill>
          <a:blip r:embed="rId2"/>
          <a:srcRect l="45152" t="20077" r="434" b="24324"/>
          <a:stretch>
            <a:fillRect/>
          </a:stretch>
        </p:blipFill>
        <p:spPr bwMode="auto">
          <a:xfrm>
            <a:off x="457200" y="3124200"/>
            <a:ext cx="4038600" cy="3093396"/>
          </a:xfrm>
          <a:prstGeom prst="rect">
            <a:avLst/>
          </a:prstGeom>
          <a:noFill/>
        </p:spPr>
      </p:pic>
      <p:pic>
        <p:nvPicPr>
          <p:cNvPr id="53254" name="Picture 6" descr="http://animals.nationalgeographic.com/staticfiles/NGS/Shared/StaticFiles/animals/images/primary/tiger-salamander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038600" y="1371600"/>
            <a:ext cx="4476750" cy="3086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7400" y="4419600"/>
            <a:ext cx="265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Blotched tiger salamander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743200"/>
            <a:ext cx="308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Western long-toed salamander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457200"/>
            <a:ext cx="4313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Salamanders in Idaho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Apoda</a:t>
            </a:r>
            <a:r>
              <a:rPr lang="en-US" dirty="0" smtClean="0"/>
              <a:t> – no feet (legs)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 caecilians </a:t>
            </a:r>
            <a:endParaRPr lang="en-US" dirty="0"/>
          </a:p>
        </p:txBody>
      </p:sp>
      <p:pic>
        <p:nvPicPr>
          <p:cNvPr id="4" name="Picture 5" descr="caecilian - Photo by Franco Andreone. - Copyright 2004 Franco Andreone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3216" t="10772" b="22730"/>
          <a:stretch>
            <a:fillRect/>
          </a:stretch>
        </p:blipFill>
        <p:spPr bwMode="auto">
          <a:xfrm>
            <a:off x="457200" y="3293852"/>
            <a:ext cx="6248400" cy="318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aecilian, Rainforest, Costa Rica Photographic Print by Michael Fogden"/>
          <p:cNvPicPr>
            <a:picLocks noChangeAspect="1" noChangeArrowheads="1"/>
          </p:cNvPicPr>
          <p:nvPr/>
        </p:nvPicPr>
        <p:blipFill>
          <a:blip r:embed="rId4"/>
          <a:srcRect l="6000" t="10001" r="6000" b="15334"/>
          <a:stretch>
            <a:fillRect/>
          </a:stretch>
        </p:blipFill>
        <p:spPr bwMode="auto">
          <a:xfrm>
            <a:off x="5486400" y="2514600"/>
            <a:ext cx="3124200" cy="19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20.imageshack.us/img20/1481/2207263529c986ee59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5184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sensitive to changes in the environment, thin skin absorbs any chemicals in the water or air</a:t>
            </a:r>
            <a:endParaRPr lang="en-US" dirty="0"/>
          </a:p>
        </p:txBody>
      </p:sp>
      <p:pic>
        <p:nvPicPr>
          <p:cNvPr id="4" name="Picture 12" descr="http://i.treehugger.com/images/2007/10/24/wetland-jj-001.jpg"/>
          <p:cNvPicPr>
            <a:picLocks noChangeAspect="1" noChangeArrowheads="1"/>
          </p:cNvPicPr>
          <p:nvPr/>
        </p:nvPicPr>
        <p:blipFill>
          <a:blip r:embed="rId2"/>
          <a:srcRect l="22000"/>
          <a:stretch>
            <a:fillRect/>
          </a:stretch>
        </p:blipFill>
        <p:spPr bwMode="auto">
          <a:xfrm>
            <a:off x="4267200" y="3276600"/>
            <a:ext cx="3962400" cy="3175000"/>
          </a:xfrm>
          <a:prstGeom prst="rect">
            <a:avLst/>
          </a:prstGeom>
          <a:noFill/>
        </p:spPr>
      </p:pic>
      <p:pic>
        <p:nvPicPr>
          <p:cNvPr id="5" name="Picture 6" descr="https://www.msu.edu/course/isb/202/ebertmay/2004/drivers/Hr4H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200400"/>
            <a:ext cx="3048000" cy="33677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Gills as larvae, lungs as adults</a:t>
            </a:r>
            <a:endParaRPr lang="en-US" dirty="0"/>
          </a:p>
        </p:txBody>
      </p:sp>
      <p:pic>
        <p:nvPicPr>
          <p:cNvPr id="4" name="Picture 5" descr="newt-tadpole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38400"/>
            <a:ext cx="188887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adpoles"/>
          <p:cNvPicPr>
            <a:picLocks noChangeAspect="1" noChangeArrowheads="1"/>
          </p:cNvPicPr>
          <p:nvPr/>
        </p:nvPicPr>
        <p:blipFill>
          <a:blip r:embed="rId3"/>
          <a:srcRect t="6737" b="2316"/>
          <a:stretch>
            <a:fillRect/>
          </a:stretch>
        </p:blipFill>
        <p:spPr bwMode="auto">
          <a:xfrm>
            <a:off x="2590800" y="2438400"/>
            <a:ext cx="1752600" cy="176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762001" y="4427852"/>
            <a:ext cx="7620000" cy="225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sh-with-hand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28650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43000" y="6096000"/>
            <a:ext cx="726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Axolotl keeps its gills and never leaves the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Metamorphosis </a:t>
            </a:r>
            <a:endParaRPr lang="en-US" dirty="0"/>
          </a:p>
        </p:txBody>
      </p:sp>
      <p:pic>
        <p:nvPicPr>
          <p:cNvPr id="4" name="Picture 4" descr="Life cycle of a frog"/>
          <p:cNvPicPr>
            <a:picLocks noChangeAspect="1" noChangeArrowheads="1"/>
          </p:cNvPicPr>
          <p:nvPr/>
        </p:nvPicPr>
        <p:blipFill>
          <a:blip r:embed="rId2"/>
          <a:srcRect t="6332"/>
          <a:stretch>
            <a:fillRect/>
          </a:stretch>
        </p:blipFill>
        <p:spPr bwMode="auto">
          <a:xfrm>
            <a:off x="1981200" y="2286000"/>
            <a:ext cx="5317836" cy="4379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tadpole, little frog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south American paradoxical frog is larger when it is a tadpole than when it becomes an adult</a:t>
            </a:r>
            <a:endParaRPr lang="en-US" dirty="0"/>
          </a:p>
        </p:txBody>
      </p:sp>
      <p:pic>
        <p:nvPicPr>
          <p:cNvPr id="56324" name="Picture 4" descr="http://lh5.ggpht.com/_j7IfGl5wgfw/SYEgE6O0adI/AAAAAAAACvE/PuGR22jQJqY/s800/P1030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048000"/>
            <a:ext cx="6231467" cy="3505200"/>
          </a:xfrm>
          <a:prstGeom prst="rect">
            <a:avLst/>
          </a:prstGeom>
          <a:noFill/>
        </p:spPr>
      </p:pic>
      <p:pic>
        <p:nvPicPr>
          <p:cNvPr id="56322" name="Picture 2" descr="Tadpo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876800"/>
            <a:ext cx="4947705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Bony, muscular legs</a:t>
            </a:r>
            <a:endParaRPr lang="en-US" dirty="0"/>
          </a:p>
        </p:txBody>
      </p:sp>
      <p:pic>
        <p:nvPicPr>
          <p:cNvPr id="13316" name="Picture 4" descr="http://www.dundee.ac.uk/museum/zoology/1269.jpg"/>
          <p:cNvPicPr>
            <a:picLocks noChangeAspect="1" noChangeArrowheads="1"/>
          </p:cNvPicPr>
          <p:nvPr/>
        </p:nvPicPr>
        <p:blipFill>
          <a:blip r:embed="rId2"/>
          <a:srcRect l="13433" r="11940"/>
          <a:stretch>
            <a:fillRect/>
          </a:stretch>
        </p:blipFill>
        <p:spPr bwMode="auto">
          <a:xfrm>
            <a:off x="4572000" y="2514600"/>
            <a:ext cx="3810000" cy="3829050"/>
          </a:xfrm>
          <a:prstGeom prst="rect">
            <a:avLst/>
          </a:prstGeom>
          <a:noFill/>
        </p:spPr>
      </p:pic>
      <p:pic>
        <p:nvPicPr>
          <p:cNvPr id="13318" name="Picture 6" descr="http://static.howstuffworks.com/gif/frog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743200"/>
            <a:ext cx="3810000" cy="332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483</Words>
  <Application>Microsoft Office PowerPoint</Application>
  <PresentationFormat>On-screen Show (4:3)</PresentationFormat>
  <Paragraphs>96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Amphibia – “both lives”</vt:lpstr>
      <vt:lpstr>Herpetology </vt:lpstr>
      <vt:lpstr>Traits</vt:lpstr>
      <vt:lpstr>Traits</vt:lpstr>
      <vt:lpstr>Traits</vt:lpstr>
      <vt:lpstr>Slide 6</vt:lpstr>
      <vt:lpstr>Traits</vt:lpstr>
      <vt:lpstr>Big tadpole, little frog</vt:lpstr>
      <vt:lpstr>Traits</vt:lpstr>
      <vt:lpstr>Traits</vt:lpstr>
      <vt:lpstr>Traits</vt:lpstr>
      <vt:lpstr>Traits</vt:lpstr>
      <vt:lpstr>Traits</vt:lpstr>
      <vt:lpstr>Typical vertebrates</vt:lpstr>
      <vt:lpstr>Amphibian heart</vt:lpstr>
      <vt:lpstr>Problems with a terrestrial environment or living on land</vt:lpstr>
      <vt:lpstr>Respiration</vt:lpstr>
      <vt:lpstr>Support and movement</vt:lpstr>
      <vt:lpstr>Dehydration</vt:lpstr>
      <vt:lpstr>Temperature</vt:lpstr>
      <vt:lpstr>Reproduction</vt:lpstr>
      <vt:lpstr>Amphibian reproduction</vt:lpstr>
      <vt:lpstr>Parental care</vt:lpstr>
      <vt:lpstr>Slide 24</vt:lpstr>
      <vt:lpstr>Slide 25</vt:lpstr>
      <vt:lpstr>Amphibian metamorphosis</vt:lpstr>
      <vt:lpstr>Hibernation</vt:lpstr>
      <vt:lpstr>Estivation</vt:lpstr>
      <vt:lpstr>Amphibian defenses</vt:lpstr>
      <vt:lpstr>Slide 30</vt:lpstr>
      <vt:lpstr>Slide 31</vt:lpstr>
      <vt:lpstr>Amphibian defenses</vt:lpstr>
      <vt:lpstr>Amphibian defenses</vt:lpstr>
      <vt:lpstr>Amphibian defenses</vt:lpstr>
      <vt:lpstr>Amphibian defenses</vt:lpstr>
      <vt:lpstr>Orders of Amphibia</vt:lpstr>
      <vt:lpstr>Anura – no tails as adults, jumping      hind legs</vt:lpstr>
      <vt:lpstr>Difference between  frogs and toads</vt:lpstr>
      <vt:lpstr>Slide 39</vt:lpstr>
      <vt:lpstr>Frog or Toad?</vt:lpstr>
      <vt:lpstr>Frog or Toad?</vt:lpstr>
      <vt:lpstr>Frog or Toad?</vt:lpstr>
      <vt:lpstr>Frog or Toad?</vt:lpstr>
      <vt:lpstr>Caudata – have tails as adults, all 4 legs about the same size</vt:lpstr>
      <vt:lpstr>Giant Chinese Salamander</vt:lpstr>
      <vt:lpstr>Slide 46</vt:lpstr>
      <vt:lpstr>Apoda – no feet (legs)</vt:lpstr>
      <vt:lpstr>Slide 48</vt:lpstr>
      <vt:lpstr>Indicator species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Amphibia – “both lives”</dc:title>
  <dc:creator>Jacob's Sexy</dc:creator>
  <cp:lastModifiedBy>Jacob's Sexy</cp:lastModifiedBy>
  <cp:revision>48</cp:revision>
  <dcterms:created xsi:type="dcterms:W3CDTF">2010-04-15T22:33:02Z</dcterms:created>
  <dcterms:modified xsi:type="dcterms:W3CDTF">2010-04-16T21:44:21Z</dcterms:modified>
</cp:coreProperties>
</file>