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4" r:id="rId17"/>
    <p:sldId id="273" r:id="rId18"/>
    <p:sldId id="276" r:id="rId19"/>
    <p:sldId id="275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EAB8-7A26-46FF-8D54-46FFE992A4C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39F2-7902-4B20-9E2D-AD3F005C4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EAB8-7A26-46FF-8D54-46FFE992A4C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39F2-7902-4B20-9E2D-AD3F005C4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EAB8-7A26-46FF-8D54-46FFE992A4C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39F2-7902-4B20-9E2D-AD3F005C4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EAB8-7A26-46FF-8D54-46FFE992A4C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39F2-7902-4B20-9E2D-AD3F005C4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EAB8-7A26-46FF-8D54-46FFE992A4C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39F2-7902-4B20-9E2D-AD3F005C4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EAB8-7A26-46FF-8D54-46FFE992A4C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39F2-7902-4B20-9E2D-AD3F005C4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EAB8-7A26-46FF-8D54-46FFE992A4C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39F2-7902-4B20-9E2D-AD3F005C4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EAB8-7A26-46FF-8D54-46FFE992A4C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39F2-7902-4B20-9E2D-AD3F005C4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EAB8-7A26-46FF-8D54-46FFE992A4C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39F2-7902-4B20-9E2D-AD3F005C4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EAB8-7A26-46FF-8D54-46FFE992A4C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39F2-7902-4B20-9E2D-AD3F005C4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6EAB8-7A26-46FF-8D54-46FFE992A4C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F39F2-7902-4B20-9E2D-AD3F005C4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6EAB8-7A26-46FF-8D54-46FFE992A4C9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F39F2-7902-4B20-9E2D-AD3F005C40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Cell Division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Repair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Regeneration – replacing a missing body part (starfish)</a:t>
            </a:r>
          </a:p>
          <a:p>
            <a:endParaRPr lang="en-US" dirty="0"/>
          </a:p>
        </p:txBody>
      </p:sp>
      <p:pic>
        <p:nvPicPr>
          <p:cNvPr id="22530" name="Picture 2" descr="http://www.madreporite.com/science/images/regenera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667000"/>
            <a:ext cx="4419600" cy="3756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Regeneration to the extent seen in starfish is not possible in humans.  However, cell division is responsible for repairs that your body requires – mending of skin, blood vessels, and bone if they are injured.  Regeneration also replaces cells that die.</a:t>
            </a:r>
          </a:p>
          <a:p>
            <a:pPr>
              <a:buNone/>
            </a:pPr>
            <a:endParaRPr lang="en-US" sz="2800" dirty="0" smtClean="0"/>
          </a:p>
          <a:p>
            <a:pPr lvl="0"/>
            <a:r>
              <a:rPr lang="en-US" dirty="0"/>
              <a:t>Skin cells are replaced by regeneration every 28 days</a:t>
            </a:r>
          </a:p>
          <a:p>
            <a:endParaRPr lang="en-US" dirty="0"/>
          </a:p>
        </p:txBody>
      </p:sp>
      <p:pic>
        <p:nvPicPr>
          <p:cNvPr id="23554" name="Picture 2" descr="http://www.diabetesmine.com/wp-content/uploads/2009/09/human-skin-cel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5105400"/>
            <a:ext cx="2057400" cy="1536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Reproduction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Asexual reproduction – offspring is produced by only one parent</a:t>
            </a:r>
          </a:p>
          <a:p>
            <a:endParaRPr lang="en-US" dirty="0"/>
          </a:p>
        </p:txBody>
      </p:sp>
      <p:pic>
        <p:nvPicPr>
          <p:cNvPr id="27650" name="Picture 2" descr="http://en.wikivisual.com/images/7/7a/Ochre_sea_star_on_beach,_Olympic_National_Park_U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124200"/>
            <a:ext cx="333375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Genetically identical to parent</a:t>
            </a:r>
          </a:p>
          <a:p>
            <a:pPr lvl="0"/>
            <a:r>
              <a:rPr lang="en-US" dirty="0"/>
              <a:t>No variation in genes</a:t>
            </a:r>
          </a:p>
          <a:p>
            <a:endParaRPr lang="en-US" dirty="0"/>
          </a:p>
        </p:txBody>
      </p:sp>
      <p:pic>
        <p:nvPicPr>
          <p:cNvPr id="26626" name="Picture 2" descr="http://ecology.botany.ufl.edu/ecologyf03/Art/CH11/JPG/figure%2011-04.jpg"/>
          <p:cNvPicPr>
            <a:picLocks noChangeAspect="1" noChangeArrowheads="1"/>
          </p:cNvPicPr>
          <p:nvPr/>
        </p:nvPicPr>
        <p:blipFill>
          <a:blip r:embed="rId2" cstate="print"/>
          <a:srcRect l="55696" t="3828" r="2532" b="2392"/>
          <a:stretch>
            <a:fillRect/>
          </a:stretch>
        </p:blipFill>
        <p:spPr bwMode="auto">
          <a:xfrm>
            <a:off x="4953000" y="2438400"/>
            <a:ext cx="2971800" cy="38100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Sexual reproduction – offspring is produced from two parents</a:t>
            </a:r>
          </a:p>
          <a:p>
            <a:endParaRPr lang="en-US" dirty="0"/>
          </a:p>
        </p:txBody>
      </p:sp>
      <p:pic>
        <p:nvPicPr>
          <p:cNvPr id="25604" name="Picture 4" descr="http://www.sciencedaily.com/images/2007/08/0708062033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124200"/>
            <a:ext cx="3962400" cy="30906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Combination of genetic material</a:t>
            </a:r>
          </a:p>
          <a:p>
            <a:pPr lvl="0"/>
            <a:r>
              <a:rPr lang="en-US" dirty="0"/>
              <a:t>Variation in genes</a:t>
            </a:r>
          </a:p>
          <a:p>
            <a:endParaRPr lang="en-US" dirty="0"/>
          </a:p>
        </p:txBody>
      </p:sp>
      <p:pic>
        <p:nvPicPr>
          <p:cNvPr id="28674" name="Picture 2" descr="http://ecology.botany.ufl.edu/ecologyf03/Art/CH11/JPG/figure%2011-04.jpg"/>
          <p:cNvPicPr>
            <a:picLocks noChangeAspect="1" noChangeArrowheads="1"/>
          </p:cNvPicPr>
          <p:nvPr/>
        </p:nvPicPr>
        <p:blipFill>
          <a:blip r:embed="rId2" cstate="print"/>
          <a:srcRect l="1266" r="48101" b="2392"/>
          <a:stretch>
            <a:fillRect/>
          </a:stretch>
        </p:blipFill>
        <p:spPr bwMode="auto">
          <a:xfrm>
            <a:off x="4724400" y="2438400"/>
            <a:ext cx="3048000" cy="3886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260975" y="2255838"/>
            <a:ext cx="28194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6175" y="2255838"/>
            <a:ext cx="28194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Cell </a:t>
            </a:r>
            <a:r>
              <a:rPr lang="en-US" dirty="0" smtClean="0"/>
              <a:t>Cycle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60375" y="2266951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Interphase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2266951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Cell Division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181600" y="3246437"/>
            <a:ext cx="3508375" cy="3611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Mitosis                (nuclear division)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Cytokinesis</a:t>
            </a:r>
            <a:r>
              <a:rPr lang="en-US" sz="2800" dirty="0" smtClean="0"/>
              <a:t>       (cytoplasm division)</a:t>
            </a:r>
            <a:endParaRPr lang="en-US" sz="2800" dirty="0"/>
          </a:p>
        </p:txBody>
      </p:sp>
      <p:sp>
        <p:nvSpPr>
          <p:cNvPr id="10" name="Down Arrow 9"/>
          <p:cNvSpPr/>
          <p:nvPr/>
        </p:nvSpPr>
        <p:spPr>
          <a:xfrm rot="2791161">
            <a:off x="3023073" y="1125758"/>
            <a:ext cx="457200" cy="1158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8773488">
            <a:off x="5761584" y="1125472"/>
            <a:ext cx="457200" cy="1158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/>
              <a:t>Interphase</a:t>
            </a:r>
            <a:r>
              <a:rPr lang="en-US" dirty="0"/>
              <a:t> – phase of growth and preparation – 90% of total </a:t>
            </a:r>
            <a:r>
              <a:rPr lang="en-US" dirty="0" smtClean="0"/>
              <a:t>time</a:t>
            </a:r>
            <a:endParaRPr lang="en-US" dirty="0"/>
          </a:p>
        </p:txBody>
      </p:sp>
      <p:pic>
        <p:nvPicPr>
          <p:cNvPr id="31746" name="Picture 2" descr="http://www.le.ac.uk/ge/genie/vgec/images/cellcyc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52600"/>
            <a:ext cx="5562600" cy="46355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G1 – first growth stage</a:t>
            </a:r>
          </a:p>
          <a:p>
            <a:pPr lvl="0"/>
            <a:r>
              <a:rPr lang="en-US" dirty="0"/>
              <a:t>S – synthesis stage – chromosomes are copied</a:t>
            </a:r>
          </a:p>
          <a:p>
            <a:pPr lvl="0"/>
            <a:r>
              <a:rPr lang="en-US" dirty="0"/>
              <a:t>G2 – second growth stage – other organelles are copied</a:t>
            </a:r>
          </a:p>
          <a:p>
            <a:endParaRPr lang="en-US" dirty="0"/>
          </a:p>
        </p:txBody>
      </p:sp>
      <p:pic>
        <p:nvPicPr>
          <p:cNvPr id="4" name="Picture 2" descr="http://www.le.ac.uk/ge/genie/vgec/images/cellcyc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657600"/>
            <a:ext cx="3368040" cy="28067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Chromosomes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Chromatin</a:t>
            </a:r>
            <a:r>
              <a:rPr lang="en-US" dirty="0"/>
              <a:t> – thin, fibrous form of DNA and proteins that make up a chromosome</a:t>
            </a:r>
          </a:p>
          <a:p>
            <a:pPr lvl="0"/>
            <a:r>
              <a:rPr lang="en-US" b="1" dirty="0"/>
              <a:t>Sister </a:t>
            </a:r>
            <a:r>
              <a:rPr lang="en-US" b="1" dirty="0" err="1"/>
              <a:t>chromatids</a:t>
            </a:r>
            <a:r>
              <a:rPr lang="en-US" b="1" dirty="0"/>
              <a:t> </a:t>
            </a:r>
            <a:r>
              <a:rPr lang="en-US" dirty="0"/>
              <a:t>– two identical structures that result from chromosome replication</a:t>
            </a:r>
          </a:p>
          <a:p>
            <a:pPr lvl="0"/>
            <a:r>
              <a:rPr lang="en-US" b="1" dirty="0" err="1"/>
              <a:t>Centromere</a:t>
            </a:r>
            <a:r>
              <a:rPr lang="en-US" dirty="0"/>
              <a:t> – the point where sister </a:t>
            </a:r>
            <a:r>
              <a:rPr lang="en-US" dirty="0" err="1"/>
              <a:t>chromatids</a:t>
            </a:r>
            <a:r>
              <a:rPr lang="en-US" dirty="0"/>
              <a:t> are joined together</a:t>
            </a:r>
          </a:p>
          <a:p>
            <a:endParaRPr lang="en-US" dirty="0"/>
          </a:p>
        </p:txBody>
      </p:sp>
      <p:pic>
        <p:nvPicPr>
          <p:cNvPr id="7" name="Picture 8" descr="http://www.biologyjunction.com/images/modchromoso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640584" y="4469260"/>
            <a:ext cx="1786631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cells are larger?</a:t>
            </a:r>
            <a:endParaRPr lang="en-US" dirty="0"/>
          </a:p>
        </p:txBody>
      </p:sp>
      <p:pic>
        <p:nvPicPr>
          <p:cNvPr id="16386" name="Picture 2" descr="http://shazgood.files.wordpress.com/2007/06/giraffe-1.jpg"/>
          <p:cNvPicPr>
            <a:picLocks noChangeAspect="1" noChangeArrowheads="1"/>
          </p:cNvPicPr>
          <p:nvPr/>
        </p:nvPicPr>
        <p:blipFill>
          <a:blip r:embed="rId2" cstate="print"/>
          <a:srcRect l="2151" t="7175" r="5376" b="8163"/>
          <a:stretch>
            <a:fillRect/>
          </a:stretch>
        </p:blipFill>
        <p:spPr bwMode="auto">
          <a:xfrm>
            <a:off x="990600" y="1600200"/>
            <a:ext cx="3429000" cy="47049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6388" name="Picture 4" descr="http://www.solarnavigator.net/animal_kingdom/animal_images/mouse_woodmouse_apodemus_sylvatic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743200"/>
            <a:ext cx="1913128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pSp>
        <p:nvGrpSpPr>
          <p:cNvPr id="10" name="Group 9"/>
          <p:cNvGrpSpPr/>
          <p:nvPr/>
        </p:nvGrpSpPr>
        <p:grpSpPr>
          <a:xfrm>
            <a:off x="4532175" y="3962400"/>
            <a:ext cx="2402025" cy="2362200"/>
            <a:chOff x="4532175" y="3962400"/>
            <a:chExt cx="2402025" cy="2362200"/>
          </a:xfrm>
        </p:grpSpPr>
        <p:sp>
          <p:nvSpPr>
            <p:cNvPr id="6" name="Right Arrow 5"/>
            <p:cNvSpPr/>
            <p:nvPr/>
          </p:nvSpPr>
          <p:spPr>
            <a:xfrm rot="1644254">
              <a:off x="4532175" y="4684855"/>
              <a:ext cx="9144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 rot="5400000">
              <a:off x="5574648" y="4178952"/>
              <a:ext cx="814104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392" name="Picture 8" descr="http://www.biosci.ohiou.edu/introbioslab/Bios170/170_5/Chk_cell.JPG"/>
            <p:cNvPicPr>
              <a:picLocks noChangeAspect="1" noChangeArrowheads="1"/>
            </p:cNvPicPr>
            <p:nvPr/>
          </p:nvPicPr>
          <p:blipFill>
            <a:blip r:embed="rId4" cstate="print"/>
            <a:srcRect l="11502" t="6247" r="19489" b="9264"/>
            <a:stretch>
              <a:fillRect/>
            </a:stretch>
          </p:blipFill>
          <p:spPr bwMode="auto">
            <a:xfrm>
              <a:off x="5562600" y="4876800"/>
              <a:ext cx="1371600" cy="14478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Chromosome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 l="16086" r="10380"/>
          <a:stretch>
            <a:fillRect/>
          </a:stretch>
        </p:blipFill>
        <p:spPr bwMode="auto">
          <a:xfrm rot="5400000">
            <a:off x="3390900" y="1257301"/>
            <a:ext cx="243839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038600" y="4191000"/>
            <a:ext cx="1147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chromatid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819400"/>
            <a:ext cx="1285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centromere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of the most important factors affecting cell size…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Cell membrane size </a:t>
            </a:r>
            <a:r>
              <a:rPr lang="en-US" dirty="0"/>
              <a:t>– a cell must have a membrane surface large enough for all the needed exchanges (food and waste) to take place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828800" y="4343400"/>
            <a:ext cx="1143000" cy="990600"/>
            <a:chOff x="1676400" y="4343400"/>
            <a:chExt cx="1143000" cy="990600"/>
          </a:xfrm>
        </p:grpSpPr>
        <p:sp>
          <p:nvSpPr>
            <p:cNvPr id="4" name="Oval 3"/>
            <p:cNvSpPr/>
            <p:nvPr/>
          </p:nvSpPr>
          <p:spPr>
            <a:xfrm>
              <a:off x="1676400" y="4343400"/>
              <a:ext cx="1143000" cy="990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209800" y="4572000"/>
              <a:ext cx="381000" cy="3048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572000" y="3505200"/>
            <a:ext cx="2514600" cy="2286000"/>
            <a:chOff x="1676400" y="4343400"/>
            <a:chExt cx="1143000" cy="990600"/>
          </a:xfrm>
        </p:grpSpPr>
        <p:sp>
          <p:nvSpPr>
            <p:cNvPr id="8" name="Oval 7"/>
            <p:cNvSpPr/>
            <p:nvPr/>
          </p:nvSpPr>
          <p:spPr>
            <a:xfrm>
              <a:off x="1676400" y="4343400"/>
              <a:ext cx="1143000" cy="990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209800" y="4572000"/>
              <a:ext cx="381000" cy="3048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ight Arrow 9"/>
          <p:cNvSpPr/>
          <p:nvPr/>
        </p:nvSpPr>
        <p:spPr>
          <a:xfrm>
            <a:off x="3429000" y="4572000"/>
            <a:ext cx="838200" cy="3048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371600" y="5791200"/>
            <a:ext cx="6389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As cells increase in size, their need for nutrients increases, as does their production of wastes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Calculating Surface Area to Volume Ratio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Surface area = 6 x height x width</a:t>
            </a:r>
          </a:p>
          <a:p>
            <a:r>
              <a:rPr lang="en-US" dirty="0" smtClean="0"/>
              <a:t>Volume = height x width x depth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533400" y="4876800"/>
            <a:ext cx="533400" cy="4572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867400" y="3581400"/>
            <a:ext cx="2895600" cy="2514600"/>
            <a:chOff x="4724400" y="3276600"/>
            <a:chExt cx="3505200" cy="3200400"/>
          </a:xfrm>
        </p:grpSpPr>
        <p:sp>
          <p:nvSpPr>
            <p:cNvPr id="5" name="Cube 4"/>
            <p:cNvSpPr/>
            <p:nvPr/>
          </p:nvSpPr>
          <p:spPr>
            <a:xfrm>
              <a:off x="5410200" y="51054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ube 5"/>
            <p:cNvSpPr/>
            <p:nvPr/>
          </p:nvSpPr>
          <p:spPr>
            <a:xfrm>
              <a:off x="6096000" y="51054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6781800" y="51054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be 7"/>
            <p:cNvSpPr/>
            <p:nvPr/>
          </p:nvSpPr>
          <p:spPr>
            <a:xfrm>
              <a:off x="7467600" y="51054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ube 8"/>
            <p:cNvSpPr/>
            <p:nvPr/>
          </p:nvSpPr>
          <p:spPr>
            <a:xfrm>
              <a:off x="5410200" y="44958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ube 9"/>
            <p:cNvSpPr/>
            <p:nvPr/>
          </p:nvSpPr>
          <p:spPr>
            <a:xfrm>
              <a:off x="7467600" y="44958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ube 10"/>
            <p:cNvSpPr/>
            <p:nvPr/>
          </p:nvSpPr>
          <p:spPr>
            <a:xfrm>
              <a:off x="7467600" y="38862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ube 11"/>
            <p:cNvSpPr/>
            <p:nvPr/>
          </p:nvSpPr>
          <p:spPr>
            <a:xfrm>
              <a:off x="5410200" y="32766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ube 12"/>
            <p:cNvSpPr/>
            <p:nvPr/>
          </p:nvSpPr>
          <p:spPr>
            <a:xfrm>
              <a:off x="6096000" y="32766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ube 13"/>
            <p:cNvSpPr/>
            <p:nvPr/>
          </p:nvSpPr>
          <p:spPr>
            <a:xfrm>
              <a:off x="6781800" y="32766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be 14"/>
            <p:cNvSpPr/>
            <p:nvPr/>
          </p:nvSpPr>
          <p:spPr>
            <a:xfrm>
              <a:off x="7467600" y="32766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ube 15"/>
            <p:cNvSpPr/>
            <p:nvPr/>
          </p:nvSpPr>
          <p:spPr>
            <a:xfrm>
              <a:off x="7239000" y="53340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ube 16"/>
            <p:cNvSpPr/>
            <p:nvPr/>
          </p:nvSpPr>
          <p:spPr>
            <a:xfrm>
              <a:off x="7239000" y="47244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ube 17"/>
            <p:cNvSpPr/>
            <p:nvPr/>
          </p:nvSpPr>
          <p:spPr>
            <a:xfrm>
              <a:off x="7239000" y="41148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ube 18"/>
            <p:cNvSpPr/>
            <p:nvPr/>
          </p:nvSpPr>
          <p:spPr>
            <a:xfrm>
              <a:off x="5181600" y="35052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ube 19"/>
            <p:cNvSpPr/>
            <p:nvPr/>
          </p:nvSpPr>
          <p:spPr>
            <a:xfrm>
              <a:off x="5867400" y="35052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ube 20"/>
            <p:cNvSpPr/>
            <p:nvPr/>
          </p:nvSpPr>
          <p:spPr>
            <a:xfrm>
              <a:off x="6553200" y="35052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ube 21"/>
            <p:cNvSpPr/>
            <p:nvPr/>
          </p:nvSpPr>
          <p:spPr>
            <a:xfrm>
              <a:off x="7239000" y="35052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ube 22"/>
            <p:cNvSpPr/>
            <p:nvPr/>
          </p:nvSpPr>
          <p:spPr>
            <a:xfrm>
              <a:off x="7010400" y="55626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Cube 23"/>
            <p:cNvSpPr/>
            <p:nvPr/>
          </p:nvSpPr>
          <p:spPr>
            <a:xfrm>
              <a:off x="7010400" y="49530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ube 24"/>
            <p:cNvSpPr/>
            <p:nvPr/>
          </p:nvSpPr>
          <p:spPr>
            <a:xfrm>
              <a:off x="7010400" y="43434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ube 25"/>
            <p:cNvSpPr/>
            <p:nvPr/>
          </p:nvSpPr>
          <p:spPr>
            <a:xfrm>
              <a:off x="4953000" y="37338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ube 26"/>
            <p:cNvSpPr/>
            <p:nvPr/>
          </p:nvSpPr>
          <p:spPr>
            <a:xfrm>
              <a:off x="5638800" y="37338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ube 27"/>
            <p:cNvSpPr/>
            <p:nvPr/>
          </p:nvSpPr>
          <p:spPr>
            <a:xfrm>
              <a:off x="6324600" y="37338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ube 28"/>
            <p:cNvSpPr/>
            <p:nvPr/>
          </p:nvSpPr>
          <p:spPr>
            <a:xfrm>
              <a:off x="7010400" y="37338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Cube 29"/>
            <p:cNvSpPr/>
            <p:nvPr/>
          </p:nvSpPr>
          <p:spPr>
            <a:xfrm>
              <a:off x="4724400" y="57912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ube 30"/>
            <p:cNvSpPr/>
            <p:nvPr/>
          </p:nvSpPr>
          <p:spPr>
            <a:xfrm>
              <a:off x="5410200" y="57912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ube 31"/>
            <p:cNvSpPr/>
            <p:nvPr/>
          </p:nvSpPr>
          <p:spPr>
            <a:xfrm>
              <a:off x="6096000" y="57912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ube 32"/>
            <p:cNvSpPr/>
            <p:nvPr/>
          </p:nvSpPr>
          <p:spPr>
            <a:xfrm>
              <a:off x="6781800" y="57912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Cube 33"/>
            <p:cNvSpPr/>
            <p:nvPr/>
          </p:nvSpPr>
          <p:spPr>
            <a:xfrm>
              <a:off x="4724400" y="51816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ube 34"/>
            <p:cNvSpPr/>
            <p:nvPr/>
          </p:nvSpPr>
          <p:spPr>
            <a:xfrm>
              <a:off x="5410200" y="51816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ube 35"/>
            <p:cNvSpPr/>
            <p:nvPr/>
          </p:nvSpPr>
          <p:spPr>
            <a:xfrm>
              <a:off x="6096000" y="51816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Cube 36"/>
            <p:cNvSpPr/>
            <p:nvPr/>
          </p:nvSpPr>
          <p:spPr>
            <a:xfrm>
              <a:off x="6781800" y="51816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4724400" y="45720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4724400" y="39624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5410200" y="45720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5410200" y="39624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6096000" y="45720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6096000" y="39624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6781800" y="45720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6781800" y="3962400"/>
              <a:ext cx="762000" cy="6858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Cube 45"/>
          <p:cNvSpPr/>
          <p:nvPr/>
        </p:nvSpPr>
        <p:spPr>
          <a:xfrm>
            <a:off x="2057400" y="3657600"/>
            <a:ext cx="2819400" cy="2438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28600" y="4953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09600" y="5257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990600" y="5181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562600" y="4267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562600" y="4724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562600" y="5257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5562600" y="5715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943600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6553200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086600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7696200" y="6096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2971800" y="601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4572000" y="5715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1752600" y="4800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Cell membrane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Small cells have larger surface area to volume ratios</a:t>
            </a:r>
          </a:p>
          <a:p>
            <a:pPr lvl="0"/>
            <a:r>
              <a:rPr lang="en-US" dirty="0"/>
              <a:t>Large cells have smaller surface area to volume ratios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limits cell size…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Nuclear control </a:t>
            </a:r>
            <a:r>
              <a:rPr lang="en-US" dirty="0"/>
              <a:t>– can control only a limited amount of active cytoplasm</a:t>
            </a:r>
          </a:p>
          <a:p>
            <a:endParaRPr lang="en-US" dirty="0"/>
          </a:p>
        </p:txBody>
      </p:sp>
      <p:pic>
        <p:nvPicPr>
          <p:cNvPr id="12292" name="Picture 4" descr="http://library.thinkquest.org/06aug/01942/plcells/thinkquest/nucle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352800"/>
            <a:ext cx="41148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Reasons for cell </a:t>
            </a:r>
            <a:r>
              <a:rPr lang="en-US" b="1" dirty="0" smtClean="0"/>
              <a:t>division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cell reaches its maximum size, the nucleus initiates cell division.</a:t>
            </a:r>
          </a:p>
          <a:p>
            <a:r>
              <a:rPr lang="en-US" dirty="0" smtClean="0"/>
              <a:t>Cell division is important for:</a:t>
            </a:r>
          </a:p>
          <a:p>
            <a:pPr>
              <a:buNone/>
            </a:pPr>
            <a:r>
              <a:rPr lang="en-US" dirty="0" smtClean="0"/>
              <a:t>	- Growth</a:t>
            </a:r>
          </a:p>
          <a:p>
            <a:pPr>
              <a:buNone/>
            </a:pPr>
            <a:r>
              <a:rPr lang="en-US" dirty="0" smtClean="0"/>
              <a:t>	- Repair</a:t>
            </a:r>
          </a:p>
          <a:p>
            <a:pPr>
              <a:buNone/>
            </a:pPr>
            <a:r>
              <a:rPr lang="en-US" dirty="0" smtClean="0"/>
              <a:t>	- Reproduction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bigger you are, the more cells you have</a:t>
            </a:r>
          </a:p>
          <a:p>
            <a:endParaRPr lang="en-US" dirty="0"/>
          </a:p>
        </p:txBody>
      </p:sp>
      <p:pic>
        <p:nvPicPr>
          <p:cNvPr id="4" name="Picture 4" descr="http://i.dailymail.co.uk/i/pix/2006/06/babyinarms_228x2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514600"/>
            <a:ext cx="3124200" cy="372711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pPr lvl="0"/>
            <a:r>
              <a:rPr lang="en-US" dirty="0"/>
              <a:t>Differentiation – developing into specialized shapes and functions</a:t>
            </a:r>
          </a:p>
          <a:p>
            <a:endParaRPr lang="en-U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572000"/>
            <a:ext cx="1828800" cy="1828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819400"/>
            <a:ext cx="1455175" cy="150368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1" y="3124200"/>
            <a:ext cx="1828800" cy="251460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2819400"/>
            <a:ext cx="1933575" cy="124796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4148079" y="4715245"/>
            <a:ext cx="1295401" cy="1466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133600" y="4038600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Muscle cells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4343401"/>
            <a:ext cx="7775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Fat cells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934200" y="5638801"/>
            <a:ext cx="9267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Nerve cell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114800" y="6096000"/>
            <a:ext cx="1305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Red blood cells</a:t>
            </a:r>
            <a:endParaRPr lang="en-U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828800" y="6400800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Skin cells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334</Words>
  <Application>Microsoft Office PowerPoint</Application>
  <PresentationFormat>On-screen Show (4:3)</PresentationFormat>
  <Paragraphs>76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Cell Division</vt:lpstr>
      <vt:lpstr>Who’s cells are larger?</vt:lpstr>
      <vt:lpstr>One of the most important factors affecting cell size…</vt:lpstr>
      <vt:lpstr>Calculating Surface Area to Volume Ratio</vt:lpstr>
      <vt:lpstr>Cell membrane size</vt:lpstr>
      <vt:lpstr>Also limits cell size…</vt:lpstr>
      <vt:lpstr>Reasons for cell division</vt:lpstr>
      <vt:lpstr>Growth</vt:lpstr>
      <vt:lpstr>Growth</vt:lpstr>
      <vt:lpstr>Repair</vt:lpstr>
      <vt:lpstr>Repair</vt:lpstr>
      <vt:lpstr>Reproduction</vt:lpstr>
      <vt:lpstr>Asexual reproduction</vt:lpstr>
      <vt:lpstr>Reproduction</vt:lpstr>
      <vt:lpstr>Sexual reproduction</vt:lpstr>
      <vt:lpstr>The Cell Cycle</vt:lpstr>
      <vt:lpstr>Interphase – phase of growth and preparation – 90% of total time</vt:lpstr>
      <vt:lpstr>Interphase</vt:lpstr>
      <vt:lpstr>Chromosomes</vt:lpstr>
      <vt:lpstr>Chromosome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Division</dc:title>
  <dc:creator>Jacob's Sexy</dc:creator>
  <cp:lastModifiedBy>Jam</cp:lastModifiedBy>
  <cp:revision>20</cp:revision>
  <dcterms:created xsi:type="dcterms:W3CDTF">2009-11-02T04:14:18Z</dcterms:created>
  <dcterms:modified xsi:type="dcterms:W3CDTF">2011-09-12T22:10:15Z</dcterms:modified>
</cp:coreProperties>
</file>