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8" r:id="rId12"/>
    <p:sldId id="264" r:id="rId13"/>
    <p:sldId id="267" r:id="rId14"/>
    <p:sldId id="269" r:id="rId15"/>
    <p:sldId id="270" r:id="rId16"/>
    <p:sldId id="271" r:id="rId17"/>
    <p:sldId id="274" r:id="rId18"/>
    <p:sldId id="272" r:id="rId19"/>
    <p:sldId id="273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68457-DA70-4176-8FCC-D199C9FD9000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13871-C051-4C28-BE18-EBE43BB0D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13871-C051-4C28-BE18-EBE43BB0D30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401E-EFCB-4EFA-B58C-DCF41B8D2010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D9953-34FB-4775-AE28-B6223E405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401E-EFCB-4EFA-B58C-DCF41B8D2010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D9953-34FB-4775-AE28-B6223E405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401E-EFCB-4EFA-B58C-DCF41B8D2010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D9953-34FB-4775-AE28-B6223E405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401E-EFCB-4EFA-B58C-DCF41B8D2010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D9953-34FB-4775-AE28-B6223E405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401E-EFCB-4EFA-B58C-DCF41B8D2010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D9953-34FB-4775-AE28-B6223E405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401E-EFCB-4EFA-B58C-DCF41B8D2010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D9953-34FB-4775-AE28-B6223E405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401E-EFCB-4EFA-B58C-DCF41B8D2010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D9953-34FB-4775-AE28-B6223E405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401E-EFCB-4EFA-B58C-DCF41B8D2010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D9953-34FB-4775-AE28-B6223E405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401E-EFCB-4EFA-B58C-DCF41B8D2010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D9953-34FB-4775-AE28-B6223E405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401E-EFCB-4EFA-B58C-DCF41B8D2010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D9953-34FB-4775-AE28-B6223E405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401E-EFCB-4EFA-B58C-DCF41B8D2010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D9953-34FB-4775-AE28-B6223E405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9401E-EFCB-4EFA-B58C-DCF41B8D2010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D9953-34FB-4775-AE28-B6223E405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3962400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The Nature of Chemical Bonds</a:t>
            </a:r>
            <a:endParaRPr lang="en-US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Valence Electrons?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Electrons in the </a:t>
            </a:r>
            <a:r>
              <a:rPr lang="en-US" sz="4000" b="1" dirty="0" smtClean="0"/>
              <a:t>outer most shell </a:t>
            </a:r>
            <a:r>
              <a:rPr lang="en-US" sz="4000" dirty="0" smtClean="0"/>
              <a:t>that are responsible for </a:t>
            </a:r>
            <a:r>
              <a:rPr lang="en-US" sz="4000" b="1" dirty="0" smtClean="0"/>
              <a:t>chemical bonding</a:t>
            </a:r>
            <a:endParaRPr lang="en-US" sz="4000" b="1" dirty="0"/>
          </a:p>
        </p:txBody>
      </p:sp>
      <p:pic>
        <p:nvPicPr>
          <p:cNvPr id="1030" name="Picture 6" descr="http://sub.allaboutcircuits.com/images/03395.png"/>
          <p:cNvPicPr>
            <a:picLocks noChangeAspect="1" noChangeArrowheads="1"/>
          </p:cNvPicPr>
          <p:nvPr/>
        </p:nvPicPr>
        <p:blipFill>
          <a:blip r:embed="rId2" cstate="print"/>
          <a:srcRect l="39469" r="31689"/>
          <a:stretch>
            <a:fillRect/>
          </a:stretch>
        </p:blipFill>
        <p:spPr bwMode="auto">
          <a:xfrm>
            <a:off x="1600200" y="3124200"/>
            <a:ext cx="2635516" cy="2895600"/>
          </a:xfrm>
          <a:prstGeom prst="rect">
            <a:avLst/>
          </a:prstGeom>
          <a:noFill/>
        </p:spPr>
      </p:pic>
      <p:pic>
        <p:nvPicPr>
          <p:cNvPr id="8" name="Picture 2" descr="http://sub.allaboutcircuits.com/images/03395.png"/>
          <p:cNvPicPr>
            <a:picLocks noChangeAspect="1" noChangeArrowheads="1"/>
          </p:cNvPicPr>
          <p:nvPr/>
        </p:nvPicPr>
        <p:blipFill>
          <a:blip r:embed="rId2" cstate="print"/>
          <a:srcRect r="84820"/>
          <a:stretch>
            <a:fillRect/>
          </a:stretch>
        </p:blipFill>
        <p:spPr bwMode="auto">
          <a:xfrm>
            <a:off x="5562600" y="3124200"/>
            <a:ext cx="146012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REMEMBER…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This whole unit is on chemical bonding so it is really important to keep track of the valence electrons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To make it easier…</a:t>
            </a:r>
            <a:br>
              <a:rPr lang="en-US" dirty="0" smtClean="0"/>
            </a:br>
            <a:r>
              <a:rPr lang="en-US" b="1" dirty="0" smtClean="0"/>
              <a:t>Electron Dot Structure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Map out only the </a:t>
            </a:r>
            <a:r>
              <a:rPr lang="en-US" sz="4000" b="1" dirty="0" smtClean="0"/>
              <a:t>valence electrons</a:t>
            </a:r>
          </a:p>
          <a:p>
            <a:endParaRPr lang="en-US" sz="4000" dirty="0"/>
          </a:p>
        </p:txBody>
      </p:sp>
      <p:pic>
        <p:nvPicPr>
          <p:cNvPr id="6" name="Picture 8" descr="http://sub.allaboutcircuits.com/images/03395.png"/>
          <p:cNvPicPr>
            <a:picLocks noChangeAspect="1" noChangeArrowheads="1"/>
          </p:cNvPicPr>
          <p:nvPr/>
        </p:nvPicPr>
        <p:blipFill>
          <a:blip r:embed="rId2" cstate="print"/>
          <a:srcRect l="66793"/>
          <a:stretch>
            <a:fillRect/>
          </a:stretch>
        </p:blipFill>
        <p:spPr bwMode="auto">
          <a:xfrm>
            <a:off x="990600" y="3352800"/>
            <a:ext cx="3353712" cy="3200400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1447800" y="3657600"/>
            <a:ext cx="2590800" cy="25908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Electron Dot Structure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Chlorine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Silver</a:t>
            </a:r>
            <a:endParaRPr lang="en-US" dirty="0"/>
          </a:p>
        </p:txBody>
      </p:sp>
      <p:pic>
        <p:nvPicPr>
          <p:cNvPr id="4" name="Picture 3" descr="http://sub.allaboutcircuits.com/images/03395.png"/>
          <p:cNvPicPr>
            <a:picLocks noChangeAspect="1" noChangeArrowheads="1"/>
          </p:cNvPicPr>
          <p:nvPr/>
        </p:nvPicPr>
        <p:blipFill>
          <a:blip r:embed="rId2" cstate="print"/>
          <a:srcRect l="14466" t="18034" r="60531" b="12082"/>
          <a:stretch>
            <a:fillRect/>
          </a:stretch>
        </p:blipFill>
        <p:spPr bwMode="auto">
          <a:xfrm>
            <a:off x="838200" y="1371600"/>
            <a:ext cx="2667000" cy="2362200"/>
          </a:xfrm>
          <a:prstGeom prst="rect">
            <a:avLst/>
          </a:prstGeom>
          <a:noFill/>
        </p:spPr>
      </p:pic>
      <p:pic>
        <p:nvPicPr>
          <p:cNvPr id="26626" name="Picture 2" descr="http://sub.allaboutcircuits.com/images/03394.png"/>
          <p:cNvPicPr>
            <a:picLocks noChangeAspect="1" noChangeArrowheads="1"/>
          </p:cNvPicPr>
          <p:nvPr/>
        </p:nvPicPr>
        <p:blipFill>
          <a:blip r:embed="rId3" cstate="print"/>
          <a:srcRect l="51701" t="20000" r="25812"/>
          <a:stretch>
            <a:fillRect/>
          </a:stretch>
        </p:blipFill>
        <p:spPr bwMode="auto">
          <a:xfrm>
            <a:off x="838200" y="3733800"/>
            <a:ext cx="2667000" cy="2743202"/>
          </a:xfrm>
          <a:prstGeom prst="rect">
            <a:avLst/>
          </a:prstGeom>
          <a:noFill/>
        </p:spPr>
      </p:pic>
      <p:sp>
        <p:nvSpPr>
          <p:cNvPr id="6" name="Right Arrow 5"/>
          <p:cNvSpPr/>
          <p:nvPr/>
        </p:nvSpPr>
        <p:spPr>
          <a:xfrm>
            <a:off x="4038600" y="2286000"/>
            <a:ext cx="13716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4038600" y="4953000"/>
            <a:ext cx="13716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Periodic Trends</a:t>
            </a:r>
            <a:endParaRPr lang="en-US" sz="5400" b="1" dirty="0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8" y="1485900"/>
            <a:ext cx="884872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Electron Dot Structure Tells You 2 Important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How many </a:t>
            </a:r>
            <a:r>
              <a:rPr lang="en-US" sz="4000" b="1" dirty="0" smtClean="0"/>
              <a:t>valence electrons it has</a:t>
            </a:r>
          </a:p>
          <a:p>
            <a:endParaRPr lang="en-US" sz="2000" dirty="0"/>
          </a:p>
          <a:p>
            <a:r>
              <a:rPr lang="en-US" sz="4000" dirty="0" smtClean="0"/>
              <a:t>How many </a:t>
            </a:r>
            <a:r>
              <a:rPr lang="en-US" sz="4000" b="1" dirty="0" smtClean="0"/>
              <a:t>of these are paired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4724400"/>
            <a:ext cx="453040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 err="1" smtClean="0"/>
              <a:t>Cl</a:t>
            </a:r>
            <a:r>
              <a:rPr lang="en-US" sz="9600" b="1" dirty="0" smtClean="0"/>
              <a:t>			C</a:t>
            </a:r>
            <a:endParaRPr lang="en-US" sz="9600" b="1" dirty="0"/>
          </a:p>
        </p:txBody>
      </p:sp>
      <p:sp>
        <p:nvSpPr>
          <p:cNvPr id="5" name="Oval 4"/>
          <p:cNvSpPr/>
          <p:nvPr/>
        </p:nvSpPr>
        <p:spPr>
          <a:xfrm>
            <a:off x="2514600" y="4724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95600" y="4724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981200" y="5257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981200" y="5638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429000" y="5638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895600" y="6096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514600" y="6096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781800" y="5410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324600" y="6096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638800" y="5410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248400" y="4724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Paired Valence Electrons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S</a:t>
            </a:r>
            <a:r>
              <a:rPr lang="en-US" sz="4800" b="1" dirty="0" smtClean="0"/>
              <a:t>table and resistant to change</a:t>
            </a:r>
          </a:p>
          <a:p>
            <a:r>
              <a:rPr lang="en-US" sz="4800" b="1" dirty="0" smtClean="0"/>
              <a:t>Usually do not form bonds with other atoms</a:t>
            </a:r>
            <a:endParaRPr lang="en-US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505200" y="4419600"/>
            <a:ext cx="203132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 err="1" smtClean="0"/>
              <a:t>Cl</a:t>
            </a:r>
            <a:r>
              <a:rPr lang="en-US" sz="9600" b="1" dirty="0" smtClean="0"/>
              <a:t>	</a:t>
            </a:r>
            <a:endParaRPr lang="en-US" sz="9600" b="1" dirty="0"/>
          </a:p>
        </p:txBody>
      </p:sp>
      <p:sp>
        <p:nvSpPr>
          <p:cNvPr id="5" name="Oval 4"/>
          <p:cNvSpPr/>
          <p:nvPr/>
        </p:nvSpPr>
        <p:spPr>
          <a:xfrm>
            <a:off x="3810000" y="4419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191000" y="4419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76600" y="4953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76600" y="5334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724400" y="5334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191000" y="5791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810000" y="5791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Unpaired Valence Electrons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Unstable and want to be stable</a:t>
            </a:r>
          </a:p>
          <a:p>
            <a:r>
              <a:rPr lang="en-US" sz="4800" b="1" dirty="0" smtClean="0"/>
              <a:t>Quickly form bonds with other atoms</a:t>
            </a:r>
            <a:endParaRPr lang="en-US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486400" y="4419600"/>
            <a:ext cx="203132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 err="1" smtClean="0"/>
              <a:t>Cl</a:t>
            </a:r>
            <a:r>
              <a:rPr lang="en-US" sz="9600" b="1" dirty="0" smtClean="0"/>
              <a:t>	</a:t>
            </a:r>
            <a:endParaRPr lang="en-US" sz="9600" b="1" dirty="0"/>
          </a:p>
        </p:txBody>
      </p:sp>
      <p:sp>
        <p:nvSpPr>
          <p:cNvPr id="5" name="Oval 4"/>
          <p:cNvSpPr/>
          <p:nvPr/>
        </p:nvSpPr>
        <p:spPr>
          <a:xfrm>
            <a:off x="5791200" y="4419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172200" y="4419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257800" y="4953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257800" y="5334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705600" y="5334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72200" y="5791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791200" y="5791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Ultimate Goal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To Be </a:t>
            </a:r>
            <a:r>
              <a:rPr lang="en-US" sz="4400" b="1" dirty="0" smtClean="0"/>
              <a:t>STABLE</a:t>
            </a:r>
            <a:r>
              <a:rPr lang="en-US" sz="4400" dirty="0" smtClean="0"/>
              <a:t>!  Have the entire outer shell </a:t>
            </a:r>
            <a:r>
              <a:rPr lang="en-US" sz="4400" b="1" dirty="0" smtClean="0"/>
              <a:t>filled</a:t>
            </a:r>
            <a:r>
              <a:rPr lang="en-US" sz="4400" dirty="0" smtClean="0"/>
              <a:t> and </a:t>
            </a:r>
            <a:r>
              <a:rPr lang="en-US" sz="4400" b="1" dirty="0" smtClean="0"/>
              <a:t>paired up </a:t>
            </a:r>
            <a:endParaRPr lang="en-US" sz="4400" b="1" dirty="0"/>
          </a:p>
        </p:txBody>
      </p:sp>
      <p:pic>
        <p:nvPicPr>
          <p:cNvPr id="4" name="Picture 8" descr="http://sub.allaboutcircuits.com/images/03396.png"/>
          <p:cNvPicPr>
            <a:picLocks noChangeAspect="1" noChangeArrowheads="1"/>
          </p:cNvPicPr>
          <p:nvPr/>
        </p:nvPicPr>
        <p:blipFill>
          <a:blip r:embed="rId2" cstate="print"/>
          <a:srcRect l="69983"/>
          <a:stretch>
            <a:fillRect/>
          </a:stretch>
        </p:blipFill>
        <p:spPr bwMode="auto">
          <a:xfrm>
            <a:off x="1066800" y="3200400"/>
            <a:ext cx="3495675" cy="333587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791200" y="4191000"/>
            <a:ext cx="203132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 err="1" smtClean="0"/>
              <a:t>Xe</a:t>
            </a:r>
            <a:r>
              <a:rPr lang="en-US" sz="9600" b="1" dirty="0" smtClean="0"/>
              <a:t>	</a:t>
            </a:r>
            <a:endParaRPr lang="en-US" sz="9600" b="1" dirty="0"/>
          </a:p>
        </p:txBody>
      </p:sp>
      <p:sp>
        <p:nvSpPr>
          <p:cNvPr id="7" name="Oval 6"/>
          <p:cNvSpPr/>
          <p:nvPr/>
        </p:nvSpPr>
        <p:spPr>
          <a:xfrm>
            <a:off x="6324600" y="4191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629400" y="4191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562600" y="4800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562600" y="5105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239000" y="5105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629400" y="5562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324600" y="5562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239000" y="4800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Filling the Valence Shell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Share</a:t>
            </a:r>
            <a:r>
              <a:rPr lang="en-US" sz="4400" dirty="0" smtClean="0"/>
              <a:t> or </a:t>
            </a:r>
            <a:r>
              <a:rPr lang="en-US" sz="4400" b="1" dirty="0" smtClean="0"/>
              <a:t>Transfer electrons </a:t>
            </a:r>
            <a:r>
              <a:rPr lang="en-US" sz="4400" dirty="0" smtClean="0"/>
              <a:t>with other atoms through </a:t>
            </a:r>
            <a:r>
              <a:rPr lang="en-US" sz="4400" b="1" dirty="0" smtClean="0"/>
              <a:t>bonding</a:t>
            </a:r>
            <a:endParaRPr lang="en-US" sz="4400" b="1" dirty="0"/>
          </a:p>
        </p:txBody>
      </p:sp>
      <p:sp>
        <p:nvSpPr>
          <p:cNvPr id="4" name="Rectangle 3"/>
          <p:cNvSpPr/>
          <p:nvPr/>
        </p:nvSpPr>
        <p:spPr>
          <a:xfrm>
            <a:off x="1752600" y="3886200"/>
            <a:ext cx="2667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Ionic Bonds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4876800" y="3886200"/>
            <a:ext cx="2667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Covalent Bonds</a:t>
            </a:r>
            <a:endParaRPr lang="en-US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3276600" y="5410200"/>
            <a:ext cx="2667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Metallic Bonds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Atomic Structure and Organization of the Periodic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67200"/>
            <a:ext cx="8077200" cy="2133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Elements and the atoms that make them up are most often found in nature as </a:t>
            </a:r>
            <a:r>
              <a:rPr lang="en-US" sz="4000" b="1" dirty="0" smtClean="0"/>
              <a:t>combinations</a:t>
            </a:r>
            <a:endParaRPr lang="en-US" sz="4000" b="1" dirty="0"/>
          </a:p>
        </p:txBody>
      </p:sp>
      <p:pic>
        <p:nvPicPr>
          <p:cNvPr id="14338" name="Picture 2" descr="http://www.universetoday.com/wp-content/uploads/2010/02/c-atom_e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828800"/>
            <a:ext cx="2590800" cy="2159000"/>
          </a:xfrm>
          <a:prstGeom prst="rect">
            <a:avLst/>
          </a:prstGeom>
          <a:noFill/>
        </p:spPr>
      </p:pic>
      <p:pic>
        <p:nvPicPr>
          <p:cNvPr id="14340" name="Picture 4" descr="http://staff.jccc.net/pdecell/chemistry/periodic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752599"/>
            <a:ext cx="4038600" cy="25778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Noble Gases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Chemically nonreactive</a:t>
            </a:r>
            <a:r>
              <a:rPr lang="en-US" sz="4400" dirty="0" smtClean="0"/>
              <a:t>, almost never bond with other atoms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4648200"/>
            <a:ext cx="16065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WHY?</a:t>
            </a:r>
            <a:endParaRPr lang="en-US" sz="4400" b="1" dirty="0"/>
          </a:p>
        </p:txBody>
      </p:sp>
      <p:pic>
        <p:nvPicPr>
          <p:cNvPr id="31746" name="Picture 2" descr="http://www.hcc.mnscu.edu/chem/V.12/noble_gas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276600"/>
            <a:ext cx="4895850" cy="3276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Octet Rule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Atoms tend to </a:t>
            </a:r>
            <a:r>
              <a:rPr lang="en-US" sz="4400" b="1" dirty="0" smtClean="0"/>
              <a:t>gain, lose</a:t>
            </a:r>
            <a:r>
              <a:rPr lang="en-US" sz="4400" dirty="0" smtClean="0"/>
              <a:t>, or </a:t>
            </a:r>
            <a:r>
              <a:rPr lang="en-US" sz="4400" b="1" dirty="0" smtClean="0"/>
              <a:t>share </a:t>
            </a:r>
            <a:r>
              <a:rPr lang="en-US" sz="4400" dirty="0" smtClean="0"/>
              <a:t>electrons to have a </a:t>
            </a:r>
            <a:r>
              <a:rPr lang="en-US" sz="4400" b="1" dirty="0" smtClean="0"/>
              <a:t>filled</a:t>
            </a:r>
            <a:r>
              <a:rPr lang="en-US" sz="4400" dirty="0" smtClean="0"/>
              <a:t> outer valence shell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Periodic Trends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stability trends do you see as you move across the </a:t>
            </a:r>
            <a:r>
              <a:rPr lang="en-US" sz="4000" dirty="0"/>
              <a:t>P</a:t>
            </a:r>
            <a:r>
              <a:rPr lang="en-US" sz="4000" dirty="0" smtClean="0"/>
              <a:t>eriodic </a:t>
            </a:r>
            <a:r>
              <a:rPr lang="en-US" sz="4000" dirty="0"/>
              <a:t>T</a:t>
            </a:r>
            <a:r>
              <a:rPr lang="en-US" sz="4000" dirty="0" smtClean="0"/>
              <a:t>able?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819400"/>
            <a:ext cx="884872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Chemical Bonding Behavior of Sodium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1828800"/>
            <a:ext cx="4495800" cy="42211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Has 1 valence electron</a:t>
            </a:r>
          </a:p>
          <a:p>
            <a:r>
              <a:rPr lang="en-US" sz="4400" dirty="0" smtClean="0"/>
              <a:t>Has to either lose 1 or gain 7</a:t>
            </a:r>
            <a:endParaRPr lang="en-US" sz="4400" dirty="0"/>
          </a:p>
        </p:txBody>
      </p:sp>
      <p:pic>
        <p:nvPicPr>
          <p:cNvPr id="4" name="Picture 6" descr="http://sub.allaboutcircuits.com/images/03394.png"/>
          <p:cNvPicPr>
            <a:picLocks noChangeAspect="1" noChangeArrowheads="1"/>
          </p:cNvPicPr>
          <p:nvPr/>
        </p:nvPicPr>
        <p:blipFill>
          <a:blip r:embed="rId2" cstate="print"/>
          <a:srcRect t="37209" r="85656"/>
          <a:stretch>
            <a:fillRect/>
          </a:stretch>
        </p:blipFill>
        <p:spPr bwMode="auto">
          <a:xfrm>
            <a:off x="609600" y="2184797"/>
            <a:ext cx="2819400" cy="35683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How many electrons must element 8 gain or lose to get an electron configuration</a:t>
            </a:r>
            <a:r>
              <a:rPr lang="en-US" sz="4000" dirty="0" smtClean="0"/>
              <a:t> similar </a:t>
            </a:r>
            <a:r>
              <a:rPr lang="en-US" sz="4000" dirty="0"/>
              <a:t>to a noble gas?</a:t>
            </a:r>
            <a:endParaRPr lang="en-US" sz="4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Groups 1-3 will </a:t>
            </a:r>
            <a:r>
              <a:rPr lang="en-US" sz="4000" b="1" dirty="0" smtClean="0"/>
              <a:t>give up electrons</a:t>
            </a:r>
          </a:p>
          <a:p>
            <a:r>
              <a:rPr lang="en-US" sz="4000" dirty="0" smtClean="0"/>
              <a:t>Groups 5-7 will </a:t>
            </a:r>
            <a:r>
              <a:rPr lang="en-US" sz="4000" b="1" dirty="0" smtClean="0"/>
              <a:t>gain electrons</a:t>
            </a:r>
          </a:p>
          <a:p>
            <a:r>
              <a:rPr lang="en-US" sz="4000" dirty="0" smtClean="0"/>
              <a:t>Group 4 will </a:t>
            </a:r>
            <a:r>
              <a:rPr lang="en-US" sz="4000" b="1" dirty="0" smtClean="0"/>
              <a:t>do either</a:t>
            </a:r>
            <a:endParaRPr lang="en-US" sz="4000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819400"/>
            <a:ext cx="8531038" cy="3746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534400" cy="6248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Calcium fluoride is made up of calcium and fluorine ions which are held together by strong chemical bonds, giving it a high melting point</a:t>
            </a:r>
          </a:p>
          <a:p>
            <a:endParaRPr lang="en-US" sz="2000" dirty="0" smtClean="0"/>
          </a:p>
          <a:p>
            <a:r>
              <a:rPr lang="en-US" sz="3000" dirty="0" smtClean="0"/>
              <a:t>Calcium fluoride occurs                                     naturally as the mineral                                           fluorite in drinking water                                             of some communities</a:t>
            </a:r>
            <a:r>
              <a:rPr lang="en-US" sz="3000" dirty="0"/>
              <a:t> </a:t>
            </a:r>
            <a:r>
              <a:rPr lang="en-US" sz="3000" dirty="0" smtClean="0"/>
              <a:t>                                             where it is a good source                                           of the teeth-strengthening                                            fluorine ion</a:t>
            </a:r>
            <a:endParaRPr lang="en-US" sz="3000" dirty="0"/>
          </a:p>
        </p:txBody>
      </p:sp>
      <p:pic>
        <p:nvPicPr>
          <p:cNvPr id="9218" name="Picture 2" descr="http://www.uncp.edu/home/mcclurem/ptable/calcium/ca_4_2.jpg"/>
          <p:cNvPicPr>
            <a:picLocks noChangeAspect="1" noChangeArrowheads="1"/>
          </p:cNvPicPr>
          <p:nvPr/>
        </p:nvPicPr>
        <p:blipFill>
          <a:blip r:embed="rId2" cstate="print"/>
          <a:srcRect l="18356" r="6692"/>
          <a:stretch>
            <a:fillRect/>
          </a:stretch>
        </p:blipFill>
        <p:spPr bwMode="auto">
          <a:xfrm>
            <a:off x="5105400" y="3048000"/>
            <a:ext cx="3505200" cy="3505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“Ecology” of atoms</a:t>
            </a:r>
            <a:endParaRPr lang="en-US" dirty="0"/>
          </a:p>
        </p:txBody>
      </p:sp>
      <p:pic>
        <p:nvPicPr>
          <p:cNvPr id="8194" name="Picture 2" descr="http://ftp.zannavi.com/research/png/xato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600200"/>
            <a:ext cx="5941725" cy="4800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934200" y="6324600"/>
            <a:ext cx="1316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interactions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 Interactions explain…</a:t>
            </a:r>
            <a:endParaRPr lang="en-US" dirty="0"/>
          </a:p>
        </p:txBody>
      </p:sp>
      <p:pic>
        <p:nvPicPr>
          <p:cNvPr id="7170" name="Picture 2" descr="http://www.kingarthurflour.com/shop-img/108612001015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752600"/>
            <a:ext cx="2514600" cy="2514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" y="4267200"/>
            <a:ext cx="2538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Clinginess of plastic wrap</a:t>
            </a:r>
            <a:endParaRPr lang="en-US" dirty="0"/>
          </a:p>
        </p:txBody>
      </p:sp>
      <p:pic>
        <p:nvPicPr>
          <p:cNvPr id="7172" name="Picture 4" descr="http://flikisd.files.wordpress.com/2011/06/water-dro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33144" y="3428999"/>
            <a:ext cx="2415581" cy="28194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067067" y="6248400"/>
            <a:ext cx="3076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Spherical shape of water drops</a:t>
            </a:r>
            <a:endParaRPr lang="en-US" dirty="0"/>
          </a:p>
        </p:txBody>
      </p:sp>
      <p:pic>
        <p:nvPicPr>
          <p:cNvPr id="7174" name="Picture 6" descr="http://3.bp.blogspot.com/-l1gL3VW710g/TtB0Cal0gvI/AAAAAAAAENk/r-58MwH0ZaI/s1600/geco.jpg"/>
          <p:cNvPicPr>
            <a:picLocks noChangeAspect="1" noChangeArrowheads="1"/>
          </p:cNvPicPr>
          <p:nvPr/>
        </p:nvPicPr>
        <p:blipFill>
          <a:blip r:embed="rId5" cstate="print"/>
          <a:srcRect b="6250"/>
          <a:stretch>
            <a:fillRect/>
          </a:stretch>
        </p:blipFill>
        <p:spPr bwMode="auto">
          <a:xfrm>
            <a:off x="2819400" y="3962400"/>
            <a:ext cx="32512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1905000" y="6324600"/>
            <a:ext cx="307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Gecko’s ability to walk on walls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65748" y="1905000"/>
            <a:ext cx="2278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Hardness of diamonds</a:t>
            </a:r>
            <a:endParaRPr lang="en-US" dirty="0"/>
          </a:p>
        </p:txBody>
      </p:sp>
      <p:pic>
        <p:nvPicPr>
          <p:cNvPr id="7176" name="Picture 8" descr="http://www.buy-sell-diamonds.info/images/GoldRushDiamonds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0" y="1295400"/>
            <a:ext cx="30480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How would you draw an atom?</a:t>
            </a: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is the shell model of the atom?</a:t>
            </a:r>
            <a:endParaRPr lang="en-U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Putting Electrons in Their Shells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4648200"/>
            <a:ext cx="1295400" cy="866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3429000"/>
            <a:ext cx="4495800" cy="858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 descr="http://www.lcd-tv-reviews.org.uk/wp-content/uploads/2009/05/lg-32lg30-flat-panel-lcd-televisio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5791200"/>
            <a:ext cx="1262358" cy="914400"/>
          </a:xfrm>
          <a:prstGeom prst="rect">
            <a:avLst/>
          </a:prstGeom>
          <a:noFill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295400"/>
            <a:ext cx="4495800" cy="858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133600"/>
            <a:ext cx="4495800" cy="858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Putting Electrons in Their Shells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Helium</a:t>
            </a:r>
          </a:p>
          <a:p>
            <a:endParaRPr lang="en-US" sz="4000" dirty="0"/>
          </a:p>
          <a:p>
            <a:r>
              <a:rPr lang="en-US" sz="4000" dirty="0" smtClean="0"/>
              <a:t>Oxygen</a:t>
            </a:r>
          </a:p>
          <a:p>
            <a:endParaRPr lang="en-US" sz="4000" dirty="0"/>
          </a:p>
          <a:p>
            <a:r>
              <a:rPr lang="en-US" sz="4000" dirty="0" smtClean="0"/>
              <a:t>Chlorine</a:t>
            </a:r>
            <a:endParaRPr 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1400</TotalTime>
  <Words>385</Words>
  <Application>Microsoft Office PowerPoint</Application>
  <PresentationFormat>On-screen Show (4:3)</PresentationFormat>
  <Paragraphs>76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The Nature of Chemical Bonds</vt:lpstr>
      <vt:lpstr>Atomic Structure and Organization of the Periodic Table</vt:lpstr>
      <vt:lpstr>Slide 3</vt:lpstr>
      <vt:lpstr>“Ecology” of atoms</vt:lpstr>
      <vt:lpstr>Atom Interactions explain…</vt:lpstr>
      <vt:lpstr>Review</vt:lpstr>
      <vt:lpstr>Review</vt:lpstr>
      <vt:lpstr>Putting Electrons in Their Shells</vt:lpstr>
      <vt:lpstr>Putting Electrons in Their Shells</vt:lpstr>
      <vt:lpstr>Valence Electrons?</vt:lpstr>
      <vt:lpstr>REMEMBER…</vt:lpstr>
      <vt:lpstr>To make it easier… Electron Dot Structure</vt:lpstr>
      <vt:lpstr>Electron Dot Structure</vt:lpstr>
      <vt:lpstr>Periodic Trends</vt:lpstr>
      <vt:lpstr>Electron Dot Structure Tells You 2 Important Things</vt:lpstr>
      <vt:lpstr>Paired Valence Electrons</vt:lpstr>
      <vt:lpstr>Unpaired Valence Electrons</vt:lpstr>
      <vt:lpstr>Ultimate Goal</vt:lpstr>
      <vt:lpstr>Filling the Valence Shell</vt:lpstr>
      <vt:lpstr>Noble Gases</vt:lpstr>
      <vt:lpstr>Octet Rule</vt:lpstr>
      <vt:lpstr>Periodic Trends</vt:lpstr>
      <vt:lpstr>Chemical Bonding Behavior of Sodium</vt:lpstr>
      <vt:lpstr>Questions?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Bonds</dc:title>
  <dc:creator>Jam</dc:creator>
  <cp:lastModifiedBy>Jam</cp:lastModifiedBy>
  <cp:revision>16</cp:revision>
  <dcterms:created xsi:type="dcterms:W3CDTF">2011-12-21T20:24:05Z</dcterms:created>
  <dcterms:modified xsi:type="dcterms:W3CDTF">2011-12-31T19:40:51Z</dcterms:modified>
</cp:coreProperties>
</file>