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5" r:id="rId5"/>
    <p:sldId id="282" r:id="rId6"/>
    <p:sldId id="266" r:id="rId7"/>
    <p:sldId id="267" r:id="rId8"/>
    <p:sldId id="268" r:id="rId9"/>
    <p:sldId id="271" r:id="rId10"/>
    <p:sldId id="269" r:id="rId11"/>
    <p:sldId id="270" r:id="rId12"/>
    <p:sldId id="273" r:id="rId13"/>
    <p:sldId id="264" r:id="rId14"/>
    <p:sldId id="284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A9B72-BEC8-4039-81FA-D8890C24A112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7F84D-9176-40E8-9D36-623FA8B04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Biospheres are made of what? Ecosystems are made of what?  Communities are made of what?...   Which is larger, a population or a community?...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F84D-9176-40E8-9D36-623FA8B041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F84D-9176-40E8-9D36-623FA8B041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C70-D34A-4A30-A37D-FA35869B3C8D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33E6-154C-4AC6-9CC6-AC7035728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3200400"/>
            <a:ext cx="2819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ECOLOGY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community of organisms and their non-living environment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0287" b="20541"/>
          <a:stretch>
            <a:fillRect/>
          </a:stretch>
        </p:blipFill>
        <p:spPr bwMode="auto">
          <a:xfrm>
            <a:off x="990600" y="3352800"/>
            <a:ext cx="7151239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Biosphere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the ecosystems, the part of Earth where life exists.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80747"/>
          <a:stretch>
            <a:fillRect/>
          </a:stretch>
        </p:blipFill>
        <p:spPr bwMode="auto">
          <a:xfrm>
            <a:off x="838200" y="3048000"/>
            <a:ext cx="7375408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943600"/>
            <a:ext cx="666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Darkest depths of the ocean floor to about 8 km into the atmosphere</a:t>
            </a:r>
            <a:endParaRPr lang="en-US" dirty="0"/>
          </a:p>
        </p:txBody>
      </p:sp>
      <p:pic>
        <p:nvPicPr>
          <p:cNvPr id="14338" name="Picture 2" descr="http://static.environmentalgraffiti.com/sites/default/files/images/http-inlinethumb19.webshots.com-44242-2322197280103830173S600x600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057400" cy="1402461"/>
          </a:xfrm>
          <a:prstGeom prst="rect">
            <a:avLst/>
          </a:prstGeom>
          <a:noFill/>
        </p:spPr>
      </p:pic>
      <p:pic>
        <p:nvPicPr>
          <p:cNvPr id="14340" name="Picture 4" descr="http://www.wangjianshuo.com/personal/places/daocheng/daocheng.yading-xian.nai.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3400" y="4343400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5 levels of environmental organization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2362200" cy="4953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Organism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smtClean="0"/>
              <a:t>Population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b="1" dirty="0" smtClean="0"/>
              <a:t>Community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b="1" dirty="0" smtClean="0"/>
              <a:t>Ecosystem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b="1" dirty="0" smtClean="0"/>
              <a:t>Biosphere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2170545" y="22490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2170544" y="43064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2170544" y="32396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2170544" y="52970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599"/>
            <a:ext cx="3276600" cy="50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2248" t="2500" r="3032" b="5000"/>
          <a:stretch>
            <a:fillRect/>
          </a:stretch>
        </p:blipFill>
        <p:spPr bwMode="auto">
          <a:xfrm>
            <a:off x="381000" y="1568726"/>
            <a:ext cx="3733800" cy="30032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4473642" cy="2038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r="66897" b="12329"/>
          <a:stretch>
            <a:fillRect/>
          </a:stretch>
        </p:blipFill>
        <p:spPr bwMode="auto">
          <a:xfrm>
            <a:off x="7162800" y="4724400"/>
            <a:ext cx="137160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33103" r="2529"/>
          <a:stretch>
            <a:fillRect/>
          </a:stretch>
        </p:blipFill>
        <p:spPr bwMode="auto">
          <a:xfrm>
            <a:off x="762000" y="4724400"/>
            <a:ext cx="2286000" cy="17879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 t="3433"/>
          <a:stretch>
            <a:fillRect/>
          </a:stretch>
        </p:blipFill>
        <p:spPr bwMode="auto">
          <a:xfrm>
            <a:off x="3352800" y="4724400"/>
            <a:ext cx="3606461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What level is it?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600200"/>
            <a:ext cx="1515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Ecosystem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157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Population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114800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6096000"/>
            <a:ext cx="140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Organism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4800600"/>
            <a:ext cx="146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Biosphere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that Shape Life</a:t>
            </a:r>
            <a:endParaRPr lang="en-US" dirty="0"/>
          </a:p>
        </p:txBody>
      </p:sp>
      <p:pic>
        <p:nvPicPr>
          <p:cNvPr id="1034" name="Picture 10" descr="http://207.58.191.82/images/comm_photos/jensen-waves_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810000" cy="278694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11430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Wind</a:t>
            </a:r>
            <a:endParaRPr lang="en-US" sz="2400" b="1" dirty="0"/>
          </a:p>
        </p:txBody>
      </p:sp>
      <p:pic>
        <p:nvPicPr>
          <p:cNvPr id="1036" name="Picture 12" descr="http://t0.gstatic.com/images?q=tbn:ANd9GcQJsgSxD3Nq4fj9VQOJO7d_EAyduyTwU-AizWlwWh0ESqmNtrWsUw"/>
          <p:cNvPicPr>
            <a:picLocks noChangeAspect="1" noChangeArrowheads="1"/>
          </p:cNvPicPr>
          <p:nvPr/>
        </p:nvPicPr>
        <p:blipFill>
          <a:blip r:embed="rId4" cstate="print"/>
          <a:srcRect l="30097" b="18339"/>
          <a:stretch>
            <a:fillRect/>
          </a:stretch>
        </p:blipFill>
        <p:spPr bwMode="auto">
          <a:xfrm>
            <a:off x="4572000" y="1447800"/>
            <a:ext cx="4424490" cy="1905000"/>
          </a:xfrm>
          <a:prstGeom prst="rect">
            <a:avLst/>
          </a:prstGeom>
          <a:noFill/>
        </p:spPr>
      </p:pic>
      <p:pic>
        <p:nvPicPr>
          <p:cNvPr id="1038" name="Picture 14" descr="http://www.drroyspencer.com/wp-content/uploads/AMSU-5-global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2971800" cy="2971800"/>
          </a:xfrm>
          <a:prstGeom prst="rect">
            <a:avLst/>
          </a:prstGeom>
          <a:noFill/>
        </p:spPr>
      </p:pic>
      <p:pic>
        <p:nvPicPr>
          <p:cNvPr id="1040" name="Picture 16" descr="http://images.intellicast.com/App_Images/tmb_SummerR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14800"/>
            <a:ext cx="4191000" cy="25984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76800" y="2743200"/>
            <a:ext cx="1226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Sunlight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5943600"/>
            <a:ext cx="182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Temperature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5105400"/>
            <a:ext cx="1819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Precipitation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 – </a:t>
            </a:r>
            <a:r>
              <a:rPr lang="en-US" b="1" dirty="0" smtClean="0"/>
              <a:t>typical weather pattern of an area over time</a:t>
            </a:r>
            <a:endParaRPr lang="en-US" b="1" dirty="0"/>
          </a:p>
        </p:txBody>
      </p:sp>
      <p:pic>
        <p:nvPicPr>
          <p:cNvPr id="11268" name="Picture 4" descr="http://www1.eere.energy.gov/buildings/residential/images/climate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6354832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4600" y="5943600"/>
            <a:ext cx="6009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is climate different than weather?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different climates?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Because the Earth </a:t>
            </a:r>
            <a:r>
              <a:rPr lang="en-US" sz="4000" b="1" dirty="0" smtClean="0"/>
              <a:t>is</a:t>
            </a:r>
            <a:r>
              <a:rPr lang="en-US" sz="4000" dirty="0" smtClean="0"/>
              <a:t> </a:t>
            </a:r>
            <a:r>
              <a:rPr lang="en-US" sz="4000" b="1" dirty="0" smtClean="0"/>
              <a:t>curved</a:t>
            </a:r>
            <a:r>
              <a:rPr lang="en-US" sz="4000" dirty="0" smtClean="0"/>
              <a:t>, radiation from the sun hits the Earth </a:t>
            </a:r>
            <a:r>
              <a:rPr lang="en-US" sz="4000" b="1" dirty="0" smtClean="0"/>
              <a:t>at different angles </a:t>
            </a:r>
            <a:r>
              <a:rPr lang="en-US" sz="4000" dirty="0" smtClean="0"/>
              <a:t>which changes the </a:t>
            </a:r>
            <a:r>
              <a:rPr lang="en-US" sz="4000" b="1" dirty="0" smtClean="0"/>
              <a:t>temperature of the area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0962" name="Picture 2" descr="Sun's 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267200"/>
            <a:ext cx="5523073" cy="2390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Main Climate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webquest.hawaii.edu/kahihi/sciencedictionary/images/degre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51709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Covers about 30° N and S of the Equator</a:t>
            </a:r>
          </a:p>
          <a:p>
            <a:r>
              <a:rPr lang="en-US" sz="3600" b="1" dirty="0" smtClean="0"/>
              <a:t>Hot temperatures, very little change with seasons</a:t>
            </a:r>
            <a:endParaRPr lang="en-US" sz="3600" b="1" dirty="0"/>
          </a:p>
        </p:txBody>
      </p:sp>
      <p:pic>
        <p:nvPicPr>
          <p:cNvPr id="44034" name="Picture 2" descr="http://www.earthweek.com/2009/ew090814/ew0908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0542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Covers 30-60°N and S latitudes</a:t>
            </a:r>
          </a:p>
          <a:p>
            <a:r>
              <a:rPr lang="en-US" sz="4000" b="1" dirty="0" smtClean="0"/>
              <a:t>Cooler temperatures, change with seasons</a:t>
            </a:r>
            <a:endParaRPr lang="en-US" sz="4000" b="1" dirty="0"/>
          </a:p>
        </p:txBody>
      </p:sp>
      <p:pic>
        <p:nvPicPr>
          <p:cNvPr id="45058" name="Picture 2" descr="http://www.earthonlinemedia.com/ebooks/tpe_3e/essentials/800px-World_map_tempe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6000536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211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live here!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Ecology – interaction between living and non-living </a:t>
            </a:r>
            <a:r>
              <a:rPr lang="en-US" b="1" dirty="0" smtClean="0"/>
              <a:t>things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05600" cy="49954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Covers 60° N and S and beyond, North and South poles</a:t>
            </a:r>
          </a:p>
          <a:p>
            <a:r>
              <a:rPr lang="en-US" sz="3600" b="1" dirty="0" smtClean="0"/>
              <a:t>Very cold temperatures, not much change with seasons</a:t>
            </a:r>
            <a:endParaRPr lang="en-US" sz="3600" b="1" dirty="0"/>
          </a:p>
        </p:txBody>
      </p:sp>
      <p:pic>
        <p:nvPicPr>
          <p:cNvPr id="46082" name="Picture 2" descr="http://www.earthonlinemedia.com/ebooks/tpe_3e/essentials/800px-World_map_frig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13060"/>
            <a:ext cx="4953000" cy="2767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to home!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Most of the US is in the same temperate zone, so shouldn’t it be the same?</a:t>
            </a:r>
            <a:endParaRPr lang="en-US" dirty="0"/>
          </a:p>
        </p:txBody>
      </p:sp>
      <p:pic>
        <p:nvPicPr>
          <p:cNvPr id="47110" name="Picture 6" descr="http://www.watercache.com/images/education/us_precipitation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305550" cy="403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affect regional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b="1" dirty="0" smtClean="0"/>
              <a:t>Distance to nearest body of water</a:t>
            </a:r>
          </a:p>
          <a:p>
            <a:pPr marL="742950" indent="-742950">
              <a:buNone/>
            </a:pPr>
            <a:r>
              <a:rPr lang="en-US" sz="4000" b="1" dirty="0" smtClean="0"/>
              <a:t>	</a:t>
            </a:r>
            <a:r>
              <a:rPr lang="en-US" sz="4000" dirty="0" smtClean="0"/>
              <a:t>- breezes from an ocean or lake create </a:t>
            </a:r>
            <a:r>
              <a:rPr lang="en-US" sz="4000" b="1" dirty="0" smtClean="0"/>
              <a:t>cooler summers </a:t>
            </a:r>
            <a:r>
              <a:rPr lang="en-US" sz="4000" dirty="0" smtClean="0"/>
              <a:t>and </a:t>
            </a:r>
            <a:r>
              <a:rPr lang="en-US" sz="4000" b="1" dirty="0" smtClean="0"/>
              <a:t>milder winters</a:t>
            </a:r>
            <a:endParaRPr lang="en-US" sz="4000" b="1" dirty="0"/>
          </a:p>
        </p:txBody>
      </p:sp>
      <p:pic>
        <p:nvPicPr>
          <p:cNvPr id="50178" name="Picture 2" descr="http://gothere.com/sandiego/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2486484" cy="1859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Diego</a:t>
            </a:r>
            <a:endParaRPr lang="en-US" dirty="0"/>
          </a:p>
        </p:txBody>
      </p:sp>
      <p:pic>
        <p:nvPicPr>
          <p:cNvPr id="50180" name="Picture 4" descr="http://www.oacusa.org/images/city-DallasSky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48200"/>
            <a:ext cx="25400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47244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Dallas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affect regional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4000" b="1" dirty="0" smtClean="0"/>
              <a:t>2. Mountain ranges</a:t>
            </a:r>
          </a:p>
          <a:p>
            <a:pPr marL="742950" indent="-742950">
              <a:buNone/>
            </a:pPr>
            <a:r>
              <a:rPr lang="en-US" sz="4000" b="1" dirty="0" smtClean="0"/>
              <a:t>	</a:t>
            </a:r>
            <a:r>
              <a:rPr lang="en-US" sz="4000" dirty="0" smtClean="0"/>
              <a:t>- rain shadow </a:t>
            </a:r>
            <a:r>
              <a:rPr lang="en-US" sz="4000" b="1" dirty="0" smtClean="0"/>
              <a:t>– lack of rainfall on one side of a mountain</a:t>
            </a:r>
            <a:endParaRPr lang="en-US" sz="4000" b="1" dirty="0"/>
          </a:p>
        </p:txBody>
      </p:sp>
      <p:pic>
        <p:nvPicPr>
          <p:cNvPr id="49154" name="Picture 2" descr="http://t1.gstatic.com/images?q=tbn:ANd9GcSXGIsypLhvJ05Bwyjmgo8pN6K3WraRraKQ20jsUgfZTndsjDOu1_uAFxRR"/>
          <p:cNvPicPr>
            <a:picLocks noChangeAspect="1" noChangeArrowheads="1"/>
          </p:cNvPicPr>
          <p:nvPr/>
        </p:nvPicPr>
        <p:blipFill>
          <a:blip r:embed="rId2" cstate="print"/>
          <a:srcRect b="5343"/>
          <a:stretch>
            <a:fillRect/>
          </a:stretch>
        </p:blipFill>
        <p:spPr bwMode="auto">
          <a:xfrm>
            <a:off x="2819400" y="4005864"/>
            <a:ext cx="4340885" cy="2699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affect regional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None/>
            </a:pPr>
            <a:r>
              <a:rPr lang="en-US" sz="4000" b="1" dirty="0" smtClean="0"/>
              <a:t>3. Altitude</a:t>
            </a:r>
          </a:p>
          <a:p>
            <a:pPr marL="742950" indent="-742950">
              <a:buNone/>
            </a:pPr>
            <a:r>
              <a:rPr lang="en-US" sz="4000" b="1" dirty="0" smtClean="0"/>
              <a:t>	- </a:t>
            </a:r>
            <a:r>
              <a:rPr lang="en-US" sz="4000" dirty="0" smtClean="0"/>
              <a:t>as you increase in altitude, </a:t>
            </a:r>
            <a:r>
              <a:rPr lang="en-US" sz="4000" b="1" dirty="0" smtClean="0"/>
              <a:t>the temperature decreases</a:t>
            </a:r>
            <a:endParaRPr lang="en-US" sz="4000" b="1" dirty="0"/>
          </a:p>
        </p:txBody>
      </p:sp>
      <p:pic>
        <p:nvPicPr>
          <p:cNvPr id="48130" name="Picture 2" descr="http://www.stevegarufi.com/tellur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191000"/>
            <a:ext cx="7558804" cy="241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Things – </a:t>
            </a:r>
            <a:r>
              <a:rPr lang="en-US" sz="3600" b="1" dirty="0" smtClean="0"/>
              <a:t>known as biotic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Animals</a:t>
            </a:r>
          </a:p>
          <a:p>
            <a:r>
              <a:rPr lang="en-US" b="1" dirty="0" smtClean="0"/>
              <a:t>Plants</a:t>
            </a:r>
          </a:p>
          <a:p>
            <a:r>
              <a:rPr lang="en-US" b="1" dirty="0" smtClean="0"/>
              <a:t>Fungi</a:t>
            </a:r>
          </a:p>
          <a:p>
            <a:r>
              <a:rPr lang="en-US" b="1" dirty="0" smtClean="0"/>
              <a:t>Bacteria</a:t>
            </a:r>
          </a:p>
          <a:p>
            <a:endParaRPr lang="en-US" dirty="0"/>
          </a:p>
        </p:txBody>
      </p:sp>
      <p:pic>
        <p:nvPicPr>
          <p:cNvPr id="2050" name="Picture 2" descr="A Colorado sweatbee on a cultivated Gaillardia flower hea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3810000" cy="28575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ttp://www.biotic-interactions.de/datapool/page/67/montage_gruen_text_en.jpg"/>
          <p:cNvPicPr>
            <a:picLocks noChangeAspect="1" noChangeArrowheads="1"/>
          </p:cNvPicPr>
          <p:nvPr/>
        </p:nvPicPr>
        <p:blipFill>
          <a:blip r:embed="rId3" cstate="print"/>
          <a:srcRect l="54060" t="54970" r="6667" b="7212"/>
          <a:stretch>
            <a:fillRect/>
          </a:stretch>
        </p:blipFill>
        <p:spPr bwMode="auto">
          <a:xfrm>
            <a:off x="3505200" y="2819400"/>
            <a:ext cx="2057400" cy="1981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4" name="Picture 6" descr="http://www.biotic-interactions.de/datapool/page/67/montage_gruen_text_en.jpg"/>
          <p:cNvPicPr>
            <a:picLocks noChangeAspect="1" noChangeArrowheads="1"/>
          </p:cNvPicPr>
          <p:nvPr/>
        </p:nvPicPr>
        <p:blipFill>
          <a:blip r:embed="rId3" cstate="print"/>
          <a:srcRect l="7272" t="7274" r="54910" b="54909"/>
          <a:stretch>
            <a:fillRect/>
          </a:stretch>
        </p:blipFill>
        <p:spPr bwMode="auto">
          <a:xfrm>
            <a:off x="4953000" y="4724400"/>
            <a:ext cx="1981200" cy="1981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6" name="Picture 8" descr="http://www.biotic-interactions.de/datapool/page/67/montage_gruen_text_en.jpg"/>
          <p:cNvPicPr>
            <a:picLocks noChangeAspect="1" noChangeArrowheads="1"/>
          </p:cNvPicPr>
          <p:nvPr/>
        </p:nvPicPr>
        <p:blipFill>
          <a:blip r:embed="rId3" cstate="print"/>
          <a:srcRect l="55273" t="6909" r="6909" b="55273"/>
          <a:stretch>
            <a:fillRect/>
          </a:stretch>
        </p:blipFill>
        <p:spPr bwMode="auto">
          <a:xfrm>
            <a:off x="6781800" y="3505200"/>
            <a:ext cx="1981200" cy="1981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8" name="Picture 10" descr="http://www.topnews.in/files/Fung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43400"/>
            <a:ext cx="2247900" cy="22479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Non-living Things </a:t>
            </a:r>
            <a:r>
              <a:rPr lang="en-US" b="1" dirty="0" smtClean="0"/>
              <a:t>– </a:t>
            </a:r>
            <a:r>
              <a:rPr lang="en-US" sz="4000" b="1" dirty="0" smtClean="0"/>
              <a:t>known as </a:t>
            </a:r>
            <a:r>
              <a:rPr lang="en-US" sz="4000" b="1" dirty="0" err="1" smtClean="0"/>
              <a:t>abiotic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</a:p>
          <a:p>
            <a:r>
              <a:rPr lang="en-US" b="1" dirty="0" smtClean="0"/>
              <a:t>Soil</a:t>
            </a:r>
          </a:p>
          <a:p>
            <a:r>
              <a:rPr lang="en-US" b="1" dirty="0" smtClean="0"/>
              <a:t>Rocks</a:t>
            </a:r>
          </a:p>
          <a:p>
            <a:r>
              <a:rPr lang="en-US" b="1" dirty="0" smtClean="0"/>
              <a:t>Light</a:t>
            </a:r>
          </a:p>
          <a:p>
            <a:r>
              <a:rPr lang="en-US" b="1" dirty="0" smtClean="0"/>
              <a:t>Temperature</a:t>
            </a:r>
          </a:p>
          <a:p>
            <a:endParaRPr lang="en-US" dirty="0"/>
          </a:p>
        </p:txBody>
      </p:sp>
      <p:pic>
        <p:nvPicPr>
          <p:cNvPr id="21506" name="Picture 2" descr="http://www.davidhanauer.com/buckscounty/ringingrocks/photos/ringing_rocks_2006_04.jpg"/>
          <p:cNvPicPr>
            <a:picLocks noChangeAspect="1" noChangeArrowheads="1"/>
          </p:cNvPicPr>
          <p:nvPr/>
        </p:nvPicPr>
        <p:blipFill>
          <a:blip r:embed="rId2" cstate="print"/>
          <a:srcRect l="30167" t="62845" r="17833"/>
          <a:stretch>
            <a:fillRect/>
          </a:stretch>
        </p:blipFill>
        <p:spPr bwMode="auto">
          <a:xfrm>
            <a:off x="4953000" y="4267200"/>
            <a:ext cx="3962400" cy="1882775"/>
          </a:xfrm>
          <a:prstGeom prst="rect">
            <a:avLst/>
          </a:prstGeom>
          <a:noFill/>
        </p:spPr>
      </p:pic>
      <p:pic>
        <p:nvPicPr>
          <p:cNvPr id="21508" name="Picture 4" descr="http://www.geogrowers.net/files/handful_thunder_d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47800"/>
            <a:ext cx="2578100" cy="2578100"/>
          </a:xfrm>
          <a:prstGeom prst="rect">
            <a:avLst/>
          </a:prstGeom>
          <a:noFill/>
        </p:spPr>
      </p:pic>
      <p:pic>
        <p:nvPicPr>
          <p:cNvPr id="21510" name="Picture 6" descr="http://www.ornj.net/webalbum/sample/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09800"/>
            <a:ext cx="2578100" cy="1933575"/>
          </a:xfrm>
          <a:prstGeom prst="rect">
            <a:avLst/>
          </a:prstGeom>
          <a:noFill/>
        </p:spPr>
      </p:pic>
      <p:pic>
        <p:nvPicPr>
          <p:cNvPr id="21512" name="Picture 8" descr="http://i.ehow.com/images/GlobalPhoto/Articles/5000193/sunlight_Full.jpg"/>
          <p:cNvPicPr>
            <a:picLocks noChangeAspect="1" noChangeArrowheads="1"/>
          </p:cNvPicPr>
          <p:nvPr/>
        </p:nvPicPr>
        <p:blipFill>
          <a:blip r:embed="rId5" cstate="print"/>
          <a:srcRect l="32390" t="24853"/>
          <a:stretch>
            <a:fillRect/>
          </a:stretch>
        </p:blipFill>
        <p:spPr bwMode="auto">
          <a:xfrm>
            <a:off x="2133600" y="4648200"/>
            <a:ext cx="2730500" cy="202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smallest unit of living things?</a:t>
            </a:r>
            <a:endParaRPr lang="en-US" dirty="0"/>
          </a:p>
        </p:txBody>
      </p:sp>
      <p:pic>
        <p:nvPicPr>
          <p:cNvPr id="1026" name="Picture 2" descr="http://www.ptbeach.com/cms/lib02/NJ01000839/Centricity/Domain/113/levels_of_organiz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822312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5 levels of environmental organization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	Cells					Organism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smtClean="0"/>
              <a:t>		Tissues				 Population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smtClean="0"/>
              <a:t>		Organs				Community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smtClean="0"/>
              <a:t>		Systems				Ecosystem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smtClean="0"/>
              <a:t>		Organism				Biosphere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6666345" y="22490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6666344" y="41540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6666345" y="31634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742544" y="51446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1713344" y="22490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1713344" y="32396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713344" y="41540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1713344" y="5068456"/>
            <a:ext cx="418214" cy="339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574242">
            <a:off x="2221559" y="3524446"/>
            <a:ext cx="4594764" cy="41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 individual from a species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81675"/>
          <a:stretch>
            <a:fillRect/>
          </a:stretch>
        </p:blipFill>
        <p:spPr bwMode="auto">
          <a:xfrm>
            <a:off x="762000" y="3048000"/>
            <a:ext cx="7481455" cy="213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Members of a single species that live in one area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9679" b="60923"/>
          <a:stretch>
            <a:fillRect/>
          </a:stretch>
        </p:blipFill>
        <p:spPr bwMode="auto">
          <a:xfrm>
            <a:off x="762000" y="3200400"/>
            <a:ext cx="7572376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the </a:t>
            </a:r>
            <a:r>
              <a:rPr lang="en-US" b="1" dirty="0" smtClean="0"/>
              <a:t>different populations </a:t>
            </a:r>
            <a:r>
              <a:rPr lang="en-US" b="1" dirty="0"/>
              <a:t>of species </a:t>
            </a:r>
            <a:r>
              <a:rPr lang="en-US" b="1" dirty="0" smtClean="0"/>
              <a:t>that interact </a:t>
            </a:r>
            <a:r>
              <a:rPr lang="en-US" b="1" dirty="0"/>
              <a:t>in the same area.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0388" b="40607"/>
          <a:stretch>
            <a:fillRect/>
          </a:stretch>
        </p:blipFill>
        <p:spPr bwMode="auto">
          <a:xfrm>
            <a:off x="838200" y="3124200"/>
            <a:ext cx="747141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336</Words>
  <Application>Microsoft Office PowerPoint</Application>
  <PresentationFormat>On-screen Show (4:3)</PresentationFormat>
  <Paragraphs>88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ECOLOGY</vt:lpstr>
      <vt:lpstr>Ecology – interaction between living and non-living things</vt:lpstr>
      <vt:lpstr>Living Things – known as biotic </vt:lpstr>
      <vt:lpstr>Non-living Things – known as abiotic </vt:lpstr>
      <vt:lpstr>Levels of Organization</vt:lpstr>
      <vt:lpstr>5 levels of environmental organization:</vt:lpstr>
      <vt:lpstr>Organism</vt:lpstr>
      <vt:lpstr>Population</vt:lpstr>
      <vt:lpstr>Community</vt:lpstr>
      <vt:lpstr>Ecosystem</vt:lpstr>
      <vt:lpstr>Biosphere</vt:lpstr>
      <vt:lpstr>5 levels of environmental organization:</vt:lpstr>
      <vt:lpstr>What level is it?</vt:lpstr>
      <vt:lpstr>Forces that Shape Life</vt:lpstr>
      <vt:lpstr>Climate – typical weather pattern of an area over time</vt:lpstr>
      <vt:lpstr>What causes different climates?</vt:lpstr>
      <vt:lpstr>3 Main Climate Zones</vt:lpstr>
      <vt:lpstr>Tropical Zone</vt:lpstr>
      <vt:lpstr>Temperate Zone</vt:lpstr>
      <vt:lpstr>Arctic Zone</vt:lpstr>
      <vt:lpstr>Closer to home!</vt:lpstr>
      <vt:lpstr>Things that affect regional climates</vt:lpstr>
      <vt:lpstr>Things that affect regional climates</vt:lpstr>
      <vt:lpstr>Things that affect regional climates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Jacob's Sexy</dc:creator>
  <cp:lastModifiedBy>Malia kunde</cp:lastModifiedBy>
  <cp:revision>309</cp:revision>
  <dcterms:created xsi:type="dcterms:W3CDTF">2009-10-20T00:22:48Z</dcterms:created>
  <dcterms:modified xsi:type="dcterms:W3CDTF">2012-12-11T21:00:18Z</dcterms:modified>
</cp:coreProperties>
</file>