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7" r:id="rId12"/>
    <p:sldId id="266" r:id="rId13"/>
    <p:sldId id="268" r:id="rId14"/>
    <p:sldId id="272" r:id="rId15"/>
    <p:sldId id="269" r:id="rId16"/>
    <p:sldId id="270" r:id="rId17"/>
    <p:sldId id="277" r:id="rId18"/>
    <p:sldId id="274" r:id="rId19"/>
    <p:sldId id="279" r:id="rId20"/>
    <p:sldId id="280" r:id="rId21"/>
    <p:sldId id="281" r:id="rId22"/>
    <p:sldId id="275" r:id="rId23"/>
    <p:sldId id="276" r:id="rId24"/>
    <p:sldId id="284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64" autoAdjust="0"/>
    <p:restoredTop sz="94660"/>
  </p:normalViewPr>
  <p:slideViewPr>
    <p:cSldViewPr>
      <p:cViewPr varScale="1">
        <p:scale>
          <a:sx n="66" d="100"/>
          <a:sy n="66" d="100"/>
        </p:scale>
        <p:origin x="-2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053-A397-43DE-8ABF-8C731A24AF24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8631-4178-4ECB-96B0-B59093103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053-A397-43DE-8ABF-8C731A24AF24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8631-4178-4ECB-96B0-B59093103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053-A397-43DE-8ABF-8C731A24AF24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8631-4178-4ECB-96B0-B59093103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053-A397-43DE-8ABF-8C731A24AF24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8631-4178-4ECB-96B0-B59093103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053-A397-43DE-8ABF-8C731A24AF24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8631-4178-4ECB-96B0-B59093103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053-A397-43DE-8ABF-8C731A24AF24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8631-4178-4ECB-96B0-B59093103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053-A397-43DE-8ABF-8C731A24AF24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8631-4178-4ECB-96B0-B59093103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053-A397-43DE-8ABF-8C731A24AF24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8631-4178-4ECB-96B0-B59093103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053-A397-43DE-8ABF-8C731A24AF24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8631-4178-4ECB-96B0-B59093103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053-A397-43DE-8ABF-8C731A24AF24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8631-4178-4ECB-96B0-B59093103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053-A397-43DE-8ABF-8C731A24AF24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8631-4178-4ECB-96B0-B59093103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E4053-A397-43DE-8ABF-8C731A24AF24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18631-4178-4ECB-96B0-B59093103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ENERGY</a:t>
            </a:r>
            <a:endParaRPr lang="en-US" sz="8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 have $100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27637"/>
            <a:ext cx="8839200" cy="16303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You can store it or transfer it in a variety of different forms, but it is still money</a:t>
            </a:r>
            <a:endParaRPr lang="en-US" sz="4000" dirty="0"/>
          </a:p>
        </p:txBody>
      </p:sp>
      <p:pic>
        <p:nvPicPr>
          <p:cNvPr id="3076" name="Picture 4" descr="http://www.goldwhy.com/gold-images/hoarding-1-dollar-bills.jpg"/>
          <p:cNvPicPr>
            <a:picLocks noChangeAspect="1" noChangeArrowheads="1"/>
          </p:cNvPicPr>
          <p:nvPr/>
        </p:nvPicPr>
        <p:blipFill>
          <a:blip r:embed="rId2" cstate="print"/>
          <a:srcRect l="12500" t="8333" r="12500" b="19445"/>
          <a:stretch>
            <a:fillRect/>
          </a:stretch>
        </p:blipFill>
        <p:spPr bwMode="auto">
          <a:xfrm>
            <a:off x="6096000" y="2590800"/>
            <a:ext cx="2743200" cy="1981200"/>
          </a:xfrm>
          <a:prstGeom prst="rect">
            <a:avLst/>
          </a:prstGeom>
          <a:noFill/>
        </p:spPr>
      </p:pic>
      <p:pic>
        <p:nvPicPr>
          <p:cNvPr id="3078" name="Picture 6" descr="http://scottystarnes.files.wordpress.com/2010/07/gold-coi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600200"/>
            <a:ext cx="1529374" cy="1946031"/>
          </a:xfrm>
          <a:prstGeom prst="rect">
            <a:avLst/>
          </a:prstGeom>
          <a:noFill/>
        </p:spPr>
      </p:pic>
      <p:sp>
        <p:nvSpPr>
          <p:cNvPr id="3080" name="AutoShape 8" descr="https://www.girlychecks.com/secure/images/products/343_large.gif"/>
          <p:cNvSpPr>
            <a:spLocks noChangeAspect="1" noChangeArrowheads="1"/>
          </p:cNvSpPr>
          <p:nvPr/>
        </p:nvSpPr>
        <p:spPr bwMode="auto">
          <a:xfrm>
            <a:off x="155575" y="-1042988"/>
            <a:ext cx="4762500" cy="2181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AutoShape 10" descr="https://www.girlychecks.com/secure/images/products/343_large.gif"/>
          <p:cNvSpPr>
            <a:spLocks noChangeAspect="1" noChangeArrowheads="1"/>
          </p:cNvSpPr>
          <p:nvPr/>
        </p:nvSpPr>
        <p:spPr bwMode="auto">
          <a:xfrm>
            <a:off x="155575" y="-1042988"/>
            <a:ext cx="4762500" cy="2181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http://www.commercialcreditcards.org/wp-content/uploads/2011/06/Credit-cards.jpg"/>
          <p:cNvPicPr>
            <a:picLocks noChangeAspect="1" noChangeArrowheads="1"/>
          </p:cNvPicPr>
          <p:nvPr/>
        </p:nvPicPr>
        <p:blipFill>
          <a:blip r:embed="rId4" cstate="print"/>
          <a:srcRect t="18519" b="14815"/>
          <a:stretch>
            <a:fillRect/>
          </a:stretch>
        </p:blipFill>
        <p:spPr bwMode="auto">
          <a:xfrm>
            <a:off x="3733800" y="3733800"/>
            <a:ext cx="2743200" cy="1371600"/>
          </a:xfrm>
          <a:prstGeom prst="rect">
            <a:avLst/>
          </a:prstGeom>
          <a:noFill/>
        </p:spPr>
      </p:pic>
      <p:pic>
        <p:nvPicPr>
          <p:cNvPr id="3088" name="Picture 16" descr="http://pantsinacan.com/wp-content/uploads/2009/01/change_j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33400"/>
            <a:ext cx="1800225" cy="2562226"/>
          </a:xfrm>
          <a:prstGeom prst="rect">
            <a:avLst/>
          </a:prstGeom>
          <a:noFill/>
        </p:spPr>
      </p:pic>
      <p:pic>
        <p:nvPicPr>
          <p:cNvPr id="3084" name="Picture 12" descr="http://servinghimwithshakyhands.files.wordpress.com/2009/02/blank-chec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351207">
            <a:off x="762182" y="3152366"/>
            <a:ext cx="2990573" cy="1408062"/>
          </a:xfrm>
          <a:prstGeom prst="rect">
            <a:avLst/>
          </a:prstGeom>
          <a:noFill/>
        </p:spPr>
      </p:pic>
      <p:pic>
        <p:nvPicPr>
          <p:cNvPr id="3074" name="Picture 2" descr="http://www.pagetutor.com/trillion/bi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1371600"/>
            <a:ext cx="2735904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Usually when you think of energy, you think of action – or some sort of motion taking place</a:t>
            </a:r>
            <a:endParaRPr lang="en-US" sz="6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Kinetic energy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Energy in motion</a:t>
            </a:r>
            <a:endParaRPr lang="en-US" sz="4400" b="1" dirty="0"/>
          </a:p>
        </p:txBody>
      </p:sp>
      <p:pic>
        <p:nvPicPr>
          <p:cNvPr id="4" name="Picture 2" descr="http://www.howtoloseweightfast.com/wp-content/uploads/2011/06/running-for-weight-l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0"/>
            <a:ext cx="3200398" cy="2133600"/>
          </a:xfrm>
          <a:prstGeom prst="rect">
            <a:avLst/>
          </a:prstGeom>
          <a:noFill/>
        </p:spPr>
      </p:pic>
      <p:pic>
        <p:nvPicPr>
          <p:cNvPr id="24578" name="Picture 2" descr="Fast Racing Cars Wallpap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267200"/>
            <a:ext cx="3505200" cy="2399150"/>
          </a:xfrm>
          <a:prstGeom prst="rect">
            <a:avLst/>
          </a:prstGeom>
          <a:noFill/>
        </p:spPr>
      </p:pic>
      <p:pic>
        <p:nvPicPr>
          <p:cNvPr id="24580" name="Picture 4" descr="http://www.robertreeveslaw.com/blog/wp-content/uploads/2011/09/Roller-Coaster-Accident.jpg"/>
          <p:cNvPicPr>
            <a:picLocks noChangeAspect="1" noChangeArrowheads="1"/>
          </p:cNvPicPr>
          <p:nvPr/>
        </p:nvPicPr>
        <p:blipFill>
          <a:blip r:embed="rId4" cstate="print"/>
          <a:srcRect l="21429"/>
          <a:stretch>
            <a:fillRect/>
          </a:stretch>
        </p:blipFill>
        <p:spPr bwMode="auto">
          <a:xfrm>
            <a:off x="5486400" y="1905000"/>
            <a:ext cx="3352800" cy="2816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Kinetic Energy depends on    two things: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An object’s </a:t>
            </a:r>
            <a:r>
              <a:rPr lang="en-US" sz="4800" b="1" dirty="0" smtClean="0"/>
              <a:t>mass</a:t>
            </a:r>
            <a:r>
              <a:rPr lang="en-US" sz="4800" dirty="0" smtClean="0"/>
              <a:t> and </a:t>
            </a:r>
            <a:r>
              <a:rPr lang="en-US" sz="4800" b="1" dirty="0" smtClean="0"/>
              <a:t>velocity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greater</a:t>
            </a:r>
            <a:r>
              <a:rPr lang="en-US" dirty="0" smtClean="0"/>
              <a:t> the mass or velocity, the </a:t>
            </a:r>
            <a:r>
              <a:rPr lang="en-US" b="1" dirty="0" smtClean="0"/>
              <a:t>greater</a:t>
            </a:r>
            <a:r>
              <a:rPr lang="en-US" dirty="0" smtClean="0"/>
              <a:t> the kinetic energy</a:t>
            </a:r>
            <a:endParaRPr lang="en-US" dirty="0"/>
          </a:p>
        </p:txBody>
      </p:sp>
      <p:pic>
        <p:nvPicPr>
          <p:cNvPr id="29698" name="Picture 2" descr="http://www.legalinfo360.com/blog/wp-content/uploads/2010/10/semi-tru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5052977" cy="3352800"/>
          </a:xfrm>
          <a:prstGeom prst="rect">
            <a:avLst/>
          </a:prstGeom>
          <a:noFill/>
        </p:spPr>
      </p:pic>
      <p:pic>
        <p:nvPicPr>
          <p:cNvPr id="29700" name="Picture 4" descr="http://i.dailymail.co.uk/i/pix/2011/11/19/article-2063763-0EDDEBFE00000578-184_634x448.jpg"/>
          <p:cNvPicPr>
            <a:picLocks noChangeAspect="1" noChangeArrowheads="1"/>
          </p:cNvPicPr>
          <p:nvPr/>
        </p:nvPicPr>
        <p:blipFill>
          <a:blip r:embed="rId3" cstate="print"/>
          <a:srcRect l="32808" t="21429" r="28076"/>
          <a:stretch>
            <a:fillRect/>
          </a:stretch>
        </p:blipFill>
        <p:spPr bwMode="auto">
          <a:xfrm>
            <a:off x="6096000" y="2362200"/>
            <a:ext cx="23622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Kinetic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9600" y="1981200"/>
            <a:ext cx="7772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Kinetic Energy = ½ mass X velocity²</a:t>
            </a:r>
          </a:p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648200" y="2667000"/>
            <a:ext cx="3131883" cy="1531441"/>
            <a:chOff x="4648200" y="2667000"/>
            <a:chExt cx="3131883" cy="1531441"/>
          </a:xfrm>
        </p:grpSpPr>
        <p:sp>
          <p:nvSpPr>
            <p:cNvPr id="7" name="TextBox 6"/>
            <p:cNvSpPr txBox="1"/>
            <p:nvPr/>
          </p:nvSpPr>
          <p:spPr>
            <a:xfrm>
              <a:off x="4648200" y="3429000"/>
              <a:ext cx="313188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/>
                <a:t>k</a:t>
              </a:r>
              <a:r>
                <a:rPr lang="en-US" sz="4400" b="1" dirty="0" smtClean="0"/>
                <a:t>g		m/s²</a:t>
              </a:r>
              <a:endParaRPr lang="en-US" sz="4400" b="1" dirty="0"/>
            </a:p>
          </p:txBody>
        </p:sp>
        <p:sp>
          <p:nvSpPr>
            <p:cNvPr id="8" name="Down Arrow 7"/>
            <p:cNvSpPr/>
            <p:nvPr/>
          </p:nvSpPr>
          <p:spPr>
            <a:xfrm rot="10800000">
              <a:off x="4953000" y="2667000"/>
              <a:ext cx="304800" cy="838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 rot="10800000">
              <a:off x="6858000" y="2667000"/>
              <a:ext cx="304800" cy="838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Energy is measured in units called </a:t>
            </a:r>
            <a:r>
              <a:rPr lang="en-US" b="1" dirty="0" smtClean="0"/>
              <a:t>Joules (J)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5181600" cy="3733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Named after James Prescott Joule who discovered in 1842 the amount of work it took to produce a unit of heat.  He decided that heat is a form of energy and energy comes in different forms.  In his honor, the unit for energy was named joule.</a:t>
            </a:r>
            <a:endParaRPr lang="en-US" sz="2800" dirty="0"/>
          </a:p>
        </p:txBody>
      </p:sp>
      <p:pic>
        <p:nvPicPr>
          <p:cNvPr id="26626" name="Picture 2" descr="http://wpcontent.answcdn.com/wikipedia/commons/thumb/0/0f/Joule_James_sitting.jpg/200px-Joule_James_sitting.jpg"/>
          <p:cNvPicPr>
            <a:picLocks noChangeAspect="1" noChangeArrowheads="1"/>
          </p:cNvPicPr>
          <p:nvPr/>
        </p:nvPicPr>
        <p:blipFill>
          <a:blip r:embed="rId2" cstate="print"/>
          <a:srcRect l="32609" b="34372"/>
          <a:stretch>
            <a:fillRect/>
          </a:stretch>
        </p:blipFill>
        <p:spPr bwMode="auto">
          <a:xfrm>
            <a:off x="5638800" y="2590800"/>
            <a:ext cx="3124200" cy="4031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is a joule?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amount of energy required to lift an apple one meter</a:t>
            </a:r>
            <a:endParaRPr lang="en-US" sz="4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33400" y="3503168"/>
            <a:ext cx="7903464" cy="3354832"/>
            <a:chOff x="533400" y="3503168"/>
            <a:chExt cx="7903464" cy="3354832"/>
          </a:xfrm>
        </p:grpSpPr>
        <p:pic>
          <p:nvPicPr>
            <p:cNvPr id="1026" name="Picture 2" descr="http://cowbell.typepad.com/forty_deuce/images/2008/09/18/rafadc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4267200"/>
              <a:ext cx="2696113" cy="2028825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533400" y="6248400"/>
              <a:ext cx="2548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 of a tennis ball 75 J</a:t>
              </a:r>
              <a:endParaRPr lang="en-US" dirty="0"/>
            </a:p>
          </p:txBody>
        </p:sp>
        <p:pic>
          <p:nvPicPr>
            <p:cNvPr id="1028" name="Picture 4" descr="http://www.softballexcellence.com/images/IntuitSolutions0510/pitcher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0" y="3503168"/>
              <a:ext cx="1752600" cy="2991105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3886200" y="6488668"/>
              <a:ext cx="1949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Fastball pitch 120 J</a:t>
              </a:r>
              <a:endParaRPr lang="en-US" dirty="0"/>
            </a:p>
          </p:txBody>
        </p:sp>
        <p:pic>
          <p:nvPicPr>
            <p:cNvPr id="1030" name="Picture 6" descr="http://www.news.utoronto.ca/sites/default/files/photo_gallery/football1_LindsayNemeth_11_09_22.jpg?1316631640"/>
            <p:cNvPicPr>
              <a:picLocks noChangeAspect="1" noChangeArrowheads="1"/>
            </p:cNvPicPr>
            <p:nvPr/>
          </p:nvPicPr>
          <p:blipFill>
            <a:blip r:embed="rId4" cstate="print"/>
            <a:srcRect r="36000"/>
            <a:stretch>
              <a:fillRect/>
            </a:stretch>
          </p:blipFill>
          <p:spPr bwMode="auto">
            <a:xfrm>
              <a:off x="6096000" y="3733800"/>
              <a:ext cx="2340864" cy="24384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248400" y="6324600"/>
              <a:ext cx="19579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Forward pass 150 J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Practice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How much kinetic energy does an object have if its mass is 2.08 kg and its moving at a constant speed of 5.51 m/s?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5410200"/>
            <a:ext cx="7772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Kinetic Energy = ½ mass X velocity²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has a bigger effect on Kinetic Energy…Mass or Velocity?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676400"/>
            <a:ext cx="261257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36576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latin typeface="Times-Bold"/>
              </a:rPr>
              <a:t>What is the Kinetic Energy (in Joules) of an object with a mass of 10 kg and a velocity of 10 m/s?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" y="5638800"/>
            <a:ext cx="8153400" cy="1014413"/>
            <a:chOff x="1524000" y="2362200"/>
            <a:chExt cx="6810375" cy="70961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0" y="2362200"/>
              <a:ext cx="2895600" cy="709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8200" y="2362200"/>
              <a:ext cx="36861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Every change that occurs involves ENERGY!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067556" cy="355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crimsoncorvus.files.wordpress.com/2011/03/blowing-leav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343400"/>
            <a:ext cx="3124200" cy="2237771"/>
          </a:xfrm>
          <a:prstGeom prst="rect">
            <a:avLst/>
          </a:prstGeom>
          <a:noFill/>
        </p:spPr>
      </p:pic>
      <p:pic>
        <p:nvPicPr>
          <p:cNvPr id="1030" name="Picture 6" descr="http://www.freefoto.com/images/11/12/11_12_53---Electric-Light-Bulb_web.jpg"/>
          <p:cNvPicPr>
            <a:picLocks noChangeAspect="1" noChangeArrowheads="1"/>
          </p:cNvPicPr>
          <p:nvPr/>
        </p:nvPicPr>
        <p:blipFill>
          <a:blip r:embed="rId5" cstate="print"/>
          <a:srcRect l="8000" b="8000"/>
          <a:stretch>
            <a:fillRect/>
          </a:stretch>
        </p:blipFill>
        <p:spPr bwMode="auto">
          <a:xfrm>
            <a:off x="6324600" y="2743200"/>
            <a:ext cx="2590800" cy="3886200"/>
          </a:xfrm>
          <a:prstGeom prst="rect">
            <a:avLst/>
          </a:prstGeom>
          <a:noFill/>
        </p:spPr>
      </p:pic>
      <p:pic>
        <p:nvPicPr>
          <p:cNvPr id="1032" name="Picture 8" descr="http://www.musclemasssnow.com/wp-content/uploads/15_5_or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81092" y="1981200"/>
            <a:ext cx="2864661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-Bold"/>
              </a:rPr>
              <a:t>When mass is doubled, Kinetic Energy is </a:t>
            </a:r>
            <a:r>
              <a:rPr lang="en-US" b="1" dirty="0" smtClean="0">
                <a:solidFill>
                  <a:srgbClr val="FF0000"/>
                </a:solidFill>
                <a:latin typeface="Times-Bold"/>
              </a:rPr>
              <a:t>doubled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5334000"/>
            <a:ext cx="8077200" cy="1219200"/>
            <a:chOff x="1325563" y="3810000"/>
            <a:chExt cx="6315075" cy="6858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25563" y="3810000"/>
              <a:ext cx="2468562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27488" y="3810000"/>
              <a:ext cx="36131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533400" y="3352800"/>
            <a:ext cx="8153400" cy="1014413"/>
            <a:chOff x="1524000" y="2362200"/>
            <a:chExt cx="6810375" cy="70961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0" y="2362200"/>
              <a:ext cx="2895600" cy="709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8200" y="2362200"/>
              <a:ext cx="36861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Down Arrow 9"/>
          <p:cNvSpPr/>
          <p:nvPr/>
        </p:nvSpPr>
        <p:spPr>
          <a:xfrm>
            <a:off x="4343400" y="4419600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 (speed)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-Bold"/>
              </a:rPr>
              <a:t>When velocity is doubled; Kinetic Energy is </a:t>
            </a:r>
            <a:r>
              <a:rPr lang="en-US" b="1" dirty="0" smtClean="0">
                <a:solidFill>
                  <a:srgbClr val="FF0000"/>
                </a:solidFill>
                <a:latin typeface="Times-Bold"/>
              </a:rPr>
              <a:t>quadrupled!!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5334000"/>
            <a:ext cx="8153400" cy="1066800"/>
            <a:chOff x="1146175" y="5175250"/>
            <a:chExt cx="6650038" cy="692150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6175" y="5181600"/>
              <a:ext cx="2709863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14800" y="5175250"/>
              <a:ext cx="3681413" cy="69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533400" y="3352800"/>
            <a:ext cx="8153400" cy="1014413"/>
            <a:chOff x="1524000" y="2362200"/>
            <a:chExt cx="6810375" cy="70961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0" y="2362200"/>
              <a:ext cx="2895600" cy="709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8200" y="2362200"/>
              <a:ext cx="36861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Down Arrow 9"/>
          <p:cNvSpPr/>
          <p:nvPr/>
        </p:nvSpPr>
        <p:spPr>
          <a:xfrm>
            <a:off x="4343400" y="4419600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 large truck has more kinetic energy than a motorcycle moving at the same speed.  But speed is squared, so </a:t>
            </a:r>
            <a:r>
              <a:rPr lang="en-US" sz="4000" b="1" dirty="0" smtClean="0"/>
              <a:t>speed</a:t>
            </a:r>
            <a:r>
              <a:rPr lang="en-US" sz="4000" dirty="0" smtClean="0"/>
              <a:t> has a greater effect on kinetic energy than </a:t>
            </a:r>
            <a:r>
              <a:rPr lang="en-US" sz="4000" b="1" dirty="0" smtClean="0"/>
              <a:t>mass</a:t>
            </a:r>
            <a:r>
              <a:rPr lang="en-US" sz="4000" dirty="0" smtClean="0"/>
              <a:t> does.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609600" y="304800"/>
            <a:ext cx="7772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Kinetic Energy = ½ mass X velocity²</a:t>
            </a:r>
          </a:p>
          <a:p>
            <a:pPr algn="ctr"/>
            <a:endParaRPr lang="en-US" dirty="0"/>
          </a:p>
        </p:txBody>
      </p:sp>
      <p:pic>
        <p:nvPicPr>
          <p:cNvPr id="5" name="Picture 2" descr="http://www.legalinfo360.com/blog/wp-content/uploads/2010/10/semi-tru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953000"/>
            <a:ext cx="2438400" cy="1617951"/>
          </a:xfrm>
          <a:prstGeom prst="rect">
            <a:avLst/>
          </a:prstGeom>
          <a:noFill/>
        </p:spPr>
      </p:pic>
      <p:pic>
        <p:nvPicPr>
          <p:cNvPr id="6" name="Picture 4" descr="http://i.dailymail.co.uk/i/pix/2011/11/19/article-2063763-0EDDEBFE00000578-184_634x448.jpg"/>
          <p:cNvPicPr>
            <a:picLocks noChangeAspect="1" noChangeArrowheads="1"/>
          </p:cNvPicPr>
          <p:nvPr/>
        </p:nvPicPr>
        <p:blipFill>
          <a:blip r:embed="rId3" cstate="print"/>
          <a:srcRect l="32808" t="21429" r="28076"/>
          <a:stretch>
            <a:fillRect/>
          </a:stretch>
        </p:blipFill>
        <p:spPr bwMode="auto">
          <a:xfrm>
            <a:off x="5257800" y="4930876"/>
            <a:ext cx="1143000" cy="1622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 crashes…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dangerous at higher speeds than at lower speeds.  A moving car has 4 times the kinetic energy of the same car going half the speed.  It is going                                                       twice the speed                                                        and speed is                                                       squared to make 4.</a:t>
            </a:r>
            <a:endParaRPr lang="en-US" dirty="0"/>
          </a:p>
        </p:txBody>
      </p:sp>
      <p:pic>
        <p:nvPicPr>
          <p:cNvPr id="1026" name="Picture 2" descr="http://img.wallpaperstock.net:81/car-crash-wallpapers_5294_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200400"/>
            <a:ext cx="4295775" cy="34352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car crash test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KE = ½ mv</a:t>
            </a:r>
            <a:r>
              <a:rPr lang="en-US" b="1" baseline="30000" dirty="0" smtClean="0"/>
              <a:t>2</a:t>
            </a:r>
          </a:p>
          <a:p>
            <a:endParaRPr lang="en-US" b="1" baseline="30000" dirty="0" smtClean="0"/>
          </a:p>
          <a:p>
            <a:pPr lvl="0"/>
            <a:r>
              <a:rPr lang="en-US" dirty="0" smtClean="0"/>
              <a:t>What is the kinetic energy of a car with a mass of 500 kg and a speed of 5 m/s?</a:t>
            </a:r>
          </a:p>
          <a:p>
            <a:endParaRPr lang="en-US" sz="4800" b="1" dirty="0" smtClean="0"/>
          </a:p>
          <a:p>
            <a:pPr lvl="0"/>
            <a:r>
              <a:rPr lang="en-US" dirty="0" smtClean="0"/>
              <a:t>What is the mass of an object with a speed of 30 m/s and a kinetic energy of 400 J? 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r>
              <a:rPr lang="en-US" dirty="0" smtClean="0"/>
              <a:t>Worksheet practicing Kinetic Energy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Energy?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The ability to cause change</a:t>
            </a:r>
            <a:endParaRPr lang="en-US" sz="4400" b="1" dirty="0"/>
          </a:p>
        </p:txBody>
      </p:sp>
      <p:pic>
        <p:nvPicPr>
          <p:cNvPr id="21506" name="Picture 2" descr="http://video.ecb.org/badger/download/vlc/images/VLC072_Energy_and_w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82800" y="2743200"/>
            <a:ext cx="49784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the energy different?</a:t>
            </a:r>
            <a:endParaRPr lang="en-US" dirty="0"/>
          </a:p>
        </p:txBody>
      </p:sp>
      <p:pic>
        <p:nvPicPr>
          <p:cNvPr id="8194" name="Picture 2" descr="http://planetgreen.discovery.com/imported/nav-homegarden/2009-10/light-swi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91000"/>
            <a:ext cx="3155338" cy="2057400"/>
          </a:xfrm>
          <a:prstGeom prst="rect">
            <a:avLst/>
          </a:prstGeom>
          <a:noFill/>
        </p:spPr>
      </p:pic>
      <p:pic>
        <p:nvPicPr>
          <p:cNvPr id="8196" name="Picture 4" descr="http://2.bp.blogspot.com/_rZgBjL-vco0/TUBgh57YLbI/AAAAAAAAAWc/V_-GGGthZzk/s1600/IPod_Mini_with_headpho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3048000" cy="2032000"/>
          </a:xfrm>
          <a:prstGeom prst="rect">
            <a:avLst/>
          </a:prstGeom>
          <a:noFill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524000"/>
            <a:ext cx="3818467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3429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Turn on </a:t>
            </a:r>
            <a:r>
              <a:rPr lang="en-US" dirty="0" err="1" smtClean="0"/>
              <a:t>ipod</a:t>
            </a:r>
            <a:r>
              <a:rPr lang="en-US" dirty="0"/>
              <a:t> </a:t>
            </a:r>
            <a:r>
              <a:rPr lang="en-US" dirty="0" smtClean="0"/>
              <a:t>and sound comes through headphones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Turn on light and a dark room becomes bright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Energy Include: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4600" y="1752600"/>
            <a:ext cx="3657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Electrical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2514600" y="3200400"/>
            <a:ext cx="3657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Chemical</a:t>
            </a:r>
            <a:endParaRPr lang="en-US" sz="5400" b="1" dirty="0"/>
          </a:p>
        </p:txBody>
      </p:sp>
      <p:sp>
        <p:nvSpPr>
          <p:cNvPr id="6" name="Rectangle 5"/>
          <p:cNvSpPr/>
          <p:nvPr/>
        </p:nvSpPr>
        <p:spPr>
          <a:xfrm>
            <a:off x="2514600" y="4648200"/>
            <a:ext cx="3657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Radiant</a:t>
            </a:r>
            <a:endParaRPr lang="en-US" sz="5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Electrical</a:t>
            </a:r>
            <a:endParaRPr lang="en-US" b="1" dirty="0"/>
          </a:p>
        </p:txBody>
      </p:sp>
      <p:pic>
        <p:nvPicPr>
          <p:cNvPr id="6146" name="Picture 2" descr="http://s3.amazonaws.com/readers/2011/04/11/powerdrill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6600" y="4191000"/>
            <a:ext cx="3098800" cy="2324100"/>
          </a:xfrm>
          <a:prstGeom prst="rect">
            <a:avLst/>
          </a:prstGeom>
          <a:noFill/>
        </p:spPr>
      </p:pic>
      <p:pic>
        <p:nvPicPr>
          <p:cNvPr id="6148" name="Picture 4" descr="http://contemporaryclocks.org/wp-content/uploads/modern-alarm-clock.jpg"/>
          <p:cNvPicPr>
            <a:picLocks noChangeAspect="1" noChangeArrowheads="1"/>
          </p:cNvPicPr>
          <p:nvPr/>
        </p:nvPicPr>
        <p:blipFill>
          <a:blip r:embed="rId3" cstate="print"/>
          <a:srcRect t="10667" b="14667"/>
          <a:stretch>
            <a:fillRect/>
          </a:stretch>
        </p:blipFill>
        <p:spPr bwMode="auto">
          <a:xfrm>
            <a:off x="1066800" y="1295400"/>
            <a:ext cx="2857500" cy="2133600"/>
          </a:xfrm>
          <a:prstGeom prst="rect">
            <a:avLst/>
          </a:prstGeom>
          <a:noFill/>
        </p:spPr>
      </p:pic>
      <p:pic>
        <p:nvPicPr>
          <p:cNvPr id="6150" name="Picture 6" descr="http://toolskitchen.net/wp-content/uploads/2011/05/microwave-ov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657600"/>
            <a:ext cx="4429125" cy="2857500"/>
          </a:xfrm>
          <a:prstGeom prst="rect">
            <a:avLst/>
          </a:prstGeom>
          <a:noFill/>
        </p:spPr>
      </p:pic>
      <p:pic>
        <p:nvPicPr>
          <p:cNvPr id="6152" name="Picture 8" descr="http://www.ikea.com/us/en/images/products/lampan-table-lamp__54608_PE159115_S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990600"/>
            <a:ext cx="3086100" cy="308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Chemical</a:t>
            </a:r>
            <a:endParaRPr lang="en-US" b="1" dirty="0"/>
          </a:p>
        </p:txBody>
      </p:sp>
      <p:pic>
        <p:nvPicPr>
          <p:cNvPr id="5122" name="Picture 2" descr="http://2.bp.blogspot.com/-XnsVSkTnnWU/TYqxkNqlczI/AAAAAAAAAIg/Xvt5U0Ges2g/s1600/photo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114800"/>
            <a:ext cx="3962400" cy="2377441"/>
          </a:xfrm>
          <a:prstGeom prst="rect">
            <a:avLst/>
          </a:prstGeom>
          <a:noFill/>
        </p:spPr>
      </p:pic>
      <p:pic>
        <p:nvPicPr>
          <p:cNvPr id="5126" name="Picture 6" descr="http://3.bp.blogspot.com/_c6myJn17dAI/S_1PAxsAnaI/AAAAAAAAAqM/AixKUe4b1-w/s1600/Tenaga+kimia+contoh.jpg"/>
          <p:cNvPicPr>
            <a:picLocks noChangeAspect="1" noChangeArrowheads="1"/>
          </p:cNvPicPr>
          <p:nvPr/>
        </p:nvPicPr>
        <p:blipFill>
          <a:blip r:embed="rId3" cstate="print"/>
          <a:srcRect t="9222" r="69159" b="21614"/>
          <a:stretch>
            <a:fillRect/>
          </a:stretch>
        </p:blipFill>
        <p:spPr bwMode="auto">
          <a:xfrm>
            <a:off x="304800" y="1143000"/>
            <a:ext cx="3101340" cy="2819400"/>
          </a:xfrm>
          <a:prstGeom prst="rect">
            <a:avLst/>
          </a:prstGeom>
          <a:noFill/>
        </p:spPr>
      </p:pic>
      <p:pic>
        <p:nvPicPr>
          <p:cNvPr id="5130" name="Picture 10" descr="http://topnews.net.nz/data/gasoline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447800"/>
            <a:ext cx="3810000" cy="3095625"/>
          </a:xfrm>
          <a:prstGeom prst="rect">
            <a:avLst/>
          </a:prstGeom>
          <a:noFill/>
        </p:spPr>
      </p:pic>
      <p:pic>
        <p:nvPicPr>
          <p:cNvPr id="5134" name="Picture 14" descr="http://fc00.deviantart.net/fs71/i/2010/016/1/0/Striking_a_match_by_Szermierz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Radiant</a:t>
            </a:r>
            <a:endParaRPr lang="en-US" b="1" dirty="0"/>
          </a:p>
        </p:txBody>
      </p:sp>
      <p:pic>
        <p:nvPicPr>
          <p:cNvPr id="4100" name="Picture 4" descr="http://www.bayhydronic.com/Radian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71600"/>
            <a:ext cx="3454400" cy="2590800"/>
          </a:xfrm>
          <a:prstGeom prst="rect">
            <a:avLst/>
          </a:prstGeom>
          <a:noFill/>
        </p:spPr>
      </p:pic>
      <p:pic>
        <p:nvPicPr>
          <p:cNvPr id="4106" name="Picture 10" descr="http://lonelyconservative.com/wp-content/uploads/2011/03/light-bulb.jpg"/>
          <p:cNvPicPr>
            <a:picLocks noChangeAspect="1" noChangeArrowheads="1"/>
          </p:cNvPicPr>
          <p:nvPr/>
        </p:nvPicPr>
        <p:blipFill>
          <a:blip r:embed="rId3" cstate="print"/>
          <a:srcRect l="23932" r="23077"/>
          <a:stretch>
            <a:fillRect/>
          </a:stretch>
        </p:blipFill>
        <p:spPr bwMode="auto">
          <a:xfrm>
            <a:off x="5715000" y="3810000"/>
            <a:ext cx="2362200" cy="2724151"/>
          </a:xfrm>
          <a:prstGeom prst="rect">
            <a:avLst/>
          </a:prstGeom>
          <a:noFill/>
        </p:spPr>
      </p:pic>
      <p:pic>
        <p:nvPicPr>
          <p:cNvPr id="4108" name="Picture 12" descr="http://3.bp.blogspot.com/-DRTCgMKKVus/TwC8PcYXX-I/AAAAAAAAAlM/GE0S9uk_mWs/s1600/Sunshine.jpg"/>
          <p:cNvPicPr>
            <a:picLocks noChangeAspect="1" noChangeArrowheads="1"/>
          </p:cNvPicPr>
          <p:nvPr/>
        </p:nvPicPr>
        <p:blipFill>
          <a:blip r:embed="rId4" cstate="print"/>
          <a:srcRect l="25848" r="13409" b="38586"/>
          <a:stretch>
            <a:fillRect/>
          </a:stretch>
        </p:blipFill>
        <p:spPr bwMode="auto">
          <a:xfrm>
            <a:off x="304800" y="1219200"/>
            <a:ext cx="3204411" cy="2590800"/>
          </a:xfrm>
          <a:prstGeom prst="rect">
            <a:avLst/>
          </a:prstGeom>
          <a:noFill/>
        </p:spPr>
      </p:pic>
      <p:pic>
        <p:nvPicPr>
          <p:cNvPr id="4104" name="Picture 8" descr="http://www.visualphotos.com/photo/2x2525407/Toaster_showing_red_hot_elements_WE036077.jpg"/>
          <p:cNvPicPr>
            <a:picLocks noChangeAspect="1" noChangeArrowheads="1"/>
          </p:cNvPicPr>
          <p:nvPr/>
        </p:nvPicPr>
        <p:blipFill>
          <a:blip r:embed="rId5" cstate="print"/>
          <a:srcRect l="9619" t="2279" r="5411" b="6553"/>
          <a:stretch>
            <a:fillRect/>
          </a:stretch>
        </p:blipFill>
        <p:spPr bwMode="auto">
          <a:xfrm>
            <a:off x="762000" y="3505200"/>
            <a:ext cx="4038600" cy="304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886200" y="1676400"/>
            <a:ext cx="1905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86200" y="1676400"/>
            <a:ext cx="19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Thermal and Light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46482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Energy is Like Money…</a:t>
            </a:r>
            <a:br>
              <a:rPr lang="en-US" sz="7200" b="1" dirty="0" smtClean="0"/>
            </a:br>
            <a:r>
              <a:rPr lang="en-US" sz="7200" b="1" dirty="0" smtClean="0"/>
              <a:t>How?</a:t>
            </a:r>
            <a:endParaRPr lang="en-US" sz="7200" dirty="0"/>
          </a:p>
        </p:txBody>
      </p:sp>
      <p:pic>
        <p:nvPicPr>
          <p:cNvPr id="2050" name="Picture 2" descr="http://4.bp.blogspot.com/-UkUEjpn38l8/Tn4E_3SNdBI/AAAAAAAAAIo/3WSmGmnim_E/s1600/dollar+sign.jpg"/>
          <p:cNvPicPr>
            <a:picLocks noChangeAspect="1" noChangeArrowheads="1"/>
          </p:cNvPicPr>
          <p:nvPr/>
        </p:nvPicPr>
        <p:blipFill>
          <a:blip r:embed="rId2" cstate="print"/>
          <a:srcRect l="13333" t="2667" r="9333"/>
          <a:stretch>
            <a:fillRect/>
          </a:stretch>
        </p:blipFill>
        <p:spPr bwMode="auto">
          <a:xfrm>
            <a:off x="762000" y="3352800"/>
            <a:ext cx="2209800" cy="278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470</Words>
  <Application>Microsoft Office PowerPoint</Application>
  <PresentationFormat>On-screen Show (4:3)</PresentationFormat>
  <Paragraphs>57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ENERGY</vt:lpstr>
      <vt:lpstr>Every change that occurs involves ENERGY!</vt:lpstr>
      <vt:lpstr>What is Energy?</vt:lpstr>
      <vt:lpstr>How is the energy different?</vt:lpstr>
      <vt:lpstr>Forms of Energy Include:</vt:lpstr>
      <vt:lpstr>Electrical</vt:lpstr>
      <vt:lpstr>Chemical</vt:lpstr>
      <vt:lpstr>Radiant</vt:lpstr>
      <vt:lpstr>Energy is Like Money… How?</vt:lpstr>
      <vt:lpstr>You have $100</vt:lpstr>
      <vt:lpstr>Slide 11</vt:lpstr>
      <vt:lpstr>Kinetic energy</vt:lpstr>
      <vt:lpstr>Kinetic Energy depends on    two things:</vt:lpstr>
      <vt:lpstr>The greater the mass or velocity, the greater the kinetic energy</vt:lpstr>
      <vt:lpstr>Calculating Kinetic Energy</vt:lpstr>
      <vt:lpstr>Energy is measured in units called Joules (J)</vt:lpstr>
      <vt:lpstr>How much is a joule?</vt:lpstr>
      <vt:lpstr>Practice</vt:lpstr>
      <vt:lpstr>Which has a bigger effect on Kinetic Energy…Mass or Velocity?</vt:lpstr>
      <vt:lpstr>Mass</vt:lpstr>
      <vt:lpstr>Velocity (speed)</vt:lpstr>
      <vt:lpstr>Slide 22</vt:lpstr>
      <vt:lpstr>Car crashes…</vt:lpstr>
      <vt:lpstr>Smart car crash test</vt:lpstr>
      <vt:lpstr>Practice</vt:lpstr>
      <vt:lpstr>Assignment!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</dc:title>
  <dc:creator>Jam</dc:creator>
  <cp:lastModifiedBy>Jam</cp:lastModifiedBy>
  <cp:revision>26</cp:revision>
  <dcterms:created xsi:type="dcterms:W3CDTF">2012-01-17T01:17:19Z</dcterms:created>
  <dcterms:modified xsi:type="dcterms:W3CDTF">2014-03-19T04:40:56Z</dcterms:modified>
</cp:coreProperties>
</file>