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6" r:id="rId32"/>
    <p:sldId id="302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6D7D1-4CF5-4ECB-B9C8-715B9142A3E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5967E-F595-497F-B977-0DE9DBB4F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3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8900C-892B-4AFC-B860-AE6B47402954}" type="slidenum">
              <a:rPr lang="en-US"/>
              <a:pPr/>
              <a:t>13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6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DFAE-FBC7-4DD5-B6BE-D566A166295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C477-8654-48C9-89EB-9A2773F2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Human Anatomy and Physiology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ym typeface="Wingdings" pitchFamily="2" charset="2"/>
              </a:rPr>
              <a:t> SYSTEM </a:t>
            </a:r>
          </a:p>
          <a:p>
            <a:pPr>
              <a:buNone/>
            </a:pPr>
            <a:r>
              <a:rPr lang="en-US" sz="4000" dirty="0" smtClean="0">
                <a:sym typeface="Wingdings" pitchFamily="2" charset="2"/>
              </a:rPr>
              <a:t>F. Organ </a:t>
            </a:r>
            <a:r>
              <a:rPr lang="en-US" sz="4000" dirty="0" smtClean="0">
                <a:sym typeface="Wingdings" pitchFamily="2" charset="2"/>
              </a:rPr>
              <a:t>Systems- </a:t>
            </a:r>
            <a:r>
              <a:rPr lang="en-US" sz="4000" dirty="0" smtClean="0">
                <a:sym typeface="Wingdings" pitchFamily="2" charset="2"/>
              </a:rPr>
              <a:t>A group of organs that work together to perform one or more functions. (e.g. Nervous system, digestive)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251325"/>
            <a:ext cx="111151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77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>
                <a:sym typeface="Wingdings" pitchFamily="2" charset="2"/>
              </a:rPr>
              <a:t> ORGANISM </a:t>
            </a:r>
          </a:p>
          <a:p>
            <a:pPr>
              <a:lnSpc>
                <a:spcPct val="90000"/>
              </a:lnSpc>
            </a:pPr>
            <a:endParaRPr lang="en-US" sz="4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ym typeface="Wingdings" pitchFamily="2" charset="2"/>
              </a:rPr>
              <a:t>G. Organism- Human being. All systems work together. (e.g. you)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75600" t="1627" r="1955" b="28967"/>
          <a:stretch>
            <a:fillRect/>
          </a:stretch>
        </p:blipFill>
        <p:spPr bwMode="auto">
          <a:xfrm>
            <a:off x="6781800" y="1752600"/>
            <a:ext cx="16764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6000" dirty="0" smtClean="0"/>
              <a:t> Atom </a:t>
            </a:r>
            <a:r>
              <a:rPr lang="en-US" sz="6000" dirty="0" smtClean="0">
                <a:sym typeface="Wingdings" pitchFamily="2" charset="2"/>
              </a:rPr>
              <a:t> Molecule </a:t>
            </a:r>
            <a:endParaRPr lang="en-US" sz="6000" dirty="0" smtClean="0"/>
          </a:p>
          <a:p>
            <a:pPr>
              <a:lnSpc>
                <a:spcPct val="90000"/>
              </a:lnSpc>
              <a:buNone/>
            </a:pPr>
            <a:r>
              <a:rPr lang="en-US" sz="6000" dirty="0" smtClean="0"/>
              <a:t> Cell </a:t>
            </a:r>
            <a:r>
              <a:rPr lang="en-US" sz="6000" dirty="0" smtClean="0">
                <a:sym typeface="Wingdings" pitchFamily="2" charset="2"/>
              </a:rPr>
              <a:t> Tissue </a:t>
            </a:r>
            <a:endParaRPr lang="en-US" sz="6000" dirty="0" smtClean="0"/>
          </a:p>
          <a:p>
            <a:pPr>
              <a:lnSpc>
                <a:spcPct val="90000"/>
              </a:lnSpc>
              <a:buNone/>
            </a:pPr>
            <a:r>
              <a:rPr lang="en-US" sz="6000" dirty="0" smtClean="0"/>
              <a:t> Organ </a:t>
            </a:r>
            <a:r>
              <a:rPr lang="en-US" sz="6000" dirty="0" smtClean="0">
                <a:sym typeface="Wingdings" pitchFamily="2" charset="2"/>
              </a:rPr>
              <a:t> System </a:t>
            </a:r>
            <a:endParaRPr lang="en-US" sz="6000" dirty="0" smtClean="0"/>
          </a:p>
          <a:p>
            <a:pPr>
              <a:lnSpc>
                <a:spcPct val="90000"/>
              </a:lnSpc>
              <a:buNone/>
            </a:pPr>
            <a:r>
              <a:rPr lang="en-US" sz="6000" dirty="0" smtClean="0"/>
              <a:t> Organism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ChangeAspect="1" noChangeArrowheads="1"/>
          </p:cNvPicPr>
          <p:nvPr/>
        </p:nvPicPr>
        <p:blipFill>
          <a:blip r:embed="rId3" cstate="print"/>
          <a:srcRect b="3404"/>
          <a:stretch>
            <a:fillRect/>
          </a:stretch>
        </p:blipFill>
        <p:spPr bwMode="auto">
          <a:xfrm>
            <a:off x="830263" y="661988"/>
            <a:ext cx="7469187" cy="5938837"/>
          </a:xfrm>
          <a:prstGeom prst="rect">
            <a:avLst/>
          </a:prstGeom>
          <a:noFill/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4840288" y="2317750"/>
            <a:ext cx="16700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/>
              <a:t>Chemical level</a:t>
            </a:r>
            <a:br>
              <a:rPr lang="en-US" sz="1200" b="1"/>
            </a:br>
            <a:r>
              <a:rPr lang="en-US" sz="1200" b="1"/>
              <a:t>Atoms combine to form molecules</a:t>
            </a:r>
            <a:endParaRPr lang="en-US" sz="1200" b="1" i="1"/>
          </a:p>
        </p:txBody>
      </p:sp>
      <p:sp>
        <p:nvSpPr>
          <p:cNvPr id="223236" name="Oval 4"/>
          <p:cNvSpPr>
            <a:spLocks noChangeArrowheads="1"/>
          </p:cNvSpPr>
          <p:nvPr/>
        </p:nvSpPr>
        <p:spPr bwMode="auto">
          <a:xfrm>
            <a:off x="4694238" y="2362200"/>
            <a:ext cx="195262" cy="195263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/>
              <a:t>1</a:t>
            </a:r>
          </a:p>
        </p:txBody>
      </p:sp>
      <p:sp>
        <p:nvSpPr>
          <p:cNvPr id="223237" name="Oval 5"/>
          <p:cNvSpPr>
            <a:spLocks noChangeArrowheads="1"/>
          </p:cNvSpPr>
          <p:nvPr/>
        </p:nvSpPr>
        <p:spPr bwMode="auto">
          <a:xfrm>
            <a:off x="1293813" y="1671638"/>
            <a:ext cx="193675" cy="19685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/>
              <a:t>2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223238" name="Oval 6"/>
          <p:cNvSpPr>
            <a:spLocks noChangeArrowheads="1"/>
          </p:cNvSpPr>
          <p:nvPr/>
        </p:nvSpPr>
        <p:spPr bwMode="auto">
          <a:xfrm>
            <a:off x="1103313" y="3422650"/>
            <a:ext cx="196850" cy="1984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/>
              <a:t>3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223239" name="Oval 7"/>
          <p:cNvSpPr>
            <a:spLocks noChangeArrowheads="1"/>
          </p:cNvSpPr>
          <p:nvPr/>
        </p:nvSpPr>
        <p:spPr bwMode="auto">
          <a:xfrm>
            <a:off x="1898650" y="5899150"/>
            <a:ext cx="196850" cy="195263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/>
              <a:t>4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439863" y="1612900"/>
            <a:ext cx="246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/>
              <a:t>Cellular level</a:t>
            </a:r>
            <a:br>
              <a:rPr lang="en-US" sz="1200" b="1"/>
            </a:br>
            <a:r>
              <a:rPr lang="en-US" sz="1200" b="1"/>
              <a:t>Cells are made up of molecules</a:t>
            </a:r>
            <a:endParaRPr lang="en-US" sz="1200" b="1" i="1"/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1263650" y="3390900"/>
            <a:ext cx="1646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/>
              <a:t>Tissue level</a:t>
            </a:r>
            <a:br>
              <a:rPr lang="en-US" sz="1200" b="1"/>
            </a:br>
            <a:r>
              <a:rPr lang="en-US" sz="1200" b="1"/>
              <a:t>Tissues consist of similar types of cells</a:t>
            </a:r>
            <a:endParaRPr lang="en-US" sz="1200" b="1" i="1"/>
          </a:p>
        </p:txBody>
      </p:sp>
      <p:sp>
        <p:nvSpPr>
          <p:cNvPr id="223242" name="Oval 10"/>
          <p:cNvSpPr>
            <a:spLocks noChangeArrowheads="1"/>
          </p:cNvSpPr>
          <p:nvPr/>
        </p:nvSpPr>
        <p:spPr bwMode="auto">
          <a:xfrm>
            <a:off x="4738688" y="6008688"/>
            <a:ext cx="193675" cy="1984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/>
              <a:t>5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4899025" y="5965825"/>
            <a:ext cx="32781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/>
              <a:t>Organ system level</a:t>
            </a:r>
            <a:br>
              <a:rPr lang="en-US" sz="1200" b="1"/>
            </a:br>
            <a:r>
              <a:rPr lang="en-US" sz="1200" b="1"/>
              <a:t>Organ systems consist of different organs that work together  closely</a:t>
            </a:r>
            <a:endParaRPr lang="en-US" sz="1200" b="1" i="1"/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2046288" y="5853113"/>
            <a:ext cx="226218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/>
              <a:t>Organ level</a:t>
            </a:r>
            <a:br>
              <a:rPr lang="en-US" sz="1200" b="1"/>
            </a:br>
            <a:r>
              <a:rPr lang="en-US" sz="1200" b="1"/>
              <a:t>Organs are made up of different types of tissues</a:t>
            </a:r>
            <a:endParaRPr lang="en-US" sz="1200" b="1" i="1"/>
          </a:p>
        </p:txBody>
      </p:sp>
      <p:sp>
        <p:nvSpPr>
          <p:cNvPr id="223245" name="Oval 13"/>
          <p:cNvSpPr>
            <a:spLocks noChangeArrowheads="1"/>
          </p:cNvSpPr>
          <p:nvPr/>
        </p:nvSpPr>
        <p:spPr bwMode="auto">
          <a:xfrm>
            <a:off x="6570663" y="5075238"/>
            <a:ext cx="195262" cy="19685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/>
              <a:t>6</a:t>
            </a:r>
          </a:p>
        </p:txBody>
      </p:sp>
      <p:sp>
        <p:nvSpPr>
          <p:cNvPr id="223246" name="Rectangle 14"/>
          <p:cNvSpPr>
            <a:spLocks noChangeArrowheads="1"/>
          </p:cNvSpPr>
          <p:nvPr/>
        </p:nvSpPr>
        <p:spPr bwMode="auto">
          <a:xfrm>
            <a:off x="6731000" y="5040313"/>
            <a:ext cx="2054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 dirty="0" err="1"/>
              <a:t>Organismal</a:t>
            </a:r>
            <a:r>
              <a:rPr lang="en-US" sz="1200" b="1" dirty="0"/>
              <a:t> level</a:t>
            </a:r>
            <a:br>
              <a:rPr lang="en-US" sz="1200" b="1" dirty="0"/>
            </a:br>
            <a:r>
              <a:rPr lang="en-US" sz="1200" b="1" dirty="0"/>
              <a:t>The human organism is made up of many organ systems</a:t>
            </a:r>
            <a:endParaRPr lang="en-US" sz="1200" b="1" i="1" dirty="0"/>
          </a:p>
        </p:txBody>
      </p:sp>
      <p:sp>
        <p:nvSpPr>
          <p:cNvPr id="223247" name="Line 15"/>
          <p:cNvSpPr>
            <a:spLocks noChangeShapeType="1"/>
          </p:cNvSpPr>
          <p:nvPr/>
        </p:nvSpPr>
        <p:spPr bwMode="auto">
          <a:xfrm flipH="1" flipV="1">
            <a:off x="3514725" y="4389438"/>
            <a:ext cx="1333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 flipH="1" flipV="1">
            <a:off x="4408488" y="3713163"/>
            <a:ext cx="123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49" name="Rectangle 17"/>
          <p:cNvSpPr>
            <a:spLocks noChangeArrowheads="1"/>
          </p:cNvSpPr>
          <p:nvPr/>
        </p:nvSpPr>
        <p:spPr bwMode="auto">
          <a:xfrm>
            <a:off x="4276725" y="1809750"/>
            <a:ext cx="657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 i="1"/>
              <a:t>Atoms</a:t>
            </a:r>
          </a:p>
        </p:txBody>
      </p:sp>
      <p:sp>
        <p:nvSpPr>
          <p:cNvPr id="223250" name="Rectangle 18"/>
          <p:cNvSpPr>
            <a:spLocks noChangeArrowheads="1"/>
          </p:cNvSpPr>
          <p:nvPr/>
        </p:nvSpPr>
        <p:spPr bwMode="auto">
          <a:xfrm>
            <a:off x="3857625" y="1422400"/>
            <a:ext cx="92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 i="1"/>
              <a:t>Molecules</a:t>
            </a:r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2019300" y="1189038"/>
            <a:ext cx="1616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 i="1"/>
              <a:t>Smooth muscle cell</a:t>
            </a:r>
          </a:p>
        </p:txBody>
      </p:sp>
      <p:sp>
        <p:nvSpPr>
          <p:cNvPr id="223252" name="Rectangle 20"/>
          <p:cNvSpPr>
            <a:spLocks noChangeArrowheads="1"/>
          </p:cNvSpPr>
          <p:nvPr/>
        </p:nvSpPr>
        <p:spPr bwMode="auto">
          <a:xfrm>
            <a:off x="3602038" y="2735263"/>
            <a:ext cx="8064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 i="1"/>
              <a:t>Smooth muscle tissue</a:t>
            </a:r>
          </a:p>
        </p:txBody>
      </p:sp>
      <p:sp>
        <p:nvSpPr>
          <p:cNvPr id="223253" name="Rectangle 21"/>
          <p:cNvSpPr>
            <a:spLocks noChangeArrowheads="1"/>
          </p:cNvSpPr>
          <p:nvPr/>
        </p:nvSpPr>
        <p:spPr bwMode="auto">
          <a:xfrm>
            <a:off x="2933700" y="5289550"/>
            <a:ext cx="10525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200" b="1"/>
              <a:t>Connective tissue</a:t>
            </a:r>
            <a:endParaRPr lang="en-US" sz="1200" b="1" i="1"/>
          </a:p>
        </p:txBody>
      </p:sp>
      <p:sp>
        <p:nvSpPr>
          <p:cNvPr id="223254" name="Rectangle 22"/>
          <p:cNvSpPr>
            <a:spLocks noChangeArrowheads="1"/>
          </p:cNvSpPr>
          <p:nvPr/>
        </p:nvSpPr>
        <p:spPr bwMode="auto">
          <a:xfrm>
            <a:off x="3463925" y="4610100"/>
            <a:ext cx="88741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200" b="1"/>
              <a:t>Smooth muscle tissue</a:t>
            </a:r>
            <a:endParaRPr lang="en-US" sz="1200" b="1" i="1"/>
          </a:p>
        </p:txBody>
      </p:sp>
      <p:sp>
        <p:nvSpPr>
          <p:cNvPr id="223255" name="Rectangle 23"/>
          <p:cNvSpPr>
            <a:spLocks noChangeArrowheads="1"/>
          </p:cNvSpPr>
          <p:nvPr/>
        </p:nvSpPr>
        <p:spPr bwMode="auto">
          <a:xfrm>
            <a:off x="3614738" y="4222750"/>
            <a:ext cx="105251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200" b="1"/>
              <a:t>Epithelial tissue</a:t>
            </a:r>
            <a:endParaRPr lang="en-US" sz="1200" b="1" i="1"/>
          </a:p>
        </p:txBody>
      </p:sp>
      <p:sp>
        <p:nvSpPr>
          <p:cNvPr id="223256" name="Rectangle 24"/>
          <p:cNvSpPr>
            <a:spLocks noChangeArrowheads="1"/>
          </p:cNvSpPr>
          <p:nvPr/>
        </p:nvSpPr>
        <p:spPr bwMode="auto">
          <a:xfrm>
            <a:off x="4546600" y="4651375"/>
            <a:ext cx="72548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200" b="1" i="1"/>
              <a:t>Blood vessel (organ)</a:t>
            </a:r>
          </a:p>
        </p:txBody>
      </p:sp>
      <p:sp>
        <p:nvSpPr>
          <p:cNvPr id="223257" name="Line 25"/>
          <p:cNvSpPr>
            <a:spLocks noChangeShapeType="1"/>
          </p:cNvSpPr>
          <p:nvPr/>
        </p:nvSpPr>
        <p:spPr bwMode="auto">
          <a:xfrm flipH="1" flipV="1">
            <a:off x="3348038" y="4725988"/>
            <a:ext cx="1682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58" name="Line 26"/>
          <p:cNvSpPr>
            <a:spLocks noChangeShapeType="1"/>
          </p:cNvSpPr>
          <p:nvPr/>
        </p:nvSpPr>
        <p:spPr bwMode="auto">
          <a:xfrm flipH="1" flipV="1">
            <a:off x="2606675" y="5391150"/>
            <a:ext cx="355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59" name="AutoShape 27"/>
          <p:cNvSpPr>
            <a:spLocks/>
          </p:cNvSpPr>
          <p:nvPr/>
        </p:nvSpPr>
        <p:spPr bwMode="auto">
          <a:xfrm rot="10800000">
            <a:off x="4535488" y="3294063"/>
            <a:ext cx="92075" cy="868362"/>
          </a:xfrm>
          <a:prstGeom prst="rightBracket">
            <a:avLst>
              <a:gd name="adj" fmla="val 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60" name="AutoShape 28"/>
          <p:cNvSpPr>
            <a:spLocks/>
          </p:cNvSpPr>
          <p:nvPr/>
        </p:nvSpPr>
        <p:spPr bwMode="auto">
          <a:xfrm>
            <a:off x="4352925" y="4230688"/>
            <a:ext cx="117475" cy="1470025"/>
          </a:xfrm>
          <a:prstGeom prst="rightBracket">
            <a:avLst>
              <a:gd name="adj" fmla="val 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61" name="Line 29"/>
          <p:cNvSpPr>
            <a:spLocks noChangeShapeType="1"/>
          </p:cNvSpPr>
          <p:nvPr/>
        </p:nvSpPr>
        <p:spPr bwMode="auto">
          <a:xfrm flipH="1" flipV="1">
            <a:off x="4470400" y="4940300"/>
            <a:ext cx="1127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62" name="Rectangle 30"/>
          <p:cNvSpPr>
            <a:spLocks noChangeArrowheads="1"/>
          </p:cNvSpPr>
          <p:nvPr/>
        </p:nvSpPr>
        <p:spPr bwMode="auto">
          <a:xfrm>
            <a:off x="4556125" y="3284538"/>
            <a:ext cx="596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/>
              <a:t>Heart</a:t>
            </a:r>
            <a:endParaRPr lang="en-US" sz="1200" b="1" i="1"/>
          </a:p>
        </p:txBody>
      </p:sp>
      <p:sp>
        <p:nvSpPr>
          <p:cNvPr id="223263" name="Rectangle 31"/>
          <p:cNvSpPr>
            <a:spLocks noChangeArrowheads="1"/>
          </p:cNvSpPr>
          <p:nvPr/>
        </p:nvSpPr>
        <p:spPr bwMode="auto">
          <a:xfrm>
            <a:off x="4556125" y="3736975"/>
            <a:ext cx="75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/>
              <a:t>Blood vessels</a:t>
            </a:r>
            <a:endParaRPr lang="en-US" sz="1200" b="1" i="1"/>
          </a:p>
        </p:txBody>
      </p:sp>
      <p:sp>
        <p:nvSpPr>
          <p:cNvPr id="223264" name="Rectangle 32"/>
          <p:cNvSpPr>
            <a:spLocks noChangeArrowheads="1"/>
          </p:cNvSpPr>
          <p:nvPr/>
        </p:nvSpPr>
        <p:spPr bwMode="auto">
          <a:xfrm>
            <a:off x="3001963" y="3484563"/>
            <a:ext cx="141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 i="1"/>
              <a:t>Cardiovascular system</a:t>
            </a:r>
          </a:p>
        </p:txBody>
      </p:sp>
      <p:sp>
        <p:nvSpPr>
          <p:cNvPr id="223265" name="Line 33"/>
          <p:cNvSpPr>
            <a:spLocks noChangeShapeType="1"/>
          </p:cNvSpPr>
          <p:nvPr/>
        </p:nvSpPr>
        <p:spPr bwMode="auto">
          <a:xfrm flipH="1" flipV="1">
            <a:off x="5118100" y="3422650"/>
            <a:ext cx="601663" cy="257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66" name="Line 34"/>
          <p:cNvSpPr>
            <a:spLocks noChangeShapeType="1"/>
          </p:cNvSpPr>
          <p:nvPr/>
        </p:nvSpPr>
        <p:spPr bwMode="auto">
          <a:xfrm flipH="1">
            <a:off x="5156200" y="3879850"/>
            <a:ext cx="249238" cy="555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67" name="Line 35"/>
          <p:cNvSpPr>
            <a:spLocks noChangeShapeType="1"/>
          </p:cNvSpPr>
          <p:nvPr/>
        </p:nvSpPr>
        <p:spPr bwMode="auto">
          <a:xfrm flipH="1" flipV="1">
            <a:off x="5180013" y="3930650"/>
            <a:ext cx="271462" cy="460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68" name="AutoShape 36"/>
          <p:cNvSpPr>
            <a:spLocks/>
          </p:cNvSpPr>
          <p:nvPr/>
        </p:nvSpPr>
        <p:spPr bwMode="auto">
          <a:xfrm>
            <a:off x="3382963" y="2695575"/>
            <a:ext cx="125412" cy="695325"/>
          </a:xfrm>
          <a:prstGeom prst="rightBracket">
            <a:avLst>
              <a:gd name="adj" fmla="val 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69" name="Line 37"/>
          <p:cNvSpPr>
            <a:spLocks noChangeShapeType="1"/>
          </p:cNvSpPr>
          <p:nvPr/>
        </p:nvSpPr>
        <p:spPr bwMode="auto">
          <a:xfrm>
            <a:off x="3508375" y="3048000"/>
            <a:ext cx="1031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70" name="Rectangle 38"/>
          <p:cNvSpPr>
            <a:spLocks noGrp="1" noChangeArrowheads="1"/>
          </p:cNvSpPr>
          <p:nvPr>
            <p:ph type="title"/>
          </p:nvPr>
        </p:nvSpPr>
        <p:spPr>
          <a:xfrm>
            <a:off x="668338" y="0"/>
            <a:ext cx="7789862" cy="552450"/>
          </a:xfrm>
        </p:spPr>
        <p:txBody>
          <a:bodyPr>
            <a:normAutofit fontScale="90000"/>
          </a:bodyPr>
          <a:lstStyle/>
          <a:p>
            <a:r>
              <a:rPr lang="en-US"/>
              <a:t>Levels of Structural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Anatomical 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A. </a:t>
            </a:r>
            <a:r>
              <a:rPr lang="en-US" dirty="0" smtClean="0"/>
              <a:t>Anatomical Position- </a:t>
            </a:r>
            <a:r>
              <a:rPr lang="en-US" b="1" dirty="0" smtClean="0"/>
              <a:t> </a:t>
            </a:r>
            <a:r>
              <a:rPr lang="en-US" dirty="0" smtClean="0"/>
              <a:t>standing erect, face forward, arms at side, palms facing forward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Anatomical Posi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590800"/>
            <a:ext cx="1981200" cy="3979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B. Superior – higher than or above</a:t>
            </a:r>
          </a:p>
          <a:p>
            <a:pPr>
              <a:buNone/>
            </a:pPr>
            <a:r>
              <a:rPr lang="en-US" b="1" dirty="0" smtClean="0"/>
              <a:t>C. Inferior – lower than or below</a:t>
            </a:r>
          </a:p>
          <a:p>
            <a:endParaRPr lang="en-US" dirty="0"/>
          </a:p>
        </p:txBody>
      </p:sp>
      <p:pic>
        <p:nvPicPr>
          <p:cNvPr id="6" name="Picture 2" descr="Anatomical Posi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973082"/>
            <a:ext cx="1828800" cy="3672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486400" y="3124200"/>
            <a:ext cx="9989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Superior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Inferior</a:t>
            </a:r>
            <a:endParaRPr lang="en-US" b="1" dirty="0"/>
          </a:p>
        </p:txBody>
      </p:sp>
      <p:sp>
        <p:nvSpPr>
          <p:cNvPr id="8" name="Up-Down Arrow 7"/>
          <p:cNvSpPr/>
          <p:nvPr/>
        </p:nvSpPr>
        <p:spPr>
          <a:xfrm>
            <a:off x="5791200" y="3657600"/>
            <a:ext cx="304800" cy="2362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Superior or Inferior?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nose is ________________ to the mouth.</a:t>
            </a:r>
          </a:p>
          <a:p>
            <a:r>
              <a:rPr lang="en-US" dirty="0" smtClean="0"/>
              <a:t>The chin is ________________ to the forehead.</a:t>
            </a:r>
          </a:p>
          <a:p>
            <a:r>
              <a:rPr lang="en-US" dirty="0" smtClean="0"/>
              <a:t>The shoulder is ______________ to the hip.</a:t>
            </a:r>
          </a:p>
          <a:p>
            <a:r>
              <a:rPr lang="en-US" dirty="0" smtClean="0"/>
              <a:t>The neck is _________________ to the chest.</a:t>
            </a:r>
          </a:p>
          <a:p>
            <a:r>
              <a:rPr lang="en-US" dirty="0" smtClean="0"/>
              <a:t>The foot is _________________ to the knee.</a:t>
            </a:r>
          </a:p>
          <a:p>
            <a:r>
              <a:rPr lang="en-US" dirty="0" smtClean="0"/>
              <a:t>The waist is _________________ to the eyes.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Superior or Inferior?</a:t>
            </a:r>
            <a:endParaRPr lang="en-US" dirty="0"/>
          </a:p>
        </p:txBody>
      </p:sp>
      <p:pic>
        <p:nvPicPr>
          <p:cNvPr id="4098" name="Picture 2" descr="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667000"/>
            <a:ext cx="2362200" cy="3149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667000"/>
            <a:ext cx="43313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6" name="Right Arrow 5"/>
          <p:cNvSpPr/>
          <p:nvPr/>
        </p:nvSpPr>
        <p:spPr>
          <a:xfrm>
            <a:off x="685800" y="2895600"/>
            <a:ext cx="1371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85800" y="5257800"/>
            <a:ext cx="1524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ttp://upload.wikimedia.org/wikipedia/commons/8/8e/Foot-outs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124200"/>
            <a:ext cx="3657600" cy="2743200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 rot="5400000">
            <a:off x="6477000" y="3505200"/>
            <a:ext cx="20193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39000" y="2057400"/>
            <a:ext cx="44275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2400" b="1" dirty="0" smtClean="0"/>
          </a:p>
          <a:p>
            <a:r>
              <a:rPr lang="en-US" sz="3200" b="1" dirty="0" smtClean="0"/>
              <a:t>D</a:t>
            </a:r>
            <a:endParaRPr lang="en-US" sz="3200" b="1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6934200" y="57150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D. Anterior or ventral – toward the front</a:t>
            </a:r>
          </a:p>
          <a:p>
            <a:pPr>
              <a:buNone/>
            </a:pPr>
            <a:r>
              <a:rPr lang="en-US" b="1" dirty="0" smtClean="0"/>
              <a:t>E. Posterior or dorsal – toward the back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95600"/>
            <a:ext cx="2057400" cy="382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1. Anatomy - </a:t>
            </a:r>
            <a:r>
              <a:rPr lang="en-US" sz="4000" b="1" dirty="0" smtClean="0"/>
              <a:t>study of the structures and parts of the body</a:t>
            </a:r>
          </a:p>
          <a:p>
            <a:endParaRPr lang="en-US" sz="4400" b="1" dirty="0"/>
          </a:p>
          <a:p>
            <a:pPr>
              <a:buNone/>
            </a:pPr>
            <a:r>
              <a:rPr lang="en-US" sz="4400" b="1" dirty="0" smtClean="0"/>
              <a:t>2. Physiology – </a:t>
            </a:r>
            <a:r>
              <a:rPr lang="en-US" sz="4000" b="1" dirty="0" smtClean="0"/>
              <a:t>study of how the body and its parts work or function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Anterior or Posterior?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facial features are on which side of your head?</a:t>
            </a:r>
          </a:p>
          <a:p>
            <a:r>
              <a:rPr lang="en-US" dirty="0" smtClean="0"/>
              <a:t>Your spine is found on which side of your body?</a:t>
            </a:r>
          </a:p>
          <a:p>
            <a:r>
              <a:rPr lang="en-US" dirty="0" smtClean="0"/>
              <a:t>Your fingernails are on which side of the body?</a:t>
            </a:r>
          </a:p>
          <a:p>
            <a:r>
              <a:rPr lang="en-US" dirty="0" smtClean="0"/>
              <a:t>Your eyes  are ____________ to your 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F. Proximal – nearer to the point of origin</a:t>
            </a:r>
          </a:p>
          <a:p>
            <a:pPr>
              <a:buNone/>
            </a:pPr>
            <a:r>
              <a:rPr lang="en-US" b="1" dirty="0" smtClean="0"/>
              <a:t>G. Distal – further from point of origin</a:t>
            </a:r>
            <a:endParaRPr lang="en-US" b="1" dirty="0"/>
          </a:p>
        </p:txBody>
      </p:sp>
      <p:pic>
        <p:nvPicPr>
          <p:cNvPr id="4" name="Picture 2" descr="Anatomical Posi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78951"/>
            <a:ext cx="1981200" cy="3750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5-Point Star 4"/>
          <p:cNvSpPr/>
          <p:nvPr/>
        </p:nvSpPr>
        <p:spPr>
          <a:xfrm>
            <a:off x="4724400" y="35814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886200" y="35814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495800" y="46482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114800" y="46482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029200" y="3581400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19800" y="3429000"/>
            <a:ext cx="159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Points of origin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Proximal or Distal?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fingers are ___________ to the palm.</a:t>
            </a:r>
          </a:p>
          <a:p>
            <a:r>
              <a:rPr lang="en-US" dirty="0" smtClean="0"/>
              <a:t>The knee is _____________ to </a:t>
            </a:r>
            <a:r>
              <a:rPr lang="en-US" smtClean="0"/>
              <a:t>the calf.</a:t>
            </a:r>
            <a:endParaRPr lang="en-US" dirty="0" smtClean="0"/>
          </a:p>
          <a:p>
            <a:r>
              <a:rPr lang="en-US" dirty="0" smtClean="0"/>
              <a:t>The thigh is _____________ to the knee.</a:t>
            </a:r>
          </a:p>
          <a:p>
            <a:r>
              <a:rPr lang="en-US" dirty="0" smtClean="0"/>
              <a:t>The elbow is _____________ to the hand.</a:t>
            </a:r>
          </a:p>
          <a:p>
            <a:r>
              <a:rPr lang="en-US" dirty="0" smtClean="0"/>
              <a:t>The toes are ______________ to the ankle.</a:t>
            </a:r>
          </a:p>
          <a:p>
            <a:r>
              <a:rPr lang="en-US" dirty="0" smtClean="0"/>
              <a:t>The shoulder is _____________ to the elbow.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H. </a:t>
            </a:r>
            <a:r>
              <a:rPr lang="en-US" dirty="0" smtClean="0"/>
              <a:t>Medial – toward the midline of the body</a:t>
            </a:r>
          </a:p>
          <a:p>
            <a:pPr>
              <a:buNone/>
            </a:pPr>
            <a:r>
              <a:rPr lang="en-US" b="1" dirty="0" smtClean="0"/>
              <a:t>I. </a:t>
            </a:r>
            <a:r>
              <a:rPr lang="en-US" dirty="0" smtClean="0"/>
              <a:t>Lateral – away from the midline of the body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1" y="2820214"/>
            <a:ext cx="1447800" cy="380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Medial or Lateral?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The arms are __________ to the chest</a:t>
            </a:r>
          </a:p>
          <a:p>
            <a:r>
              <a:rPr lang="en-US" dirty="0" smtClean="0"/>
              <a:t>The ears are __________ to the eyes</a:t>
            </a:r>
          </a:p>
          <a:p>
            <a:r>
              <a:rPr lang="en-US" dirty="0" smtClean="0"/>
              <a:t>The eyes are __________ to the nose</a:t>
            </a:r>
          </a:p>
          <a:p>
            <a:r>
              <a:rPr lang="en-US" dirty="0" smtClean="0"/>
              <a:t>The heart is __________ to the lungs</a:t>
            </a:r>
            <a:endParaRPr lang="en-US" dirty="0"/>
          </a:p>
        </p:txBody>
      </p:sp>
      <p:pic>
        <p:nvPicPr>
          <p:cNvPr id="38914" name="Picture 2" descr="http://www.ronjones.org/Health&amp;Fitness/FunctionalTraining/AnatomicalPosition-1-.50-W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600200"/>
            <a:ext cx="2438400" cy="4897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Cavities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962400"/>
            <a:ext cx="3810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Ventral</a:t>
            </a:r>
            <a:endParaRPr lang="en-US" sz="4800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3810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Dorsal</a:t>
            </a:r>
            <a:endParaRPr lang="en-US" sz="4800" b="1" dirty="0"/>
          </a:p>
        </p:txBody>
      </p:sp>
      <p:pic>
        <p:nvPicPr>
          <p:cNvPr id="1026" name="Picture 2" descr="http://4.bp.blogspot.com/_hL0QrZsPcvY/SVUUJWJP3bI/AAAAAAAAAKg/1TnSkkyE1cc/s400/body+cavity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09800"/>
            <a:ext cx="3810000" cy="3552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Dorsal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a. </a:t>
            </a:r>
            <a:r>
              <a:rPr lang="en-US" dirty="0" smtClean="0"/>
              <a:t>Cranial – contains brain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4.bp.blogspot.com/_hL0QrZsPcvY/SVUUJWJP3bI/AAAAAAAAAKg/1TnSkkyE1cc/s400/body+cavity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200"/>
            <a:ext cx="4419600" cy="4121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Dorsal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b. </a:t>
            </a:r>
            <a:r>
              <a:rPr lang="en-US" dirty="0" smtClean="0"/>
              <a:t>Vertebral (spinal) –contains spinal cord</a:t>
            </a:r>
          </a:p>
          <a:p>
            <a:endParaRPr lang="en-US" dirty="0"/>
          </a:p>
        </p:txBody>
      </p:sp>
      <p:pic>
        <p:nvPicPr>
          <p:cNvPr id="4" name="Picture 2" descr="http://4.bp.blogspot.com/_hL0QrZsPcvY/SVUUJWJP3bI/AAAAAAAAAKg/1TnSkkyE1cc/s400/body+cavity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200"/>
            <a:ext cx="4419600" cy="4121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Ventral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a. </a:t>
            </a:r>
            <a:r>
              <a:rPr lang="en-US" dirty="0" smtClean="0"/>
              <a:t>Thoracic cavity – chest area</a:t>
            </a:r>
            <a:endParaRPr lang="en-US" dirty="0"/>
          </a:p>
        </p:txBody>
      </p:sp>
      <p:pic>
        <p:nvPicPr>
          <p:cNvPr id="4" name="Picture 3" descr="http://www.biologycorner.com/anatomy/intro/body_cavities2.jpg"/>
          <p:cNvPicPr/>
          <p:nvPr/>
        </p:nvPicPr>
        <p:blipFill>
          <a:blip r:embed="rId2" cstate="print"/>
          <a:srcRect l="46154" t="21734" b="3563"/>
          <a:stretch>
            <a:fillRect/>
          </a:stretch>
        </p:blipFill>
        <p:spPr bwMode="auto">
          <a:xfrm>
            <a:off x="1981200" y="2362200"/>
            <a:ext cx="5257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Thoracic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Pleural cavities – each contains a lung</a:t>
            </a:r>
          </a:p>
          <a:p>
            <a:r>
              <a:rPr lang="en-US" dirty="0" err="1" smtClean="0"/>
              <a:t>Mediastium</a:t>
            </a:r>
            <a:r>
              <a:rPr lang="en-US" dirty="0" smtClean="0"/>
              <a:t> – trachea, esophagus,…</a:t>
            </a:r>
          </a:p>
          <a:p>
            <a:r>
              <a:rPr lang="en-US" dirty="0" smtClean="0"/>
              <a:t>Pericardial cavity – encloses the heart</a:t>
            </a:r>
            <a:endParaRPr lang="en-US" dirty="0"/>
          </a:p>
        </p:txBody>
      </p:sp>
      <p:pic>
        <p:nvPicPr>
          <p:cNvPr id="4" name="Picture 3" descr="http://www.biologycorner.com/anatomy/intro/body_cavities2.jpg"/>
          <p:cNvPicPr/>
          <p:nvPr/>
        </p:nvPicPr>
        <p:blipFill>
          <a:blip r:embed="rId2" cstate="print"/>
          <a:srcRect l="46154" t="21734" b="36912"/>
          <a:stretch>
            <a:fillRect/>
          </a:stretch>
        </p:blipFill>
        <p:spPr bwMode="auto">
          <a:xfrm>
            <a:off x="1752600" y="3810000"/>
            <a:ext cx="5257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00"/>
                </a:solidFill>
              </a:rPr>
              <a:t>Form follows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>
                <a:solidFill>
                  <a:srgbClr val="000000"/>
                </a:solidFill>
              </a:rPr>
              <a:t>3. What a structure can do depends on its specific form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Diaphragm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b. </a:t>
            </a:r>
            <a:r>
              <a:rPr lang="en-US" dirty="0" smtClean="0"/>
              <a:t>Thin layer of muscle used in breathing that separates the Thoracic and </a:t>
            </a:r>
            <a:r>
              <a:rPr lang="en-US" dirty="0" err="1" smtClean="0"/>
              <a:t>Abdomiopelvic</a:t>
            </a:r>
            <a:r>
              <a:rPr lang="en-US" dirty="0" smtClean="0"/>
              <a:t> cavities</a:t>
            </a:r>
            <a:endParaRPr lang="en-US" dirty="0"/>
          </a:p>
        </p:txBody>
      </p:sp>
      <p:pic>
        <p:nvPicPr>
          <p:cNvPr id="4" name="Picture 3" descr="http://www.biologycorner.com/anatomy/intro/body_cavities2.jpg"/>
          <p:cNvPicPr/>
          <p:nvPr/>
        </p:nvPicPr>
        <p:blipFill>
          <a:blip r:embed="rId2" cstate="print"/>
          <a:srcRect l="46154" t="21734" b="3563"/>
          <a:stretch>
            <a:fillRect/>
          </a:stretch>
        </p:blipFill>
        <p:spPr bwMode="auto">
          <a:xfrm>
            <a:off x="2590800" y="2895600"/>
            <a:ext cx="4648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Abdominopelvic</a:t>
            </a:r>
            <a:r>
              <a:rPr lang="en-US" dirty="0" smtClean="0"/>
              <a:t>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Abdominal Cavity – contains the stomach, intestines, spleen, liver…</a:t>
            </a:r>
          </a:p>
          <a:p>
            <a:r>
              <a:rPr lang="en-US" dirty="0" smtClean="0"/>
              <a:t>Pelvic Cavity – contains the bladder, reproductive organs, and rectum</a:t>
            </a:r>
            <a:endParaRPr lang="en-US" dirty="0"/>
          </a:p>
        </p:txBody>
      </p:sp>
      <p:pic>
        <p:nvPicPr>
          <p:cNvPr id="4" name="Picture 3" descr="http://www.biologycorner.com/anatomy/intro/body_cavities2.jpg"/>
          <p:cNvPicPr/>
          <p:nvPr/>
        </p:nvPicPr>
        <p:blipFill>
          <a:blip r:embed="rId2" cstate="print"/>
          <a:srcRect l="46154" t="53750" b="3563"/>
          <a:stretch>
            <a:fillRect/>
          </a:stretch>
        </p:blipFill>
        <p:spPr bwMode="auto">
          <a:xfrm>
            <a:off x="2133600" y="4191000"/>
            <a:ext cx="4648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/>
              <a:t>A double membrane lines the organs in the cavities and separates them from other cavities</a:t>
            </a:r>
            <a:endParaRPr lang="en-US" dirty="0"/>
          </a:p>
        </p:txBody>
      </p:sp>
      <p:pic>
        <p:nvPicPr>
          <p:cNvPr id="1028" name="Picture 4" descr="http://academic.kellogg.edu/herbrandsonc/bio201_mckinley/f25-11_pleural_membrane_c.jpg"/>
          <p:cNvPicPr>
            <a:picLocks noChangeAspect="1" noChangeArrowheads="1"/>
          </p:cNvPicPr>
          <p:nvPr/>
        </p:nvPicPr>
        <p:blipFill>
          <a:blip r:embed="rId2" cstate="print"/>
          <a:srcRect t="1575"/>
          <a:stretch>
            <a:fillRect/>
          </a:stretch>
        </p:blipFill>
        <p:spPr bwMode="auto">
          <a:xfrm>
            <a:off x="1905000" y="2667000"/>
            <a:ext cx="4724400" cy="3910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biologycorner.com/anatomy/intro/BodyCavity_labe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43243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biologycorner.com/anatomy/intro/BodyCavity2_labe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441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Cavities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Levels of 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4. Life can be broken down into physical and chemical levels. We will discuss seven different levels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/>
              <a:t>ATOMS </a:t>
            </a:r>
            <a:r>
              <a:rPr lang="en-US" sz="4000" dirty="0" smtClean="0">
                <a:sym typeface="Wingdings" pitchFamily="2" charset="2"/>
              </a:rPr>
              <a:t></a:t>
            </a:r>
          </a:p>
          <a:p>
            <a:pPr>
              <a:lnSpc>
                <a:spcPct val="90000"/>
              </a:lnSpc>
            </a:pPr>
            <a:endParaRPr lang="en-US" sz="4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ym typeface="Wingdings" pitchFamily="2" charset="2"/>
              </a:rPr>
              <a:t>A. Atoms- considered part of the chemical level. (e.g. C, H, O, N)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419600"/>
            <a:ext cx="2590800" cy="227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MOLECULES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>
                <a:sym typeface="Wingdings" pitchFamily="2" charset="2"/>
              </a:rPr>
              <a:t> MOLECULES </a:t>
            </a:r>
          </a:p>
          <a:p>
            <a:pPr>
              <a:lnSpc>
                <a:spcPct val="90000"/>
              </a:lnSpc>
            </a:pPr>
            <a:endParaRPr lang="en-US" sz="4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ym typeface="Wingdings" pitchFamily="2" charset="2"/>
              </a:rPr>
              <a:t>B. molecules- One or more atoms. Also known as the chemical level. (e.g. H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0 CO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)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2954" t="1790" r="43783" b="87219"/>
          <a:stretch>
            <a:fillRect/>
          </a:stretch>
        </p:blipFill>
        <p:spPr bwMode="auto">
          <a:xfrm>
            <a:off x="2743200" y="4724400"/>
            <a:ext cx="2743200" cy="1871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>
                <a:sym typeface="Wingdings" pitchFamily="2" charset="2"/>
              </a:rPr>
              <a:t> CELL </a:t>
            </a:r>
          </a:p>
          <a:p>
            <a:pPr>
              <a:lnSpc>
                <a:spcPct val="90000"/>
              </a:lnSpc>
            </a:pPr>
            <a:endParaRPr lang="en-US" sz="4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ym typeface="Wingdings" pitchFamily="2" charset="2"/>
              </a:rPr>
              <a:t>C. Cells- The smallest living unit in the human body (e.g. </a:t>
            </a:r>
            <a:r>
              <a:rPr lang="en-US" sz="4000" dirty="0" err="1" smtClean="0">
                <a:sym typeface="Wingdings" pitchFamily="2" charset="2"/>
              </a:rPr>
              <a:t>cyto</a:t>
            </a:r>
            <a:r>
              <a:rPr lang="en-US" sz="4000" dirty="0" smtClean="0">
                <a:sym typeface="Wingdings" pitchFamily="2" charset="2"/>
              </a:rPr>
              <a:t>-, -</a:t>
            </a:r>
            <a:r>
              <a:rPr lang="en-US" sz="4000" dirty="0" err="1" smtClean="0">
                <a:sym typeface="Wingdings" pitchFamily="2" charset="2"/>
              </a:rPr>
              <a:t>cyte</a:t>
            </a:r>
            <a:r>
              <a:rPr lang="en-US" sz="4000" dirty="0" smtClean="0">
                <a:sym typeface="Wingdings" pitchFamily="2" charset="2"/>
              </a:rPr>
              <a:t>)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4389" t="10302" r="60106" b="81022"/>
          <a:stretch>
            <a:fillRect/>
          </a:stretch>
        </p:blipFill>
        <p:spPr bwMode="auto">
          <a:xfrm>
            <a:off x="2362200" y="4876800"/>
            <a:ext cx="4626429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TISSUE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>
                <a:sym typeface="Wingdings" pitchFamily="2" charset="2"/>
              </a:rPr>
              <a:t> TISSUE </a:t>
            </a:r>
          </a:p>
          <a:p>
            <a:pPr>
              <a:lnSpc>
                <a:spcPct val="90000"/>
              </a:lnSpc>
            </a:pPr>
            <a:endParaRPr lang="en-US" sz="4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ym typeface="Wingdings" pitchFamily="2" charset="2"/>
              </a:rPr>
              <a:t>D. Tissues- A collection of cells that perform a specific function.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(e.g. muscle)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0308" t="33851" r="64187" b="53755"/>
          <a:stretch>
            <a:fillRect/>
          </a:stretch>
        </p:blipFill>
        <p:spPr bwMode="auto">
          <a:xfrm>
            <a:off x="2590800" y="4953000"/>
            <a:ext cx="3429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>
                <a:sym typeface="Wingdings" pitchFamily="2" charset="2"/>
              </a:rPr>
              <a:t> ORGAN </a:t>
            </a:r>
          </a:p>
          <a:p>
            <a:pPr>
              <a:lnSpc>
                <a:spcPct val="90000"/>
              </a:lnSpc>
            </a:pPr>
            <a:endParaRPr lang="en-US" sz="4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ym typeface="Wingdings" pitchFamily="2" charset="2"/>
              </a:rPr>
              <a:t>E. Organs- Combination of tissues that perform complex functions. (e.g. heart, liver)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2349" t="53682" r="61126" b="16573"/>
          <a:stretch>
            <a:fillRect/>
          </a:stretch>
        </p:blipFill>
        <p:spPr bwMode="auto">
          <a:xfrm>
            <a:off x="3124200" y="4343399"/>
            <a:ext cx="2514600" cy="2321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711</Words>
  <Application>Microsoft Office PowerPoint</Application>
  <PresentationFormat>On-screen Show (4:3)</PresentationFormat>
  <Paragraphs>155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Office Theme</vt:lpstr>
      <vt:lpstr>Human Anatomy and Physiology </vt:lpstr>
      <vt:lpstr>PowerPoint Presentation</vt:lpstr>
      <vt:lpstr>Form follows function</vt:lpstr>
      <vt:lpstr>Levels of Organization</vt:lpstr>
      <vt:lpstr>ATOMS</vt:lpstr>
      <vt:lpstr>MOLECULES</vt:lpstr>
      <vt:lpstr>CELL</vt:lpstr>
      <vt:lpstr>TISSUE</vt:lpstr>
      <vt:lpstr>ORGAN</vt:lpstr>
      <vt:lpstr>SYSTEMS</vt:lpstr>
      <vt:lpstr>ORGANISM</vt:lpstr>
      <vt:lpstr>Review</vt:lpstr>
      <vt:lpstr>Levels of Structural Organization</vt:lpstr>
      <vt:lpstr>Terminology</vt:lpstr>
      <vt:lpstr>Anatomical Position </vt:lpstr>
      <vt:lpstr>Body Terminology</vt:lpstr>
      <vt:lpstr>Superior or Inferior?</vt:lpstr>
      <vt:lpstr>Superior or Inferior?</vt:lpstr>
      <vt:lpstr>Body Terminology</vt:lpstr>
      <vt:lpstr>Anterior or Posterior?</vt:lpstr>
      <vt:lpstr>Body Terminology</vt:lpstr>
      <vt:lpstr>Proximal or Distal?</vt:lpstr>
      <vt:lpstr>Body Terminology</vt:lpstr>
      <vt:lpstr>Medial or Lateral?</vt:lpstr>
      <vt:lpstr>Body Cavities</vt:lpstr>
      <vt:lpstr>Dorsal Cavities</vt:lpstr>
      <vt:lpstr>Dorsal Cavities</vt:lpstr>
      <vt:lpstr>Ventral Cavities</vt:lpstr>
      <vt:lpstr>Thoracic cavity</vt:lpstr>
      <vt:lpstr>Diaphragm</vt:lpstr>
      <vt:lpstr>Abdominopelvic Cavity</vt:lpstr>
      <vt:lpstr>A double membrane lines the organs in the cavities and separates them from other cavities</vt:lpstr>
      <vt:lpstr>Body Cavities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Anatomy and Physiology</dc:title>
  <dc:creator>Jam</dc:creator>
  <cp:lastModifiedBy>Malia Kunde</cp:lastModifiedBy>
  <cp:revision>31</cp:revision>
  <dcterms:created xsi:type="dcterms:W3CDTF">2011-01-12T04:16:47Z</dcterms:created>
  <dcterms:modified xsi:type="dcterms:W3CDTF">2014-01-21T16:37:09Z</dcterms:modified>
</cp:coreProperties>
</file>