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70" r:id="rId11"/>
    <p:sldId id="269" r:id="rId12"/>
    <p:sldId id="275" r:id="rId13"/>
    <p:sldId id="274" r:id="rId14"/>
    <p:sldId id="291" r:id="rId15"/>
    <p:sldId id="273" r:id="rId16"/>
    <p:sldId id="272" r:id="rId17"/>
    <p:sldId id="271" r:id="rId18"/>
    <p:sldId id="276" r:id="rId19"/>
    <p:sldId id="292" r:id="rId20"/>
    <p:sldId id="285" r:id="rId21"/>
    <p:sldId id="284" r:id="rId22"/>
    <p:sldId id="283" r:id="rId23"/>
    <p:sldId id="282" r:id="rId24"/>
    <p:sldId id="293" r:id="rId25"/>
    <p:sldId id="281" r:id="rId26"/>
    <p:sldId id="280" r:id="rId27"/>
    <p:sldId id="279" r:id="rId28"/>
    <p:sldId id="278" r:id="rId29"/>
    <p:sldId id="277" r:id="rId30"/>
    <p:sldId id="290" r:id="rId31"/>
    <p:sldId id="289" r:id="rId32"/>
    <p:sldId id="288" r:id="rId33"/>
    <p:sldId id="287"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65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EAA13-D803-4143-80A2-9B3C2727DBD5}" type="datetimeFigureOut">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EAA13-D803-4143-80A2-9B3C2727DBD5}" type="datetimeFigureOut">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EAA13-D803-4143-80A2-9B3C2727DBD5}" type="datetimeFigureOut">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EAA13-D803-4143-80A2-9B3C2727DBD5}" type="datetimeFigureOut">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EAA13-D803-4143-80A2-9B3C2727DBD5}" type="datetimeFigureOut">
              <a:rPr lang="en-US" smtClean="0"/>
              <a:pPr/>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EAA13-D803-4143-80A2-9B3C2727DBD5}" type="datetimeFigureOut">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EAA13-D803-4143-80A2-9B3C2727DBD5}" type="datetimeFigureOut">
              <a:rPr lang="en-US" smtClean="0"/>
              <a:pPr/>
              <a:t>8/25/2013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EAA13-D803-4143-80A2-9B3C2727DBD5}" type="datetimeFigureOut">
              <a:rPr lang="en-US" smtClean="0"/>
              <a:pPr/>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EAA13-D803-4143-80A2-9B3C2727DBD5}" type="datetimeFigureOut">
              <a:rPr lang="en-US" smtClean="0"/>
              <a:pPr/>
              <a:t>8/25/2013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EAA13-D803-4143-80A2-9B3C2727DBD5}" type="datetimeFigureOut">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EAA13-D803-4143-80A2-9B3C2727DBD5}" type="datetimeFigureOut">
              <a:rPr lang="en-US" smtClean="0"/>
              <a:pPr/>
              <a:t>8/25/2013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7588-C721-4452-9799-EDA27B22FF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EAA13-D803-4143-80A2-9B3C2727DBD5}" type="datetimeFigureOut">
              <a:rPr lang="en-US" smtClean="0"/>
              <a:pPr/>
              <a:t>8/25/2013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7588-C721-4452-9799-EDA27B22FF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p>
            <a:r>
              <a:rPr lang="en-US" sz="8800" b="1" dirty="0" smtClean="0"/>
              <a:t>LAB SAFETY</a:t>
            </a:r>
            <a:endParaRPr lang="en-US" sz="8800" b="1" dirty="0"/>
          </a:p>
        </p:txBody>
      </p:sp>
      <p:pic>
        <p:nvPicPr>
          <p:cNvPr id="1026" name="Picture 2" descr="C:\Users\Jam\Pictures\integrated science\q.PNG"/>
          <p:cNvPicPr>
            <a:picLocks noChangeAspect="1" noChangeArrowheads="1"/>
          </p:cNvPicPr>
          <p:nvPr/>
        </p:nvPicPr>
        <p:blipFill>
          <a:blip r:embed="rId2" cstate="print"/>
          <a:srcRect/>
          <a:stretch>
            <a:fillRect/>
          </a:stretch>
        </p:blipFill>
        <p:spPr bwMode="auto">
          <a:xfrm>
            <a:off x="2362200" y="2971800"/>
            <a:ext cx="4229100" cy="2571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When first entering the </a:t>
            </a:r>
            <a:r>
              <a:rPr lang="en-US" sz="4800" b="1" u="sng" dirty="0" smtClean="0"/>
              <a:t>LAB</a:t>
            </a:r>
            <a:r>
              <a:rPr lang="en-US" sz="4800" dirty="0" smtClean="0"/>
              <a:t>, </a:t>
            </a:r>
            <a:r>
              <a:rPr lang="en-US" sz="4800" dirty="0"/>
              <a:t>do NOT touch any equipment or materials until </a:t>
            </a:r>
            <a:r>
              <a:rPr lang="en-US" sz="4800" b="1" u="sng" dirty="0" smtClean="0"/>
              <a:t>INSTRUCTED</a:t>
            </a:r>
            <a:r>
              <a:rPr lang="en-US" sz="4800" dirty="0" smtClean="0"/>
              <a:t> </a:t>
            </a:r>
            <a:r>
              <a:rPr lang="en-US" sz="4800" dirty="0"/>
              <a:t>to do so.</a:t>
            </a:r>
          </a:p>
          <a:p>
            <a:endParaRPr lang="en-US" dirty="0"/>
          </a:p>
        </p:txBody>
      </p:sp>
      <p:pic>
        <p:nvPicPr>
          <p:cNvPr id="39937" name="Picture 1" descr="C:\Users\Jam\Pictures\integrated science\chemlab.jpg"/>
          <p:cNvPicPr>
            <a:picLocks noChangeAspect="1" noChangeArrowheads="1"/>
          </p:cNvPicPr>
          <p:nvPr/>
        </p:nvPicPr>
        <p:blipFill>
          <a:blip r:embed="rId2" cstate="print"/>
          <a:srcRect/>
          <a:stretch>
            <a:fillRect/>
          </a:stretch>
        </p:blipFill>
        <p:spPr bwMode="auto">
          <a:xfrm>
            <a:off x="4038600" y="3657600"/>
            <a:ext cx="4064000" cy="29640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ALL students will wear safety </a:t>
            </a:r>
            <a:r>
              <a:rPr lang="en-US" sz="4800" b="1" u="sng" dirty="0" smtClean="0"/>
              <a:t>GOGGLES</a:t>
            </a:r>
            <a:r>
              <a:rPr lang="en-US" sz="4800" dirty="0" smtClean="0"/>
              <a:t> </a:t>
            </a:r>
            <a:r>
              <a:rPr lang="en-US" sz="4800" dirty="0"/>
              <a:t>whenever you are working with chemicals, heat, or any substance that might get into your eyes. </a:t>
            </a:r>
          </a:p>
          <a:p>
            <a:endParaRPr lang="en-US" dirty="0"/>
          </a:p>
        </p:txBody>
      </p:sp>
      <p:pic>
        <p:nvPicPr>
          <p:cNvPr id="40961" name="Picture 1" descr="C:\Users\Jam\Pictures\integrated science\b.PNG"/>
          <p:cNvPicPr>
            <a:picLocks noChangeAspect="1" noChangeArrowheads="1"/>
          </p:cNvPicPr>
          <p:nvPr/>
        </p:nvPicPr>
        <p:blipFill>
          <a:blip r:embed="rId2" cstate="print"/>
          <a:srcRect l="58969" t="9420" r="1569" b="3623"/>
          <a:stretch>
            <a:fillRect/>
          </a:stretch>
        </p:blipFill>
        <p:spPr bwMode="auto">
          <a:xfrm>
            <a:off x="6096000" y="4114800"/>
            <a:ext cx="1676400" cy="2286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lvl="0"/>
            <a:r>
              <a:rPr lang="en-US" sz="4800" dirty="0"/>
              <a:t>Dress appropriately.  Hair must be </a:t>
            </a:r>
            <a:r>
              <a:rPr lang="en-US" sz="4800" b="1" u="sng" dirty="0" smtClean="0"/>
              <a:t>TIED BACK</a:t>
            </a:r>
            <a:r>
              <a:rPr lang="en-US" sz="4800" dirty="0" smtClean="0"/>
              <a:t> </a:t>
            </a:r>
            <a:r>
              <a:rPr lang="en-US" sz="4800" dirty="0"/>
              <a:t>and loose jewelry </a:t>
            </a:r>
            <a:r>
              <a:rPr lang="en-US" sz="4800" b="1" u="sng" dirty="0" smtClean="0"/>
              <a:t>REMOVED</a:t>
            </a:r>
            <a:r>
              <a:rPr lang="en-US" sz="4800" dirty="0" smtClean="0"/>
              <a:t>.  </a:t>
            </a:r>
            <a:r>
              <a:rPr lang="en-US" sz="4800" b="1" u="sng" dirty="0" smtClean="0"/>
              <a:t>SANDALS</a:t>
            </a:r>
            <a:r>
              <a:rPr lang="en-US" sz="4800" dirty="0" smtClean="0"/>
              <a:t> </a:t>
            </a:r>
            <a:r>
              <a:rPr lang="en-US" sz="4800" dirty="0"/>
              <a:t>will not protect the feet are not allowed in the lab.</a:t>
            </a:r>
          </a:p>
          <a:p>
            <a:endParaRPr lang="en-US" dirty="0"/>
          </a:p>
        </p:txBody>
      </p:sp>
      <p:pic>
        <p:nvPicPr>
          <p:cNvPr id="34819" name="Picture 3" descr="http://3.bp.blogspot.com/_Il6hbs-HsbI/TBeJQIyl1ZI/AAAAAAAAAVw/5PqpQg6u4tw/s1600/getty_rf_photo_of_teen_pulling_back_hair.jpg"/>
          <p:cNvPicPr>
            <a:picLocks noChangeAspect="1" noChangeArrowheads="1"/>
          </p:cNvPicPr>
          <p:nvPr/>
        </p:nvPicPr>
        <p:blipFill>
          <a:blip r:embed="rId2" cstate="print"/>
          <a:srcRect/>
          <a:stretch>
            <a:fillRect/>
          </a:stretch>
        </p:blipFill>
        <p:spPr bwMode="auto">
          <a:xfrm>
            <a:off x="762000" y="4800600"/>
            <a:ext cx="2677322" cy="1819276"/>
          </a:xfrm>
          <a:prstGeom prst="rect">
            <a:avLst/>
          </a:prstGeom>
          <a:noFill/>
          <a:ln>
            <a:solidFill>
              <a:schemeClr val="tx1"/>
            </a:solidFill>
          </a:ln>
        </p:spPr>
      </p:pic>
      <p:pic>
        <p:nvPicPr>
          <p:cNvPr id="34821" name="Picture 5" descr="https://www.msu.edu/~nixonjos/teaching/bio/pics/labshoes.jpg"/>
          <p:cNvPicPr>
            <a:picLocks noChangeAspect="1" noChangeArrowheads="1"/>
          </p:cNvPicPr>
          <p:nvPr/>
        </p:nvPicPr>
        <p:blipFill>
          <a:blip r:embed="rId3" cstate="print"/>
          <a:srcRect/>
          <a:stretch>
            <a:fillRect/>
          </a:stretch>
        </p:blipFill>
        <p:spPr bwMode="auto">
          <a:xfrm>
            <a:off x="4114800" y="4876800"/>
            <a:ext cx="4521200" cy="1695451"/>
          </a:xfrm>
          <a:prstGeom prst="rect">
            <a:avLst/>
          </a:prstGeom>
          <a:noFill/>
        </p:spPr>
      </p:pic>
      <p:sp>
        <p:nvSpPr>
          <p:cNvPr id="5" name="TextBox 4"/>
          <p:cNvSpPr txBox="1"/>
          <p:nvPr/>
        </p:nvSpPr>
        <p:spPr>
          <a:xfrm>
            <a:off x="914400" y="4495800"/>
            <a:ext cx="2393412" cy="369332"/>
          </a:xfrm>
          <a:prstGeom prst="rect">
            <a:avLst/>
          </a:prstGeom>
          <a:noFill/>
        </p:spPr>
        <p:txBody>
          <a:bodyPr wrap="none" rtlCol="0">
            <a:spAutoFit/>
          </a:bodyPr>
          <a:lstStyle/>
          <a:p>
            <a:r>
              <a:rPr lang="en-US" dirty="0" smtClean="0"/>
              <a:t>Hairspray is flammable!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Know the locations and </a:t>
            </a:r>
            <a:r>
              <a:rPr lang="en-US" sz="4800" b="1" u="sng" dirty="0" smtClean="0"/>
              <a:t>PROCEDURES</a:t>
            </a:r>
            <a:r>
              <a:rPr lang="en-US" sz="4800" dirty="0" smtClean="0"/>
              <a:t> </a:t>
            </a:r>
            <a:r>
              <a:rPr lang="en-US" sz="4800" dirty="0"/>
              <a:t>for all lab safety equipment including: first aid kit, </a:t>
            </a:r>
            <a:r>
              <a:rPr lang="en-US" sz="4800" b="1" u="sng" dirty="0" smtClean="0"/>
              <a:t>FIRE BLANKET</a:t>
            </a:r>
            <a:r>
              <a:rPr lang="en-US" sz="4800" dirty="0" smtClean="0"/>
              <a:t>, </a:t>
            </a:r>
            <a:r>
              <a:rPr lang="en-US" sz="4800" dirty="0"/>
              <a:t>fire extinguisher, eye wash station, and </a:t>
            </a:r>
            <a:r>
              <a:rPr lang="en-US" sz="4800" b="1" u="sng" dirty="0" smtClean="0"/>
              <a:t>SHOWER</a:t>
            </a:r>
            <a:r>
              <a:rPr lang="en-US" sz="4800" dirty="0" smtClean="0"/>
              <a:t>.</a:t>
            </a:r>
            <a:endParaRPr lang="en-US" sz="4800" dirty="0"/>
          </a:p>
          <a:p>
            <a:endParaRPr lang="en-US" dirty="0"/>
          </a:p>
        </p:txBody>
      </p:sp>
      <p:pic>
        <p:nvPicPr>
          <p:cNvPr id="4" name="Picture 2" descr="http://www.laboratoryequipmentworld.com/gifs/lab-safety-equipment.jpg"/>
          <p:cNvPicPr>
            <a:picLocks noChangeAspect="1" noChangeArrowheads="1"/>
          </p:cNvPicPr>
          <p:nvPr/>
        </p:nvPicPr>
        <p:blipFill>
          <a:blip r:embed="rId2" cstate="print"/>
          <a:srcRect/>
          <a:stretch>
            <a:fillRect/>
          </a:stretch>
        </p:blipFill>
        <p:spPr bwMode="auto">
          <a:xfrm>
            <a:off x="5638800" y="4953000"/>
            <a:ext cx="2971800" cy="16344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b="1" dirty="0" smtClean="0"/>
              <a:t>Lab Room</a:t>
            </a:r>
            <a:endParaRPr lang="en-US" sz="6000" b="1" dirty="0"/>
          </a:p>
        </p:txBody>
      </p:sp>
      <p:pic>
        <p:nvPicPr>
          <p:cNvPr id="1026" name="Picture 2"/>
          <p:cNvPicPr>
            <a:picLocks noChangeAspect="1" noChangeArrowheads="1"/>
          </p:cNvPicPr>
          <p:nvPr/>
        </p:nvPicPr>
        <p:blipFill>
          <a:blip r:embed="rId2" cstate="print"/>
          <a:srcRect/>
          <a:stretch>
            <a:fillRect/>
          </a:stretch>
        </p:blipFill>
        <p:spPr bwMode="auto">
          <a:xfrm>
            <a:off x="609600" y="1447800"/>
            <a:ext cx="7762875" cy="5172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Conduct yourself in a </a:t>
            </a:r>
            <a:r>
              <a:rPr lang="en-US" sz="4800" b="1" u="sng" dirty="0" smtClean="0"/>
              <a:t>RESPONSIBLE</a:t>
            </a:r>
            <a:r>
              <a:rPr lang="en-US" sz="4800" dirty="0" smtClean="0"/>
              <a:t> </a:t>
            </a:r>
            <a:r>
              <a:rPr lang="en-US" sz="4800" dirty="0"/>
              <a:t>manner at all times in the lab.</a:t>
            </a:r>
          </a:p>
          <a:p>
            <a:endParaRPr lang="en-US" dirty="0"/>
          </a:p>
        </p:txBody>
      </p:sp>
      <p:pic>
        <p:nvPicPr>
          <p:cNvPr id="36866" name="Picture 2" descr="http://science.nd.edu/jordan/photo-gallery/images/main/VT1K6734.jpg"/>
          <p:cNvPicPr>
            <a:picLocks noChangeAspect="1" noChangeArrowheads="1"/>
          </p:cNvPicPr>
          <p:nvPr/>
        </p:nvPicPr>
        <p:blipFill>
          <a:blip r:embed="rId2" cstate="print"/>
          <a:srcRect t="7362" b="9202"/>
          <a:stretch>
            <a:fillRect/>
          </a:stretch>
        </p:blipFill>
        <p:spPr bwMode="auto">
          <a:xfrm>
            <a:off x="1828800" y="3581400"/>
            <a:ext cx="5216338" cy="2895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Horseplay, pranks, and other acts of mischief are </a:t>
            </a:r>
            <a:r>
              <a:rPr lang="en-US" sz="4800" b="1" u="sng" dirty="0" smtClean="0"/>
              <a:t>DANGEROUS</a:t>
            </a:r>
            <a:r>
              <a:rPr lang="en-US" sz="4800" dirty="0" smtClean="0"/>
              <a:t> </a:t>
            </a:r>
            <a:r>
              <a:rPr lang="en-US" sz="4800" dirty="0"/>
              <a:t>and consequently prohibited.</a:t>
            </a:r>
          </a:p>
          <a:p>
            <a:endParaRPr lang="en-US" dirty="0"/>
          </a:p>
        </p:txBody>
      </p:sp>
      <p:pic>
        <p:nvPicPr>
          <p:cNvPr id="37890" name="Picture 2" descr="http://www.cdxetextbook.com/images/danger.jpg"/>
          <p:cNvPicPr>
            <a:picLocks noChangeAspect="1" noChangeArrowheads="1"/>
          </p:cNvPicPr>
          <p:nvPr/>
        </p:nvPicPr>
        <p:blipFill>
          <a:blip r:embed="rId2" cstate="print"/>
          <a:srcRect t="10811" b="18919"/>
          <a:stretch>
            <a:fillRect/>
          </a:stretch>
        </p:blipFill>
        <p:spPr bwMode="auto">
          <a:xfrm>
            <a:off x="2667000" y="4648200"/>
            <a:ext cx="3800475" cy="1981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Lab stations and </a:t>
            </a:r>
            <a:r>
              <a:rPr lang="en-US" sz="4800" b="1" u="sng" dirty="0" smtClean="0"/>
              <a:t>TABLES</a:t>
            </a:r>
            <a:r>
              <a:rPr lang="en-US" sz="4800" dirty="0" smtClean="0"/>
              <a:t> </a:t>
            </a:r>
            <a:r>
              <a:rPr lang="en-US" sz="4800" dirty="0"/>
              <a:t>need to be kept clean at ALL times.  Bags and purses will be left in the </a:t>
            </a:r>
            <a:r>
              <a:rPr lang="en-US" sz="4800" b="1" u="sng" dirty="0" smtClean="0"/>
              <a:t>CLASSROOM</a:t>
            </a:r>
            <a:r>
              <a:rPr lang="en-US" sz="4800" dirty="0" smtClean="0"/>
              <a:t> </a:t>
            </a:r>
            <a:r>
              <a:rPr lang="en-US" sz="4800" dirty="0"/>
              <a:t>before coming to the lab.</a:t>
            </a:r>
          </a:p>
          <a:p>
            <a:endParaRPr lang="en-US" dirty="0"/>
          </a:p>
        </p:txBody>
      </p:sp>
      <p:sp>
        <p:nvSpPr>
          <p:cNvPr id="4" name="Rectangle 3"/>
          <p:cNvSpPr/>
          <p:nvPr/>
        </p:nvSpPr>
        <p:spPr>
          <a:xfrm>
            <a:off x="4876800" y="5334000"/>
            <a:ext cx="3810000" cy="1200329"/>
          </a:xfrm>
          <a:prstGeom prst="rect">
            <a:avLst/>
          </a:prstGeom>
        </p:spPr>
        <p:txBody>
          <a:bodyPr wrap="square">
            <a:spAutoFit/>
          </a:bodyPr>
          <a:lstStyle/>
          <a:p>
            <a:r>
              <a:rPr lang="en-US" sz="2400" dirty="0" smtClean="0"/>
              <a:t>Even if you aren't clumsy, someone else in the lab probably is.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Do NOT </a:t>
            </a:r>
            <a:r>
              <a:rPr lang="en-US" sz="4800" b="1" u="sng" dirty="0" smtClean="0"/>
              <a:t>TASTE</a:t>
            </a:r>
            <a:r>
              <a:rPr lang="en-US" sz="4800" dirty="0" smtClean="0"/>
              <a:t> </a:t>
            </a:r>
            <a:r>
              <a:rPr lang="en-US" sz="4800" dirty="0"/>
              <a:t>or directly sniff chemicals.</a:t>
            </a:r>
          </a:p>
          <a:p>
            <a:endParaRPr lang="en-US" dirty="0"/>
          </a:p>
        </p:txBody>
      </p:sp>
      <p:pic>
        <p:nvPicPr>
          <p:cNvPr id="33793" name="Picture 1" descr="C:\Users\Jam\Pictures\integrated science\e.PNG"/>
          <p:cNvPicPr>
            <a:picLocks noChangeAspect="1" noChangeArrowheads="1"/>
          </p:cNvPicPr>
          <p:nvPr/>
        </p:nvPicPr>
        <p:blipFill>
          <a:blip r:embed="rId2" cstate="print"/>
          <a:srcRect/>
          <a:stretch>
            <a:fillRect/>
          </a:stretch>
        </p:blipFill>
        <p:spPr bwMode="auto">
          <a:xfrm>
            <a:off x="533400" y="2819400"/>
            <a:ext cx="5936974" cy="3657600"/>
          </a:xfrm>
          <a:prstGeom prst="rect">
            <a:avLst/>
          </a:prstGeom>
          <a:noFill/>
        </p:spPr>
      </p:pic>
      <p:sp>
        <p:nvSpPr>
          <p:cNvPr id="4" name="TextBox 3"/>
          <p:cNvSpPr txBox="1"/>
          <p:nvPr/>
        </p:nvSpPr>
        <p:spPr>
          <a:xfrm>
            <a:off x="6705600" y="3276600"/>
            <a:ext cx="2286000" cy="1569660"/>
          </a:xfrm>
          <a:prstGeom prst="rect">
            <a:avLst/>
          </a:prstGeom>
          <a:noFill/>
        </p:spPr>
        <p:txBody>
          <a:bodyPr wrap="square" rtlCol="0">
            <a:spAutoFit/>
          </a:bodyPr>
          <a:lstStyle/>
          <a:p>
            <a:r>
              <a:rPr lang="en-US" sz="2400" dirty="0" smtClean="0"/>
              <a:t>This is not a cooking class – don’t taste your experiments!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962400" cy="5440363"/>
          </a:xfrm>
        </p:spPr>
        <p:txBody>
          <a:bodyPr>
            <a:noAutofit/>
          </a:bodyPr>
          <a:lstStyle/>
          <a:p>
            <a:r>
              <a:rPr lang="en-US" dirty="0" smtClean="0"/>
              <a:t>For many chemicals, if you can smell them then you are exposing yourself to a dose that can harm you! If the safety information says that a chemical should only be used inside a fume hood, then don't use it anywhere else. </a:t>
            </a:r>
            <a:endParaRPr lang="en-US" dirty="0"/>
          </a:p>
        </p:txBody>
      </p:sp>
      <p:pic>
        <p:nvPicPr>
          <p:cNvPr id="48130" name="Picture 2" descr="C:\Users\Jam\Pictures\integrated science\f.PNG"/>
          <p:cNvPicPr>
            <a:picLocks noChangeAspect="1" noChangeArrowheads="1"/>
          </p:cNvPicPr>
          <p:nvPr/>
        </p:nvPicPr>
        <p:blipFill>
          <a:blip r:embed="rId2" cstate="print"/>
          <a:srcRect/>
          <a:stretch>
            <a:fillRect/>
          </a:stretch>
        </p:blipFill>
        <p:spPr bwMode="auto">
          <a:xfrm>
            <a:off x="4724400" y="2667000"/>
            <a:ext cx="4204814" cy="2667000"/>
          </a:xfrm>
          <a:prstGeom prst="rect">
            <a:avLst/>
          </a:prstGeom>
          <a:noFill/>
        </p:spPr>
      </p:pic>
      <p:sp>
        <p:nvSpPr>
          <p:cNvPr id="5" name="TextBox 4"/>
          <p:cNvSpPr txBox="1"/>
          <p:nvPr/>
        </p:nvSpPr>
        <p:spPr>
          <a:xfrm>
            <a:off x="5257800" y="1676400"/>
            <a:ext cx="2882520" cy="769441"/>
          </a:xfrm>
          <a:prstGeom prst="rect">
            <a:avLst/>
          </a:prstGeom>
          <a:noFill/>
        </p:spPr>
        <p:txBody>
          <a:bodyPr wrap="none" rtlCol="0">
            <a:spAutoFit/>
          </a:bodyPr>
          <a:lstStyle/>
          <a:p>
            <a:r>
              <a:rPr lang="en-US" sz="4400" b="1" dirty="0" smtClean="0"/>
              <a:t>Fume Hood</a:t>
            </a:r>
            <a:endParaRPr lang="en-US" sz="4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5400" smtClean="0"/>
              <a:t>	Chemistry is </a:t>
            </a:r>
            <a:r>
              <a:rPr lang="en-US" sz="5400" dirty="0"/>
              <a:t>a </a:t>
            </a:r>
            <a:r>
              <a:rPr lang="en-US" sz="5400" b="1" u="sng" dirty="0" smtClean="0"/>
              <a:t>HANDS ON</a:t>
            </a:r>
            <a:r>
              <a:rPr lang="en-US" sz="5400" b="1" dirty="0" smtClean="0"/>
              <a:t> </a:t>
            </a:r>
            <a:r>
              <a:rPr lang="en-US" sz="5400" dirty="0"/>
              <a:t>laboratory class. </a:t>
            </a:r>
          </a:p>
        </p:txBody>
      </p:sp>
      <p:pic>
        <p:nvPicPr>
          <p:cNvPr id="20484" name="Picture 4" descr="http://www.mariemontschools.org/halsall/images/chemsci.gif"/>
          <p:cNvPicPr>
            <a:picLocks noChangeAspect="1" noChangeArrowheads="1" noCrop="1"/>
          </p:cNvPicPr>
          <p:nvPr/>
        </p:nvPicPr>
        <p:blipFill>
          <a:blip r:embed="rId2" cstate="print"/>
          <a:srcRect/>
          <a:stretch>
            <a:fillRect/>
          </a:stretch>
        </p:blipFill>
        <p:spPr bwMode="auto">
          <a:xfrm>
            <a:off x="3886200" y="3482373"/>
            <a:ext cx="4962965" cy="284222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Make sure you grab the correct chemicals.  Read labels </a:t>
            </a:r>
            <a:r>
              <a:rPr lang="en-US" sz="4800" b="1" u="sng" dirty="0" smtClean="0"/>
              <a:t>TWICE</a:t>
            </a:r>
            <a:r>
              <a:rPr lang="en-US" sz="4800" dirty="0" smtClean="0"/>
              <a:t>.</a:t>
            </a:r>
            <a:endParaRPr lang="en-US" sz="4800" dirty="0"/>
          </a:p>
          <a:p>
            <a:endParaRPr lang="en-US" dirty="0"/>
          </a:p>
        </p:txBody>
      </p:sp>
      <p:pic>
        <p:nvPicPr>
          <p:cNvPr id="24578" name="Picture 2" descr="http://www.workplacelearningcentre.co.uk/get/image/productmedia/4bdefa3e87a18_S1107_COSHH_Labels.gif"/>
          <p:cNvPicPr>
            <a:picLocks noChangeAspect="1" noChangeArrowheads="1"/>
          </p:cNvPicPr>
          <p:nvPr/>
        </p:nvPicPr>
        <p:blipFill>
          <a:blip r:embed="rId2" cstate="print"/>
          <a:srcRect b="8443"/>
          <a:stretch>
            <a:fillRect/>
          </a:stretch>
        </p:blipFill>
        <p:spPr bwMode="auto">
          <a:xfrm>
            <a:off x="3733800" y="2819399"/>
            <a:ext cx="3200400" cy="37907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NEVER return excess chemicals to the </a:t>
            </a:r>
            <a:r>
              <a:rPr lang="en-US" sz="4800" b="1" u="sng" dirty="0" smtClean="0"/>
              <a:t>ORIGINAL</a:t>
            </a:r>
            <a:r>
              <a:rPr lang="en-US" sz="4800" dirty="0" smtClean="0"/>
              <a:t> </a:t>
            </a:r>
            <a:r>
              <a:rPr lang="en-US" sz="4800" dirty="0"/>
              <a:t>bottle.  You can always get </a:t>
            </a:r>
            <a:r>
              <a:rPr lang="en-US" sz="4800" b="1" u="sng" dirty="0" smtClean="0"/>
              <a:t>MORE</a:t>
            </a:r>
            <a:r>
              <a:rPr lang="en-US" sz="4800" dirty="0" smtClean="0"/>
              <a:t> </a:t>
            </a:r>
            <a:r>
              <a:rPr lang="en-US" sz="4800" dirty="0"/>
              <a:t>but any extra is wasted.</a:t>
            </a:r>
          </a:p>
          <a:p>
            <a:endParaRPr lang="en-US" dirty="0"/>
          </a:p>
        </p:txBody>
      </p:sp>
      <p:pic>
        <p:nvPicPr>
          <p:cNvPr id="25601" name="Picture 1" descr="C:\Users\Jam\Pictures\integrated science\pipette.jpg"/>
          <p:cNvPicPr>
            <a:picLocks noChangeAspect="1" noChangeArrowheads="1"/>
          </p:cNvPicPr>
          <p:nvPr/>
        </p:nvPicPr>
        <p:blipFill>
          <a:blip r:embed="rId2" cstate="print"/>
          <a:srcRect t="6569" b="3650"/>
          <a:stretch>
            <a:fillRect/>
          </a:stretch>
        </p:blipFill>
        <p:spPr bwMode="auto">
          <a:xfrm>
            <a:off x="5410200" y="3429000"/>
            <a:ext cx="2240991" cy="3124200"/>
          </a:xfrm>
          <a:prstGeom prst="rect">
            <a:avLst/>
          </a:prstGeom>
          <a:noFill/>
        </p:spPr>
      </p:pic>
      <p:sp>
        <p:nvSpPr>
          <p:cNvPr id="4" name="TextBox 3"/>
          <p:cNvSpPr txBox="1"/>
          <p:nvPr/>
        </p:nvSpPr>
        <p:spPr>
          <a:xfrm>
            <a:off x="990600" y="5181600"/>
            <a:ext cx="3411575" cy="461665"/>
          </a:xfrm>
          <a:prstGeom prst="rect">
            <a:avLst/>
          </a:prstGeom>
          <a:noFill/>
        </p:spPr>
        <p:txBody>
          <a:bodyPr wrap="none" rtlCol="0">
            <a:spAutoFit/>
          </a:bodyPr>
          <a:lstStyle/>
          <a:p>
            <a:r>
              <a:rPr lang="en-US" sz="2400" dirty="0" smtClean="0"/>
              <a:t>Only grab what you need!</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33400"/>
            <a:ext cx="7467600" cy="5638800"/>
          </a:xfrm>
        </p:spPr>
        <p:txBody>
          <a:bodyPr>
            <a:normAutofit lnSpcReduction="10000"/>
          </a:bodyPr>
          <a:lstStyle/>
          <a:p>
            <a:pPr lvl="0"/>
            <a:r>
              <a:rPr lang="en-US" sz="4800" dirty="0"/>
              <a:t>Carefully follow ALL instructions – both written and </a:t>
            </a:r>
            <a:r>
              <a:rPr lang="en-US" sz="4800" b="1" u="sng" dirty="0" smtClean="0"/>
              <a:t>VERBAL</a:t>
            </a:r>
            <a:r>
              <a:rPr lang="en-US" sz="4800" dirty="0" smtClean="0"/>
              <a:t>.  </a:t>
            </a:r>
            <a:r>
              <a:rPr lang="en-US" sz="4800" dirty="0"/>
              <a:t>If you do not understand a direction, part of a procedure, or how to use a piece of equipment, ASK the instructor </a:t>
            </a:r>
            <a:r>
              <a:rPr lang="en-US" sz="4800" b="1" u="sng" dirty="0" smtClean="0"/>
              <a:t>BEFORE</a:t>
            </a:r>
            <a:r>
              <a:rPr lang="en-US" sz="4800" dirty="0" smtClean="0"/>
              <a:t> </a:t>
            </a:r>
            <a:r>
              <a:rPr lang="en-US" sz="4800" dirty="0"/>
              <a:t>proceeding</a:t>
            </a:r>
            <a:r>
              <a:rPr lang="en-US" sz="4800" dirty="0" smtClean="0"/>
              <a:t>.</a:t>
            </a:r>
            <a:endParaRPr lang="en-US" sz="4800" dirty="0"/>
          </a:p>
        </p:txBody>
      </p:sp>
      <p:pic>
        <p:nvPicPr>
          <p:cNvPr id="4" name="Picture 6" descr="C:\Users\Jam\AppData\Local\Microsoft\Windows\Temporary Internet Files\Content.IE5\07Q6IU4T\MC900078622[1].wmf"/>
          <p:cNvPicPr>
            <a:picLocks noChangeAspect="1" noChangeArrowheads="1"/>
          </p:cNvPicPr>
          <p:nvPr/>
        </p:nvPicPr>
        <p:blipFill>
          <a:blip r:embed="rId2" cstate="print"/>
          <a:srcRect/>
          <a:stretch>
            <a:fillRect/>
          </a:stretch>
        </p:blipFill>
        <p:spPr bwMode="auto">
          <a:xfrm>
            <a:off x="304800" y="3886200"/>
            <a:ext cx="1247474" cy="268366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839200" cy="5516563"/>
          </a:xfrm>
        </p:spPr>
        <p:txBody>
          <a:bodyPr/>
          <a:lstStyle/>
          <a:p>
            <a:pPr lvl="0"/>
            <a:r>
              <a:rPr lang="en-US" sz="4800" dirty="0"/>
              <a:t>Perform ONLY those experiments authorized by the </a:t>
            </a:r>
            <a:r>
              <a:rPr lang="en-US" sz="4800" b="1" u="sng" dirty="0" smtClean="0"/>
              <a:t>INSTRUCTOR</a:t>
            </a:r>
            <a:r>
              <a:rPr lang="en-US" sz="4800" dirty="0" smtClean="0"/>
              <a:t>.  </a:t>
            </a:r>
            <a:r>
              <a:rPr lang="en-US" sz="4800" dirty="0"/>
              <a:t>NEVER do anything not called for in the lab </a:t>
            </a:r>
            <a:r>
              <a:rPr lang="en-US" sz="4800" b="1" u="sng" dirty="0" smtClean="0"/>
              <a:t>PROCEDURES</a:t>
            </a:r>
            <a:r>
              <a:rPr lang="en-US" sz="4800" dirty="0" smtClean="0"/>
              <a:t> </a:t>
            </a:r>
            <a:r>
              <a:rPr lang="en-US" sz="4800" dirty="0"/>
              <a:t>or by the instructor.</a:t>
            </a:r>
          </a:p>
          <a:p>
            <a:endParaRPr lang="en-US" dirty="0"/>
          </a:p>
        </p:txBody>
      </p:sp>
      <p:pic>
        <p:nvPicPr>
          <p:cNvPr id="27649" name="Picture 1" descr="C:\Users\Jam\Pictures\integrated science\j.PNG"/>
          <p:cNvPicPr>
            <a:picLocks noChangeAspect="1" noChangeArrowheads="1"/>
          </p:cNvPicPr>
          <p:nvPr/>
        </p:nvPicPr>
        <p:blipFill>
          <a:blip r:embed="rId2" cstate="print"/>
          <a:srcRect/>
          <a:stretch>
            <a:fillRect/>
          </a:stretch>
        </p:blipFill>
        <p:spPr bwMode="auto">
          <a:xfrm>
            <a:off x="3810000" y="4267200"/>
            <a:ext cx="3733800" cy="233259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Pay attention to the order in which chemicals are to be added to each other and do not deviate from the instructions. Even chemicals that mix to produce seemingly safe products should be handled carefully. </a:t>
            </a:r>
            <a:endParaRPr lang="en-US" dirty="0"/>
          </a:p>
        </p:txBody>
      </p:sp>
      <p:sp>
        <p:nvSpPr>
          <p:cNvPr id="4" name="Rectangle 3"/>
          <p:cNvSpPr/>
          <p:nvPr/>
        </p:nvSpPr>
        <p:spPr>
          <a:xfrm>
            <a:off x="609600" y="4267200"/>
            <a:ext cx="3581400" cy="1938992"/>
          </a:xfrm>
          <a:prstGeom prst="rect">
            <a:avLst/>
          </a:prstGeom>
        </p:spPr>
        <p:txBody>
          <a:bodyPr wrap="square">
            <a:spAutoFit/>
          </a:bodyPr>
          <a:lstStyle/>
          <a:p>
            <a:r>
              <a:rPr lang="en-US" sz="2000" dirty="0" smtClean="0"/>
              <a:t>hydrochloric acid and sodium hydroxide will give you salt water, but the reaction could break your glassware or splash the reactants onto you if you aren't careful! </a:t>
            </a:r>
            <a:endParaRPr lang="en-US" sz="2000" dirty="0"/>
          </a:p>
        </p:txBody>
      </p:sp>
      <p:pic>
        <p:nvPicPr>
          <p:cNvPr id="1026" name="Picture 2" descr="C:\Users\Jam\Pictures\integrated science\k.PNG"/>
          <p:cNvPicPr>
            <a:picLocks noChangeAspect="1" noChangeArrowheads="1"/>
          </p:cNvPicPr>
          <p:nvPr/>
        </p:nvPicPr>
        <p:blipFill>
          <a:blip r:embed="rId2" cstate="print"/>
          <a:srcRect l="8949" r="3356" b="5535"/>
          <a:stretch>
            <a:fillRect/>
          </a:stretch>
        </p:blipFill>
        <p:spPr bwMode="auto">
          <a:xfrm>
            <a:off x="4191000" y="3581400"/>
            <a:ext cx="4724400" cy="308532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NEVER work alone.  Students are assigned lab </a:t>
            </a:r>
            <a:r>
              <a:rPr lang="en-US" sz="4800" b="1" u="sng" dirty="0" smtClean="0"/>
              <a:t>PARTNERS</a:t>
            </a:r>
            <a:r>
              <a:rPr lang="en-US" sz="4800" dirty="0" smtClean="0"/>
              <a:t> </a:t>
            </a:r>
            <a:r>
              <a:rPr lang="en-US" sz="4800" dirty="0"/>
              <a:t>for each lab.  No student may work in the lab without an </a:t>
            </a:r>
            <a:r>
              <a:rPr lang="en-US" sz="4800" b="1" u="sng" dirty="0" smtClean="0"/>
              <a:t>INSTRUCTOR</a:t>
            </a:r>
            <a:r>
              <a:rPr lang="en-US" sz="4800" dirty="0" smtClean="0"/>
              <a:t> </a:t>
            </a:r>
            <a:r>
              <a:rPr lang="en-US" sz="4800" dirty="0"/>
              <a:t>present.</a:t>
            </a:r>
          </a:p>
          <a:p>
            <a:endParaRPr lang="en-US" dirty="0"/>
          </a:p>
        </p:txBody>
      </p:sp>
      <p:pic>
        <p:nvPicPr>
          <p:cNvPr id="11266" name="Picture 2" descr="http://1.bp.blogspot.com/_KW3S0od5s5U/S6k1RQpY35I/AAAAAAAADmE/Y1os1iMNM3s/s320/Bunsen+nd+Beaker.jpg"/>
          <p:cNvPicPr>
            <a:picLocks noChangeAspect="1" noChangeArrowheads="1"/>
          </p:cNvPicPr>
          <p:nvPr/>
        </p:nvPicPr>
        <p:blipFill>
          <a:blip r:embed="rId2" cstate="print"/>
          <a:srcRect/>
          <a:stretch>
            <a:fillRect/>
          </a:stretch>
        </p:blipFill>
        <p:spPr bwMode="auto">
          <a:xfrm>
            <a:off x="6858000" y="3962400"/>
            <a:ext cx="1916482" cy="2590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Experiments must be personally monitored at all times.  Do NOT </a:t>
            </a:r>
            <a:r>
              <a:rPr lang="en-US" sz="4800" b="1" u="sng" dirty="0" smtClean="0"/>
              <a:t>WANDER</a:t>
            </a:r>
            <a:r>
              <a:rPr lang="en-US" sz="4800" dirty="0" smtClean="0"/>
              <a:t> </a:t>
            </a:r>
            <a:r>
              <a:rPr lang="en-US" sz="4800" dirty="0"/>
              <a:t>around the room, distract other students, or interfere with the lab experiments of others.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Examine glassware before each use.  NEVER use chipped or </a:t>
            </a:r>
            <a:r>
              <a:rPr lang="en-US" sz="4800" b="1" u="sng" dirty="0" smtClean="0"/>
              <a:t>CRACKED</a:t>
            </a:r>
            <a:r>
              <a:rPr lang="en-US" sz="4800" dirty="0" smtClean="0"/>
              <a:t> </a:t>
            </a:r>
            <a:r>
              <a:rPr lang="en-US" sz="4800" dirty="0"/>
              <a:t>glassware.</a:t>
            </a:r>
          </a:p>
          <a:p>
            <a:endParaRPr lang="en-US" dirty="0"/>
          </a:p>
        </p:txBody>
      </p:sp>
      <p:pic>
        <p:nvPicPr>
          <p:cNvPr id="30721" name="Picture 1" descr="C:\Users\Jam\Pictures\integrated science\glassware.jpg"/>
          <p:cNvPicPr>
            <a:picLocks noChangeAspect="1" noChangeArrowheads="1"/>
          </p:cNvPicPr>
          <p:nvPr/>
        </p:nvPicPr>
        <p:blipFill>
          <a:blip r:embed="rId2" cstate="print"/>
          <a:srcRect/>
          <a:stretch>
            <a:fillRect/>
          </a:stretch>
        </p:blipFill>
        <p:spPr bwMode="auto">
          <a:xfrm>
            <a:off x="3200400" y="3429000"/>
            <a:ext cx="2438400" cy="32511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Do NOT handle </a:t>
            </a:r>
            <a:r>
              <a:rPr lang="en-US" sz="4800" b="1" u="sng" dirty="0" smtClean="0"/>
              <a:t>BROKEN</a:t>
            </a:r>
            <a:r>
              <a:rPr lang="en-US" sz="4800" dirty="0" smtClean="0"/>
              <a:t> </a:t>
            </a:r>
            <a:r>
              <a:rPr lang="en-US" sz="4800" dirty="0"/>
              <a:t>glass with your bare hands.  Advise your instructor of the </a:t>
            </a:r>
            <a:r>
              <a:rPr lang="en-US" sz="4800" dirty="0" smtClean="0"/>
              <a:t>breakage </a:t>
            </a:r>
            <a:r>
              <a:rPr lang="en-US" sz="4800" dirty="0"/>
              <a:t>so the glass may be cleaned up with a </a:t>
            </a:r>
            <a:r>
              <a:rPr lang="en-US" sz="4800" b="1" u="sng" dirty="0" smtClean="0"/>
              <a:t>DUSTPAN</a:t>
            </a:r>
            <a:r>
              <a:rPr lang="en-US" sz="4800" dirty="0" smtClean="0"/>
              <a:t> </a:t>
            </a:r>
            <a:r>
              <a:rPr lang="en-US" sz="4800" dirty="0"/>
              <a:t>and brush.</a:t>
            </a:r>
          </a:p>
          <a:p>
            <a:endParaRPr lang="en-US" dirty="0"/>
          </a:p>
        </p:txBody>
      </p:sp>
      <p:pic>
        <p:nvPicPr>
          <p:cNvPr id="31746" name="Picture 2" descr="http://marriagelifeministries.org/wp-content/uploads/2011/02/broken_glass_s.jpg"/>
          <p:cNvPicPr>
            <a:picLocks noChangeAspect="1" noChangeArrowheads="1"/>
          </p:cNvPicPr>
          <p:nvPr/>
        </p:nvPicPr>
        <p:blipFill>
          <a:blip r:embed="rId2" cstate="print"/>
          <a:srcRect/>
          <a:stretch>
            <a:fillRect/>
          </a:stretch>
        </p:blipFill>
        <p:spPr bwMode="auto">
          <a:xfrm>
            <a:off x="3886200" y="4800600"/>
            <a:ext cx="2514600" cy="18859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Report ANY accident, no matter how trivial it may appear, to the instructor </a:t>
            </a:r>
            <a:r>
              <a:rPr lang="en-US" sz="4800" b="1" u="sng" dirty="0" smtClean="0"/>
              <a:t>IMMEDIATELY</a:t>
            </a:r>
            <a:r>
              <a:rPr lang="en-US" sz="4800" dirty="0" smtClean="0"/>
              <a:t>.</a:t>
            </a:r>
            <a:endParaRPr lang="en-US" sz="4800" dirty="0"/>
          </a:p>
          <a:p>
            <a:endParaRPr lang="en-US" dirty="0"/>
          </a:p>
        </p:txBody>
      </p:sp>
      <p:pic>
        <p:nvPicPr>
          <p:cNvPr id="32770" name="Picture 2" descr="http://3.bp.blogspot.com/-OLvXphvHTWM/TWxPFHE8u8I/AAAAAAAAAFg/A5a-xHUjnJg/s400/lab%2Baccident.jpg"/>
          <p:cNvPicPr>
            <a:picLocks noChangeAspect="1" noChangeArrowheads="1"/>
          </p:cNvPicPr>
          <p:nvPr/>
        </p:nvPicPr>
        <p:blipFill>
          <a:blip r:embed="rId2" cstate="print"/>
          <a:srcRect/>
          <a:stretch>
            <a:fillRect/>
          </a:stretch>
        </p:blipFill>
        <p:spPr bwMode="auto">
          <a:xfrm>
            <a:off x="4572000" y="3733800"/>
            <a:ext cx="3733800" cy="2862581"/>
          </a:xfrm>
          <a:prstGeom prst="rect">
            <a:avLst/>
          </a:prstGeom>
          <a:noFill/>
        </p:spPr>
      </p:pic>
      <p:pic>
        <p:nvPicPr>
          <p:cNvPr id="32772" name="Picture 4" descr="http://0.tqn.com/d/chemistry/1/G/Q/q/testtubespill.jpg"/>
          <p:cNvPicPr>
            <a:picLocks noChangeAspect="1" noChangeArrowheads="1"/>
          </p:cNvPicPr>
          <p:nvPr/>
        </p:nvPicPr>
        <p:blipFill>
          <a:blip r:embed="rId3" cstate="print"/>
          <a:srcRect/>
          <a:stretch>
            <a:fillRect/>
          </a:stretch>
        </p:blipFill>
        <p:spPr bwMode="auto">
          <a:xfrm>
            <a:off x="1981200" y="4419600"/>
            <a:ext cx="1524000" cy="20097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5400" dirty="0" smtClean="0"/>
              <a:t>Safety </a:t>
            </a:r>
            <a:r>
              <a:rPr lang="en-US" sz="5400" dirty="0"/>
              <a:t>in </a:t>
            </a:r>
            <a:r>
              <a:rPr lang="en-US" sz="5400" dirty="0" smtClean="0"/>
              <a:t>the </a:t>
            </a:r>
            <a:r>
              <a:rPr lang="en-US" sz="5400" b="1" u="sng" dirty="0" smtClean="0"/>
              <a:t>LAB</a:t>
            </a:r>
            <a:r>
              <a:rPr lang="en-US" sz="5400" dirty="0" smtClean="0"/>
              <a:t> is </a:t>
            </a:r>
            <a:r>
              <a:rPr lang="en-US" sz="5400" dirty="0"/>
              <a:t>the #1 priority for teachers, students, and parents. </a:t>
            </a:r>
          </a:p>
        </p:txBody>
      </p:sp>
      <p:pic>
        <p:nvPicPr>
          <p:cNvPr id="4" name="Picture 2" descr="http://ehs.sc.edu/images/LabSafetyB.gif"/>
          <p:cNvPicPr>
            <a:picLocks noChangeAspect="1" noChangeArrowheads="1"/>
          </p:cNvPicPr>
          <p:nvPr/>
        </p:nvPicPr>
        <p:blipFill>
          <a:blip r:embed="rId2" cstate="print"/>
          <a:srcRect b="24372"/>
          <a:stretch>
            <a:fillRect/>
          </a:stretch>
        </p:blipFill>
        <p:spPr bwMode="auto">
          <a:xfrm>
            <a:off x="3657600" y="4721712"/>
            <a:ext cx="1924658" cy="1907688"/>
          </a:xfrm>
          <a:prstGeom prst="rect">
            <a:avLst/>
          </a:prstGeom>
          <a:noFill/>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lvl="0"/>
            <a:r>
              <a:rPr lang="en-US" sz="4800" dirty="0"/>
              <a:t>Don’t casually dispose of chemicals </a:t>
            </a:r>
            <a:r>
              <a:rPr lang="en-US" sz="4800" b="1" u="sng" dirty="0" smtClean="0"/>
              <a:t>DOWN THE DRAIN</a:t>
            </a:r>
            <a:r>
              <a:rPr lang="en-US" sz="4800" dirty="0" smtClean="0"/>
              <a:t>.  </a:t>
            </a:r>
            <a:r>
              <a:rPr lang="en-US" sz="4800" dirty="0"/>
              <a:t>Some are allowed down the sink while others are not, so read </a:t>
            </a:r>
            <a:r>
              <a:rPr lang="en-US" sz="4800" b="1" u="sng" dirty="0" smtClean="0"/>
              <a:t>INSTRUCTIONS</a:t>
            </a:r>
            <a:r>
              <a:rPr lang="en-US" sz="4800" dirty="0" smtClean="0"/>
              <a:t>.  </a:t>
            </a:r>
            <a:r>
              <a:rPr lang="en-US" sz="4800" dirty="0"/>
              <a:t>Use plenty of </a:t>
            </a:r>
            <a:r>
              <a:rPr lang="en-US" sz="4800" b="1" u="sng" dirty="0" smtClean="0"/>
              <a:t>WATER</a:t>
            </a:r>
            <a:r>
              <a:rPr lang="en-US" sz="4800" dirty="0" smtClean="0"/>
              <a:t> </a:t>
            </a:r>
            <a:r>
              <a:rPr lang="en-US" sz="4800" dirty="0"/>
              <a:t>if </a:t>
            </a:r>
            <a:r>
              <a:rPr lang="en-US" sz="4800" dirty="0" smtClean="0"/>
              <a:t>the          sink </a:t>
            </a:r>
            <a:r>
              <a:rPr lang="en-US" sz="4800" dirty="0"/>
              <a:t>can be used.</a:t>
            </a:r>
          </a:p>
          <a:p>
            <a:endParaRPr lang="en-US" dirty="0"/>
          </a:p>
        </p:txBody>
      </p:sp>
      <p:pic>
        <p:nvPicPr>
          <p:cNvPr id="43009" name="Picture 1" descr="C:\Users\Jam\Pictures\integrated science\h.PNG"/>
          <p:cNvPicPr>
            <a:picLocks noChangeAspect="1" noChangeArrowheads="1"/>
          </p:cNvPicPr>
          <p:nvPr/>
        </p:nvPicPr>
        <p:blipFill>
          <a:blip r:embed="rId2" cstate="print"/>
          <a:srcRect l="5172" t="13560" r="5172" b="7797"/>
          <a:stretch>
            <a:fillRect/>
          </a:stretch>
        </p:blipFill>
        <p:spPr bwMode="auto">
          <a:xfrm>
            <a:off x="5943600" y="5181600"/>
            <a:ext cx="2667000" cy="1487365"/>
          </a:xfrm>
          <a:prstGeom prst="rect">
            <a:avLst/>
          </a:prstGeom>
          <a:noFill/>
        </p:spPr>
      </p:pic>
      <p:sp>
        <p:nvSpPr>
          <p:cNvPr id="4" name="TextBox 3"/>
          <p:cNvSpPr txBox="1"/>
          <p:nvPr/>
        </p:nvSpPr>
        <p:spPr>
          <a:xfrm>
            <a:off x="1905000" y="6248400"/>
            <a:ext cx="2696316" cy="461665"/>
          </a:xfrm>
          <a:prstGeom prst="rect">
            <a:avLst/>
          </a:prstGeom>
          <a:noFill/>
        </p:spPr>
        <p:txBody>
          <a:bodyPr wrap="none" rtlCol="0">
            <a:spAutoFit/>
          </a:bodyPr>
          <a:lstStyle/>
          <a:p>
            <a:r>
              <a:rPr lang="en-US" sz="2400" dirty="0" smtClean="0"/>
              <a:t>Chemical leftovers…</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lvl="0"/>
            <a:r>
              <a:rPr lang="en-US" sz="4800" dirty="0"/>
              <a:t>When an experiment is completed, always </a:t>
            </a:r>
            <a:r>
              <a:rPr lang="en-US" sz="4800" b="1" u="sng" dirty="0" smtClean="0"/>
              <a:t>CLEAN</a:t>
            </a:r>
            <a:r>
              <a:rPr lang="en-US" sz="4800" dirty="0" smtClean="0"/>
              <a:t> </a:t>
            </a:r>
            <a:r>
              <a:rPr lang="en-US" sz="4800" dirty="0"/>
              <a:t>your work area and </a:t>
            </a:r>
            <a:r>
              <a:rPr lang="en-US" sz="4800" b="1" u="sng" dirty="0" smtClean="0"/>
              <a:t>RETURN</a:t>
            </a:r>
            <a:r>
              <a:rPr lang="en-US" sz="4800" dirty="0" smtClean="0"/>
              <a:t> </a:t>
            </a:r>
            <a:r>
              <a:rPr lang="en-US" sz="4800" dirty="0"/>
              <a:t>all equipment to its proper place.  Always </a:t>
            </a:r>
            <a:r>
              <a:rPr lang="en-US" sz="4800" b="1" u="sng" dirty="0" smtClean="0"/>
              <a:t>WASH</a:t>
            </a:r>
            <a:r>
              <a:rPr lang="en-US" sz="4800" dirty="0" smtClean="0"/>
              <a:t> </a:t>
            </a:r>
            <a:r>
              <a:rPr lang="en-US" sz="4800" dirty="0"/>
              <a:t>your hands with soap and water.</a:t>
            </a:r>
          </a:p>
          <a:p>
            <a:endParaRPr lang="en-US" dirty="0"/>
          </a:p>
        </p:txBody>
      </p:sp>
      <p:pic>
        <p:nvPicPr>
          <p:cNvPr id="5124" name="Picture 4" descr="http://www.supplierlist.com/photo_images/223223/Quartz_beaker.jpg"/>
          <p:cNvPicPr>
            <a:picLocks noChangeAspect="1" noChangeArrowheads="1"/>
          </p:cNvPicPr>
          <p:nvPr/>
        </p:nvPicPr>
        <p:blipFill>
          <a:blip r:embed="rId2" cstate="print"/>
          <a:srcRect/>
          <a:stretch>
            <a:fillRect/>
          </a:stretch>
        </p:blipFill>
        <p:spPr bwMode="auto">
          <a:xfrm>
            <a:off x="6400800" y="4953000"/>
            <a:ext cx="1676400" cy="1676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ctr">
              <a:buNone/>
            </a:pPr>
            <a:r>
              <a:rPr lang="en-US" sz="4800" b="1" dirty="0" smtClean="0"/>
              <a:t>	</a:t>
            </a:r>
            <a:r>
              <a:rPr lang="en-US" sz="6000" b="1" dirty="0" smtClean="0"/>
              <a:t>CONSEQUENCES </a:t>
            </a:r>
            <a:r>
              <a:rPr lang="en-US" sz="6000" b="1" dirty="0"/>
              <a:t>of Violating the Student Safety Code of Conduct</a:t>
            </a:r>
            <a:endParaRPr lang="en-US" sz="6000" dirty="0"/>
          </a:p>
          <a:p>
            <a:endParaRPr lang="en-US" dirty="0"/>
          </a:p>
        </p:txBody>
      </p:sp>
      <p:pic>
        <p:nvPicPr>
          <p:cNvPr id="41987" name="Picture 3" descr="C:\Users\Jam\AppData\Local\Microsoft\Windows\Temporary Internet Files\Content.IE5\UWKK8P7I\MP900202201[1].jpg"/>
          <p:cNvPicPr>
            <a:picLocks noChangeAspect="1" noChangeArrowheads="1"/>
          </p:cNvPicPr>
          <p:nvPr/>
        </p:nvPicPr>
        <p:blipFill>
          <a:blip r:embed="rId2" cstate="print"/>
          <a:srcRect/>
          <a:stretch>
            <a:fillRect/>
          </a:stretch>
        </p:blipFill>
        <p:spPr bwMode="auto">
          <a:xfrm>
            <a:off x="2743200" y="3886200"/>
            <a:ext cx="3657600" cy="246278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An immediate zero will be </a:t>
            </a:r>
            <a:r>
              <a:rPr lang="en-US" sz="4800" b="1" u="sng" dirty="0" smtClean="0"/>
              <a:t>AWARDED</a:t>
            </a:r>
            <a:r>
              <a:rPr lang="en-US" sz="4800" dirty="0" smtClean="0"/>
              <a:t> </a:t>
            </a:r>
            <a:r>
              <a:rPr lang="en-US" sz="4800" dirty="0"/>
              <a:t>to any student who violates the Safety Code of Conduct.  These </a:t>
            </a:r>
            <a:r>
              <a:rPr lang="en-US" sz="4800" b="1" u="sng" dirty="0" smtClean="0"/>
              <a:t>POINTS</a:t>
            </a:r>
            <a:r>
              <a:rPr lang="en-US" sz="4800" dirty="0" smtClean="0"/>
              <a:t> </a:t>
            </a:r>
            <a:r>
              <a:rPr lang="en-US" sz="4800" dirty="0"/>
              <a:t>CANNOT be made up.</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Repeated violations will result in loss of </a:t>
            </a:r>
            <a:r>
              <a:rPr lang="en-US" sz="4800" b="1" u="sng" dirty="0" smtClean="0"/>
              <a:t>LAB</a:t>
            </a:r>
            <a:r>
              <a:rPr lang="en-US" sz="4800" dirty="0" smtClean="0"/>
              <a:t> </a:t>
            </a:r>
            <a:r>
              <a:rPr lang="en-US" sz="4800" dirty="0"/>
              <a:t>privileges and administrative action.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Autofit/>
          </a:bodyPr>
          <a:lstStyle/>
          <a:p>
            <a:pPr>
              <a:buNone/>
            </a:pPr>
            <a:r>
              <a:rPr lang="en-US" sz="5400" dirty="0" smtClean="0"/>
              <a:t>	To </a:t>
            </a:r>
            <a:r>
              <a:rPr lang="en-US" sz="5400" dirty="0"/>
              <a:t>ensure a safe lab, a list of rules has been developed and provided to you in this Student Safety Code of </a:t>
            </a:r>
            <a:r>
              <a:rPr lang="en-US" sz="5400" b="1" u="sng" dirty="0" smtClean="0"/>
              <a:t>CONDUCT</a:t>
            </a:r>
            <a:r>
              <a:rPr lang="en-US" sz="5400" dirty="0" smtClean="0"/>
              <a:t> </a:t>
            </a:r>
            <a:r>
              <a:rPr lang="en-US" sz="5400" dirty="0"/>
              <a:t>(SSCC).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Autofit/>
          </a:bodyPr>
          <a:lstStyle/>
          <a:p>
            <a:pPr>
              <a:buNone/>
            </a:pPr>
            <a:r>
              <a:rPr lang="en-US" sz="5400" dirty="0" smtClean="0"/>
              <a:t>	The </a:t>
            </a:r>
            <a:r>
              <a:rPr lang="en-US" sz="5400" dirty="0"/>
              <a:t>SSCC </a:t>
            </a:r>
            <a:r>
              <a:rPr lang="en-US" sz="5400" b="1" dirty="0"/>
              <a:t>must</a:t>
            </a:r>
            <a:r>
              <a:rPr lang="en-US" sz="5400" dirty="0"/>
              <a:t> be signed by </a:t>
            </a:r>
            <a:r>
              <a:rPr lang="en-US" sz="5400" i="1" dirty="0"/>
              <a:t>both</a:t>
            </a:r>
            <a:r>
              <a:rPr lang="en-US" sz="5400" dirty="0"/>
              <a:t> you and your parent or guardian BEFORE you may </a:t>
            </a:r>
            <a:r>
              <a:rPr lang="en-US" sz="5400" b="1" u="sng" dirty="0" smtClean="0"/>
              <a:t>PARTICIPATE</a:t>
            </a:r>
            <a:r>
              <a:rPr lang="en-US" sz="5400" dirty="0" smtClean="0"/>
              <a:t> </a:t>
            </a:r>
            <a:r>
              <a:rPr lang="en-US" sz="5400" dirty="0"/>
              <a:t>in the lab to earn credit. </a:t>
            </a:r>
          </a:p>
        </p:txBody>
      </p:sp>
      <p:pic>
        <p:nvPicPr>
          <p:cNvPr id="6147" name="Picture 3" descr="C:\Users\Jam\AppData\Local\Microsoft\Windows\Temporary Internet Files\Content.IE5\UWKK8P7I\MC900432584[1].png"/>
          <p:cNvPicPr>
            <a:picLocks noChangeAspect="1" noChangeArrowheads="1"/>
          </p:cNvPicPr>
          <p:nvPr/>
        </p:nvPicPr>
        <p:blipFill>
          <a:blip r:embed="rId2" cstate="print"/>
          <a:srcRect/>
          <a:stretch>
            <a:fillRect/>
          </a:stretch>
        </p:blipFill>
        <p:spPr bwMode="auto">
          <a:xfrm>
            <a:off x="3810000" y="0"/>
            <a:ext cx="1828572" cy="18285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r>
              <a:rPr lang="en-US" sz="5400" dirty="0"/>
              <a:t>This SSCC is to be kept in your </a:t>
            </a:r>
            <a:r>
              <a:rPr lang="en-US" sz="5400" b="1" u="sng" dirty="0" smtClean="0"/>
              <a:t>BINDER</a:t>
            </a:r>
            <a:r>
              <a:rPr lang="en-US" sz="5400" dirty="0" smtClean="0"/>
              <a:t> </a:t>
            </a:r>
            <a:r>
              <a:rPr lang="en-US" sz="5400" dirty="0"/>
              <a:t>and brought to class daily as a constant reminder of the lab safety rules.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5400" dirty="0" smtClean="0"/>
              <a:t>This </a:t>
            </a:r>
            <a:r>
              <a:rPr lang="en-US" sz="5400" dirty="0"/>
              <a:t>SSCC will be turned in at the end of the year for points in the </a:t>
            </a:r>
            <a:r>
              <a:rPr lang="en-US" sz="5400" b="1" u="sng" dirty="0" smtClean="0"/>
              <a:t>FINAL</a:t>
            </a:r>
            <a:r>
              <a:rPr lang="en-US" sz="5400" dirty="0" smtClean="0"/>
              <a:t> </a:t>
            </a:r>
            <a:r>
              <a:rPr lang="en-US" sz="5400" dirty="0"/>
              <a:t>notebook.</a:t>
            </a:r>
          </a:p>
        </p:txBody>
      </p:sp>
      <p:pic>
        <p:nvPicPr>
          <p:cNvPr id="4" name="Picture 4" descr="https://secure720.sectorlink.com/safinaoffice/products/standardrring.jpg"/>
          <p:cNvPicPr>
            <a:picLocks noChangeAspect="1" noChangeArrowheads="1"/>
          </p:cNvPicPr>
          <p:nvPr/>
        </p:nvPicPr>
        <p:blipFill>
          <a:blip r:embed="rId2" cstate="print"/>
          <a:srcRect l="10667" t="13333" r="9333" b="14667"/>
          <a:stretch>
            <a:fillRect/>
          </a:stretch>
        </p:blipFill>
        <p:spPr bwMode="auto">
          <a:xfrm>
            <a:off x="5943600" y="4572000"/>
            <a:ext cx="2209800" cy="19888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2590800"/>
          </a:xfrm>
        </p:spPr>
        <p:txBody>
          <a:bodyPr>
            <a:noAutofit/>
          </a:bodyPr>
          <a:lstStyle/>
          <a:p>
            <a:r>
              <a:rPr lang="en-US" sz="8000" b="1" dirty="0" smtClean="0"/>
              <a:t>Student Safety Code of Conduct</a:t>
            </a:r>
            <a:endParaRPr lang="en-US" sz="8000" b="1" dirty="0"/>
          </a:p>
        </p:txBody>
      </p:sp>
      <p:pic>
        <p:nvPicPr>
          <p:cNvPr id="3074" name="Picture 2" descr="lab_safety.jpg"/>
          <p:cNvPicPr>
            <a:picLocks noChangeAspect="1" noChangeArrowheads="1"/>
          </p:cNvPicPr>
          <p:nvPr/>
        </p:nvPicPr>
        <p:blipFill>
          <a:blip r:embed="rId2" cstate="print"/>
          <a:srcRect/>
          <a:stretch>
            <a:fillRect/>
          </a:stretch>
        </p:blipFill>
        <p:spPr bwMode="auto">
          <a:xfrm>
            <a:off x="3124200" y="4114800"/>
            <a:ext cx="3120705" cy="2438400"/>
          </a:xfrm>
          <a:prstGeom prst="rect">
            <a:avLst/>
          </a:prstGeo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lvl="0"/>
            <a:r>
              <a:rPr lang="en-US" sz="4800" dirty="0"/>
              <a:t>Do NOT eat, drink, chew </a:t>
            </a:r>
            <a:r>
              <a:rPr lang="en-US" sz="4800" b="1" u="sng" dirty="0" smtClean="0"/>
              <a:t>GUM</a:t>
            </a:r>
            <a:r>
              <a:rPr lang="en-US" sz="4800" dirty="0" smtClean="0"/>
              <a:t> </a:t>
            </a:r>
            <a:r>
              <a:rPr lang="en-US" sz="4800" dirty="0"/>
              <a:t>or apply </a:t>
            </a:r>
            <a:r>
              <a:rPr lang="en-US" sz="4800" b="1" u="sng" dirty="0" smtClean="0"/>
              <a:t>MAKE UP</a:t>
            </a:r>
            <a:r>
              <a:rPr lang="en-US" sz="4800" dirty="0" smtClean="0"/>
              <a:t> </a:t>
            </a:r>
            <a:r>
              <a:rPr lang="en-US" sz="4800" dirty="0"/>
              <a:t>in the lab.</a:t>
            </a:r>
          </a:p>
          <a:p>
            <a:endParaRPr lang="en-US" dirty="0"/>
          </a:p>
        </p:txBody>
      </p:sp>
      <p:pic>
        <p:nvPicPr>
          <p:cNvPr id="2050" name="Picture 2" descr="C:\Users\Jam\Pictures\integrated science\i.PNG"/>
          <p:cNvPicPr>
            <a:picLocks noChangeAspect="1" noChangeArrowheads="1"/>
          </p:cNvPicPr>
          <p:nvPr/>
        </p:nvPicPr>
        <p:blipFill>
          <a:blip r:embed="rId2" cstate="print"/>
          <a:srcRect/>
          <a:stretch>
            <a:fillRect/>
          </a:stretch>
        </p:blipFill>
        <p:spPr bwMode="auto">
          <a:xfrm>
            <a:off x="533400" y="3810000"/>
            <a:ext cx="4286250" cy="2638425"/>
          </a:xfrm>
          <a:prstGeom prst="rect">
            <a:avLst/>
          </a:prstGeom>
          <a:noFill/>
        </p:spPr>
      </p:pic>
      <p:pic>
        <p:nvPicPr>
          <p:cNvPr id="8" name="Picture 4" descr="Applying Make-up 08"/>
          <p:cNvPicPr>
            <a:picLocks noChangeAspect="1" noChangeArrowheads="1"/>
          </p:cNvPicPr>
          <p:nvPr/>
        </p:nvPicPr>
        <p:blipFill>
          <a:blip r:embed="rId3" cstate="print"/>
          <a:srcRect/>
          <a:stretch>
            <a:fillRect/>
          </a:stretch>
        </p:blipFill>
        <p:spPr bwMode="auto">
          <a:xfrm>
            <a:off x="5512562" y="3408680"/>
            <a:ext cx="2611323" cy="2915920"/>
          </a:xfrm>
          <a:prstGeom prst="rect">
            <a:avLst/>
          </a:prstGeom>
          <a:noFill/>
        </p:spPr>
      </p:pic>
      <p:pic>
        <p:nvPicPr>
          <p:cNvPr id="2051" name="Picture 3" descr="C:\Users\Jam\AppData\Local\Microsoft\Windows\Temporary Internet Files\Content.IE5\I8QEYF0C\MC900149994[1].wmf"/>
          <p:cNvPicPr>
            <a:picLocks noChangeAspect="1" noChangeArrowheads="1"/>
          </p:cNvPicPr>
          <p:nvPr/>
        </p:nvPicPr>
        <p:blipFill>
          <a:blip r:embed="rId4" cstate="print"/>
          <a:srcRect/>
          <a:stretch>
            <a:fillRect/>
          </a:stretch>
        </p:blipFill>
        <p:spPr bwMode="auto">
          <a:xfrm>
            <a:off x="5937933" y="5243324"/>
            <a:ext cx="1504016" cy="1413718"/>
          </a:xfrm>
          <a:prstGeom prst="rect">
            <a:avLst/>
          </a:prstGeom>
          <a:noFill/>
        </p:spPr>
      </p:pic>
      <p:sp>
        <p:nvSpPr>
          <p:cNvPr id="7" name="AutoShape 5" descr="30%"/>
          <p:cNvSpPr>
            <a:spLocks noChangeArrowheads="1"/>
          </p:cNvSpPr>
          <p:nvPr/>
        </p:nvSpPr>
        <p:spPr bwMode="auto">
          <a:xfrm>
            <a:off x="5410200" y="3581400"/>
            <a:ext cx="3124200" cy="3124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pattFill prst="pct30">
            <a:fgClr>
              <a:schemeClr val="folHlink"/>
            </a:fgClr>
            <a:bgClr>
              <a:schemeClr val="bg1"/>
            </a:bgClr>
          </a:pattFill>
          <a:ln w="381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673</Words>
  <Application>Microsoft Office PowerPoint</Application>
  <PresentationFormat>On-screen Show (4:3)</PresentationFormat>
  <Paragraphs>41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LAB SAFETY</vt:lpstr>
      <vt:lpstr>Slide 2</vt:lpstr>
      <vt:lpstr>Slide 3</vt:lpstr>
      <vt:lpstr>Slide 4</vt:lpstr>
      <vt:lpstr>Slide 5</vt:lpstr>
      <vt:lpstr>Slide 6</vt:lpstr>
      <vt:lpstr>Slide 7</vt:lpstr>
      <vt:lpstr>Student Safety Code of Conduct</vt:lpstr>
      <vt:lpstr>Slide 9</vt:lpstr>
      <vt:lpstr>Slide 10</vt:lpstr>
      <vt:lpstr>Slide 11</vt:lpstr>
      <vt:lpstr>Slide 12</vt:lpstr>
      <vt:lpstr>Slide 13</vt:lpstr>
      <vt:lpstr>Lab Room</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Jam</dc:creator>
  <cp:lastModifiedBy>Jam</cp:lastModifiedBy>
  <cp:revision>19</cp:revision>
  <dcterms:created xsi:type="dcterms:W3CDTF">2011-08-08T18:12:45Z</dcterms:created>
  <dcterms:modified xsi:type="dcterms:W3CDTF">2013-08-25T23:24:11Z</dcterms:modified>
</cp:coreProperties>
</file>