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6" r:id="rId12"/>
    <p:sldId id="267" r:id="rId13"/>
    <p:sldId id="278" r:id="rId14"/>
    <p:sldId id="268" r:id="rId15"/>
    <p:sldId id="270" r:id="rId16"/>
    <p:sldId id="271" r:id="rId17"/>
    <p:sldId id="274" r:id="rId18"/>
    <p:sldId id="272" r:id="rId19"/>
    <p:sldId id="273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F5C8-0FA5-4D63-80D2-2D4943526F05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12D74-CCD9-4D06-9122-C094D3228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Amu = 1/12 the mass of a carbon-12</a:t>
            </a:r>
            <a:r>
              <a:rPr lang="en-US" baseline="0" dirty="0" smtClean="0"/>
              <a:t> atom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12D74-CCD9-4D06-9122-C094D32282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6AF9-9286-4657-9F1F-DF3080C7FD3C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572-CF25-45A7-9F43-278480491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THE MOLE</a:t>
            </a:r>
            <a:endParaRPr lang="en-US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 smtClean="0"/>
              <a:t>Number </a:t>
            </a:r>
            <a:r>
              <a:rPr lang="en-US" sz="4400" dirty="0"/>
              <a:t>of </a:t>
            </a:r>
            <a:r>
              <a:rPr lang="en-US" sz="4400" b="1" dirty="0" smtClean="0"/>
              <a:t>Carbon</a:t>
            </a:r>
            <a:r>
              <a:rPr lang="en-US" sz="4400" dirty="0" smtClean="0"/>
              <a:t> </a:t>
            </a:r>
            <a:r>
              <a:rPr lang="en-US" sz="4400" dirty="0"/>
              <a:t>atoms in exactly </a:t>
            </a:r>
            <a:r>
              <a:rPr lang="en-US" sz="4400" b="1" dirty="0" smtClean="0"/>
              <a:t>12 g</a:t>
            </a:r>
            <a:r>
              <a:rPr lang="en-US" sz="4400" dirty="0" smtClean="0"/>
              <a:t> </a:t>
            </a:r>
            <a:r>
              <a:rPr lang="en-US" sz="4400" dirty="0"/>
              <a:t>of pure </a:t>
            </a:r>
            <a:r>
              <a:rPr lang="en-US" sz="4400" b="1" dirty="0" smtClean="0"/>
              <a:t>Carbon-12</a:t>
            </a:r>
            <a:endParaRPr lang="en-US" sz="4400" b="1" dirty="0"/>
          </a:p>
          <a:p>
            <a:endParaRPr lang="en-US" dirty="0"/>
          </a:p>
        </p:txBody>
      </p:sp>
      <p:pic>
        <p:nvPicPr>
          <p:cNvPr id="26626" name="Picture 2" descr="http://www.webelements.com/_media/elements/element-pics-theo/6_C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3048000" cy="304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5943600"/>
            <a:ext cx="325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Why is Carbon-12 important?</a:t>
            </a:r>
            <a:endParaRPr lang="en-US" sz="2000" dirty="0"/>
          </a:p>
        </p:txBody>
      </p:sp>
      <p:pic>
        <p:nvPicPr>
          <p:cNvPr id="6" name="Picture 2" descr="http://t3.gstatic.com/images?q=tbn:ANd9GcQaczYEqw30tO4bnBU6c2NT__ym86ZpMJkq2dAFTYdORljqQYRKfQ"/>
          <p:cNvPicPr>
            <a:picLocks noChangeAspect="1" noChangeArrowheads="1"/>
          </p:cNvPicPr>
          <p:nvPr/>
        </p:nvPicPr>
        <p:blipFill>
          <a:blip r:embed="rId4" cstate="print"/>
          <a:srcRect t="3077" r="54639" b="50769"/>
          <a:stretch>
            <a:fillRect/>
          </a:stretch>
        </p:blipFill>
        <p:spPr bwMode="auto">
          <a:xfrm>
            <a:off x="5638800" y="3352800"/>
            <a:ext cx="184404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 smtClean="0"/>
              <a:t>Number = </a:t>
            </a:r>
            <a:r>
              <a:rPr lang="en-US" sz="4400" b="1" dirty="0" smtClean="0"/>
              <a:t>6.0221367 x 10²³</a:t>
            </a:r>
          </a:p>
          <a:p>
            <a:endParaRPr lang="en-US" dirty="0"/>
          </a:p>
        </p:txBody>
      </p:sp>
      <p:pic>
        <p:nvPicPr>
          <p:cNvPr id="17410" name="Picture 2" descr="http://cache.daylife.com/imageserve/07Zx6PxgkK8Ij/34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2400"/>
            <a:ext cx="3238500" cy="27622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819400"/>
            <a:ext cx="8763000" cy="81560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7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602,213,670,000,000,000,000,000</a:t>
            </a:r>
            <a:endParaRPr lang="en-US" sz="4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6.02 x 10²³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 smtClean="0"/>
              <a:t>Called </a:t>
            </a:r>
            <a:r>
              <a:rPr lang="en-US" sz="4400" b="1" dirty="0" smtClean="0"/>
              <a:t>Avogadro’s </a:t>
            </a:r>
            <a:r>
              <a:rPr lang="en-US" sz="4400" dirty="0" smtClean="0"/>
              <a:t>number</a:t>
            </a:r>
          </a:p>
          <a:p>
            <a:endParaRPr lang="en-US" dirty="0"/>
          </a:p>
        </p:txBody>
      </p:sp>
      <p:pic>
        <p:nvPicPr>
          <p:cNvPr id="16386" name="Picture 2" descr="http://webpub.allegheny.edu/employee/g/grodgers/ScientificTravelingWebsite/Avogad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3028950" cy="38862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62400" y="5181600"/>
            <a:ext cx="350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ld English Text MT"/>
                <a:cs typeface="Arial" pitchFamily="34" charset="0"/>
              </a:rPr>
              <a:t>Amedeo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ld English Text MT"/>
                <a:cs typeface="Arial" pitchFamily="34" charset="0"/>
              </a:rPr>
              <a:t> Avogadro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ld English Text MT"/>
                <a:cs typeface="Arial" pitchFamily="34" charset="0"/>
              </a:rPr>
              <a:t>Italian Physicist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ld English Text MT"/>
                <a:cs typeface="Arial" pitchFamily="34" charset="0"/>
              </a:rPr>
              <a:t>(1776-1856)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Straight…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Unit to measure             Dozen		Mole                                      an amount</a:t>
            </a:r>
          </a:p>
          <a:p>
            <a:endParaRPr lang="en-US" dirty="0" smtClean="0"/>
          </a:p>
          <a:p>
            <a:r>
              <a:rPr lang="en-US" dirty="0" smtClean="0"/>
              <a:t>How much?					</a:t>
            </a:r>
          </a:p>
          <a:p>
            <a:endParaRPr lang="en-US" sz="5400" dirty="0" smtClean="0"/>
          </a:p>
          <a:p>
            <a:r>
              <a:rPr lang="en-US" dirty="0" smtClean="0"/>
              <a:t>Name of number?	     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32766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12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4648200"/>
            <a:ext cx="20030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Avogadro’s</a:t>
            </a:r>
          </a:p>
          <a:p>
            <a:pPr algn="ctr"/>
            <a:r>
              <a:rPr lang="en-US" sz="3200" dirty="0" smtClean="0"/>
              <a:t>Number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553200" y="3276600"/>
            <a:ext cx="178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6.02x10²³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0" y="4800600"/>
            <a:ext cx="1341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Twelve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Moles counts </a:t>
            </a:r>
            <a:r>
              <a:rPr lang="en-US" b="1" dirty="0" smtClean="0"/>
              <a:t>representative particles </a:t>
            </a:r>
            <a:r>
              <a:rPr lang="en-US" dirty="0" smtClean="0"/>
              <a:t>in that substance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 smtClean="0"/>
              <a:t>Molecules, atoms, formula units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15370" name="Picture 10" descr="http://glencoe.mcgraw-hill.com/sites/dl/free/007874637x/514767/fig10_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38200" y="2895600"/>
            <a:ext cx="7299155" cy="3733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6488668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 of water	       mole of copper		mole of sodium chloride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Converting Between Moles and Particles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buy 3 ½ dozen roses, how many individual roses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962400" cy="3687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3.5 x 12 = </a:t>
            </a:r>
          </a:p>
          <a:p>
            <a:pPr>
              <a:buNone/>
            </a:pPr>
            <a:r>
              <a:rPr lang="en-US" sz="6000" dirty="0"/>
              <a:t>	</a:t>
            </a:r>
            <a:r>
              <a:rPr lang="en-US" sz="6000" dirty="0" smtClean="0"/>
              <a:t>	  </a:t>
            </a:r>
            <a:r>
              <a:rPr lang="en-US" sz="8000" dirty="0" smtClean="0"/>
              <a:t>42</a:t>
            </a:r>
            <a:endParaRPr lang="en-US" sz="8000" dirty="0"/>
          </a:p>
        </p:txBody>
      </p:sp>
      <p:pic>
        <p:nvPicPr>
          <p:cNvPr id="29698" name="Picture 2" descr="http://www.philamgift.com/ProdImages/rose/rosevase/rosvas00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581400" cy="4178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Going from dozen to individual roses</a:t>
            </a:r>
          </a:p>
          <a:p>
            <a:r>
              <a:rPr lang="en-US" sz="2000" dirty="0" smtClean="0"/>
              <a:t>Similarly… go from moles to particles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If you have 3 ½ moles of Zinc, how many individual Zinc atoms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6248400" cy="34591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3.5 x (6.02x10²³) = </a:t>
            </a:r>
          </a:p>
          <a:p>
            <a:pPr>
              <a:buNone/>
            </a:pPr>
            <a:r>
              <a:rPr lang="en-US" sz="6000" dirty="0"/>
              <a:t>	</a:t>
            </a:r>
            <a:r>
              <a:rPr lang="en-US" sz="8000" dirty="0" smtClean="0"/>
              <a:t>2.107x10²⁴</a:t>
            </a:r>
            <a:endParaRPr lang="en-US" sz="8000" dirty="0"/>
          </a:p>
        </p:txBody>
      </p:sp>
      <p:pic>
        <p:nvPicPr>
          <p:cNvPr id="33794" name="Picture 2" descr="http://upload.wikimedia.org/wikipedia/commons/thumb/2/2f/Sphalerite4.jpg/170px-Sphalerit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85664"/>
            <a:ext cx="2754361" cy="254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Moles to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How many sucrose atoms are in  2.50 moles of sucrose?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How many molecules are in 11.5 moles of water (H₂O)?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How many formula units of </a:t>
            </a:r>
            <a:r>
              <a:rPr lang="en-US" sz="4000" dirty="0" err="1" smtClean="0"/>
              <a:t>AgNO</a:t>
            </a:r>
            <a:r>
              <a:rPr lang="en-US" sz="4000" dirty="0" smtClean="0"/>
              <a:t>₃ are in ½ mole of </a:t>
            </a:r>
            <a:r>
              <a:rPr lang="en-US" sz="4000" dirty="0" err="1" smtClean="0"/>
              <a:t>AgNO</a:t>
            </a:r>
            <a:r>
              <a:rPr lang="en-US" sz="4000" dirty="0" smtClean="0"/>
              <a:t>₃?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collected 48 eggs.  How many dozen eggs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905000"/>
            <a:ext cx="48768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48 / 12 = </a:t>
            </a:r>
          </a:p>
          <a:p>
            <a:pPr algn="ctr">
              <a:buNone/>
            </a:pPr>
            <a:r>
              <a:rPr lang="en-US" sz="8000" b="1" dirty="0" smtClean="0"/>
              <a:t>4</a:t>
            </a:r>
            <a:endParaRPr lang="en-US" sz="8000" b="1" dirty="0"/>
          </a:p>
        </p:txBody>
      </p:sp>
      <p:pic>
        <p:nvPicPr>
          <p:cNvPr id="27652" name="Picture 4" descr="http://vegonline.org/images/egg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79400" y="2717800"/>
            <a:ext cx="4419600" cy="294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601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Going from individual eggs to dozen</a:t>
            </a:r>
          </a:p>
          <a:p>
            <a:r>
              <a:rPr lang="en-US" sz="2000" dirty="0" smtClean="0"/>
              <a:t>Similarly… go from particles to moles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jelly beans are in the jar?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105400" cy="42211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b="1" dirty="0" smtClean="0"/>
              <a:t>smaller</a:t>
            </a:r>
            <a:r>
              <a:rPr lang="en-US" sz="4000" dirty="0" smtClean="0"/>
              <a:t> an object is, the harder it is to </a:t>
            </a:r>
            <a:r>
              <a:rPr lang="en-US" sz="4000" b="1" dirty="0" smtClean="0"/>
              <a:t>count</a:t>
            </a:r>
            <a:endParaRPr lang="en-US" sz="4000" b="1" dirty="0"/>
          </a:p>
        </p:txBody>
      </p:sp>
      <p:pic>
        <p:nvPicPr>
          <p:cNvPr id="1026" name="Picture 2" descr="http://captainbobby.files.wordpress.com/2011/06/ybeans_j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5683458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had 4.50 x 10²⁴ atoms of Sulfur, how many moles of Sulfur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4.50 x 10²⁴ / 6.02 x 10²³ = </a:t>
            </a:r>
          </a:p>
          <a:p>
            <a:pPr>
              <a:buNone/>
            </a:pPr>
            <a:r>
              <a:rPr lang="en-US" sz="5400" dirty="0"/>
              <a:t>	</a:t>
            </a:r>
            <a:r>
              <a:rPr lang="en-US" sz="5400" dirty="0" smtClean="0"/>
              <a:t>	7.48 mol S</a:t>
            </a:r>
            <a:endParaRPr lang="en-US" sz="5400" dirty="0"/>
          </a:p>
        </p:txBody>
      </p:sp>
      <p:pic>
        <p:nvPicPr>
          <p:cNvPr id="34818" name="Picture 2" descr="http://0.tqn.com/d/chemistry/1/0/F/Y/1/sulfur-sample.jpg"/>
          <p:cNvPicPr>
            <a:picLocks noChangeAspect="1" noChangeArrowheads="1"/>
          </p:cNvPicPr>
          <p:nvPr/>
        </p:nvPicPr>
        <p:blipFill>
          <a:blip r:embed="rId2" cstate="print"/>
          <a:srcRect l="8442" t="4848" r="4270" b="7879"/>
          <a:stretch>
            <a:fillRect/>
          </a:stretch>
        </p:blipFill>
        <p:spPr bwMode="auto">
          <a:xfrm>
            <a:off x="5257800" y="3810000"/>
            <a:ext cx="3505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articles to </a:t>
            </a:r>
            <a:r>
              <a:rPr lang="en-US" dirty="0"/>
              <a:t>m</a:t>
            </a:r>
            <a:r>
              <a:rPr lang="en-US" dirty="0" smtClean="0"/>
              <a:t>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>How many moles contain 5.75 x 10²⁴ atoms Al?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How many moles contain 2.50 x 10²⁴ atoms Fe?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How many moles contain 3.58 x 10²³ formula units </a:t>
            </a:r>
            <a:r>
              <a:rPr lang="en-US" sz="4000" dirty="0" err="1" smtClean="0"/>
              <a:t>ZnCl</a:t>
            </a:r>
            <a:r>
              <a:rPr lang="en-US" sz="4000" dirty="0" smtClean="0"/>
              <a:t>₂?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CHOOL\SCHOOL\Chemistry\2 Mole and Stoich\info in book\Capture.PNG"/>
          <p:cNvPicPr>
            <a:picLocks noChangeAspect="1" noChangeArrowheads="1"/>
          </p:cNvPicPr>
          <p:nvPr/>
        </p:nvPicPr>
        <p:blipFill>
          <a:blip r:embed="rId2" cstate="print"/>
          <a:srcRect t="15817" r="26051" b="40429"/>
          <a:stretch>
            <a:fillRect/>
          </a:stretch>
        </p:blipFill>
        <p:spPr bwMode="auto">
          <a:xfrm>
            <a:off x="304800" y="457200"/>
            <a:ext cx="8534400" cy="5947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were buying a bouquet of roses for a special occasion…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438400"/>
            <a:ext cx="4191000" cy="3992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 wouldn’t ask for twelve roses, you would probably ask for a dozen</a:t>
            </a:r>
            <a:endParaRPr lang="en-US" sz="4000" dirty="0"/>
          </a:p>
        </p:txBody>
      </p:sp>
      <p:pic>
        <p:nvPicPr>
          <p:cNvPr id="25602" name="Picture 2" descr="http://a121.g.akamai.net/7/121/21164/20110119203800/flowercontent.net/images/products/large/BN1120RD.jpg"/>
          <p:cNvPicPr>
            <a:picLocks noChangeAspect="1" noChangeArrowheads="1"/>
          </p:cNvPicPr>
          <p:nvPr/>
        </p:nvPicPr>
        <p:blipFill>
          <a:blip r:embed="rId2" cstate="print"/>
          <a:srcRect l="3200" r="4000"/>
          <a:stretch>
            <a:fillRect/>
          </a:stretch>
        </p:blipFill>
        <p:spPr bwMode="auto">
          <a:xfrm>
            <a:off x="228600" y="1828800"/>
            <a:ext cx="358601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Units </a:t>
            </a:r>
            <a:r>
              <a:rPr lang="en-US" dirty="0" smtClean="0"/>
              <a:t>represent a specific </a:t>
            </a:r>
            <a:r>
              <a:rPr lang="en-US" b="1" dirty="0" smtClean="0"/>
              <a:t>amount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 smtClean="0"/>
              <a:t>Pair</a:t>
            </a:r>
            <a:r>
              <a:rPr lang="en-US" sz="4000" dirty="0" smtClean="0"/>
              <a:t> of socks =</a:t>
            </a:r>
          </a:p>
          <a:p>
            <a:r>
              <a:rPr lang="en-US" sz="4000" u="sng" dirty="0" smtClean="0"/>
              <a:t>Ream</a:t>
            </a:r>
            <a:r>
              <a:rPr lang="en-US" sz="4000" dirty="0" smtClean="0"/>
              <a:t> of paper =</a:t>
            </a:r>
          </a:p>
          <a:p>
            <a:r>
              <a:rPr lang="en-US" sz="4000" u="sng" dirty="0" smtClean="0"/>
              <a:t>Gross</a:t>
            </a:r>
            <a:r>
              <a:rPr lang="en-US" sz="4000" dirty="0" smtClean="0"/>
              <a:t> of pencils =</a:t>
            </a:r>
          </a:p>
          <a:p>
            <a:endParaRPr lang="en-US" dirty="0"/>
          </a:p>
        </p:txBody>
      </p:sp>
      <p:pic>
        <p:nvPicPr>
          <p:cNvPr id="24578" name="Picture 2" descr="http://www.garmentgraphixs.co.uk/products/_3pair%20socks%20rhm001_223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00702"/>
            <a:ext cx="2057400" cy="1929842"/>
          </a:xfrm>
          <a:prstGeom prst="rect">
            <a:avLst/>
          </a:prstGeom>
          <a:noFill/>
        </p:spPr>
      </p:pic>
      <p:pic>
        <p:nvPicPr>
          <p:cNvPr id="24580" name="Picture 4" descr="http://reamofpaper.info/wp-content/uploads/2011/12/ream-of-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9" y="4495800"/>
            <a:ext cx="2700759" cy="1600200"/>
          </a:xfrm>
          <a:prstGeom prst="rect">
            <a:avLst/>
          </a:prstGeom>
          <a:noFill/>
        </p:spPr>
      </p:pic>
      <p:pic>
        <p:nvPicPr>
          <p:cNvPr id="24582" name="Picture 6" descr="http://www.modernss.com/generatedPhotos/270x270/19378.jpg"/>
          <p:cNvPicPr>
            <a:picLocks noChangeAspect="1" noChangeArrowheads="1"/>
          </p:cNvPicPr>
          <p:nvPr/>
        </p:nvPicPr>
        <p:blipFill>
          <a:blip r:embed="rId4" cstate="print"/>
          <a:srcRect t="10084" b="9244"/>
          <a:stretch>
            <a:fillRect/>
          </a:stretch>
        </p:blipFill>
        <p:spPr bwMode="auto">
          <a:xfrm>
            <a:off x="6172200" y="4419600"/>
            <a:ext cx="226695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1524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2209800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500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971800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144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Units </a:t>
            </a:r>
            <a:r>
              <a:rPr lang="en-US" dirty="0" smtClean="0"/>
              <a:t>make counting objects </a:t>
            </a:r>
            <a:r>
              <a:rPr lang="en-US" b="1" dirty="0" smtClean="0"/>
              <a:t>easier</a:t>
            </a:r>
            <a:endParaRPr lang="en-US" dirty="0"/>
          </a:p>
        </p:txBody>
      </p:sp>
      <p:pic>
        <p:nvPicPr>
          <p:cNvPr id="23556" name="Picture 4" descr="http://img.izismile.com/img/img4/20110606/640/uncanny_factoid_bad_penny_640_01.jpg"/>
          <p:cNvPicPr>
            <a:picLocks noChangeAspect="1" noChangeArrowheads="1"/>
          </p:cNvPicPr>
          <p:nvPr/>
        </p:nvPicPr>
        <p:blipFill>
          <a:blip r:embed="rId2" cstate="print"/>
          <a:srcRect r="2745" b="5759"/>
          <a:stretch>
            <a:fillRect/>
          </a:stretch>
        </p:blipFill>
        <p:spPr bwMode="auto">
          <a:xfrm>
            <a:off x="1219200" y="1371600"/>
            <a:ext cx="3505200" cy="2544097"/>
          </a:xfrm>
          <a:prstGeom prst="rect">
            <a:avLst/>
          </a:prstGeom>
          <a:noFill/>
        </p:spPr>
      </p:pic>
      <p:pic>
        <p:nvPicPr>
          <p:cNvPr id="23558" name="Picture 6" descr="http://www.blackmountaincoins.com/mm5/graphics/Penny_Ro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2495550" cy="1733273"/>
          </a:xfrm>
          <a:prstGeom prst="rect">
            <a:avLst/>
          </a:prstGeom>
          <a:noFill/>
        </p:spPr>
      </p:pic>
      <p:pic>
        <p:nvPicPr>
          <p:cNvPr id="23560" name="Picture 8" descr="http://www.innovativelyorganized.com/sites/default/files/images/paper-pile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962400"/>
            <a:ext cx="4457700" cy="2647951"/>
          </a:xfrm>
          <a:prstGeom prst="rect">
            <a:avLst/>
          </a:prstGeom>
          <a:noFill/>
        </p:spPr>
      </p:pic>
      <p:pic>
        <p:nvPicPr>
          <p:cNvPr id="23562" name="Picture 10" descr="http://www.cabarrus.k12.nc.us/hrhs/assets/paper_ream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495800"/>
            <a:ext cx="192973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Different units are used to count different things, but the </a:t>
            </a:r>
            <a:r>
              <a:rPr lang="en-US" b="1" dirty="0" smtClean="0"/>
              <a:t>number</a:t>
            </a:r>
            <a:r>
              <a:rPr lang="en-US" dirty="0" smtClean="0"/>
              <a:t> it represents is always </a:t>
            </a:r>
            <a:r>
              <a:rPr lang="en-US" b="1" dirty="0" smtClean="0"/>
              <a:t>constant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19800"/>
            <a:ext cx="3581400" cy="63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Ream of roses </a:t>
            </a:r>
            <a:r>
              <a:rPr lang="en-US" sz="1600" dirty="0" smtClean="0"/>
              <a:t>($272.72)</a:t>
            </a:r>
            <a:endParaRPr lang="en-US" sz="1600" dirty="0"/>
          </a:p>
        </p:txBody>
      </p:sp>
      <p:pic>
        <p:nvPicPr>
          <p:cNvPr id="22530" name="Picture 2" descr="http://www.flowersindia24x7.com/images/rose_basket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661591" cy="3200400"/>
          </a:xfrm>
          <a:prstGeom prst="rect">
            <a:avLst/>
          </a:prstGeom>
          <a:noFill/>
        </p:spPr>
      </p:pic>
      <p:pic>
        <p:nvPicPr>
          <p:cNvPr id="22534" name="Picture 6" descr="http://www.pennypinchinmom.com/wp-content/uploads/2010/09/dozen-eggs.jpg"/>
          <p:cNvPicPr>
            <a:picLocks noChangeAspect="1" noChangeArrowheads="1"/>
          </p:cNvPicPr>
          <p:nvPr/>
        </p:nvPicPr>
        <p:blipFill>
          <a:blip r:embed="rId3" cstate="print"/>
          <a:srcRect t="6400" b="4000"/>
          <a:stretch>
            <a:fillRect/>
          </a:stretch>
        </p:blipFill>
        <p:spPr bwMode="auto">
          <a:xfrm>
            <a:off x="6324600" y="2971800"/>
            <a:ext cx="2381250" cy="2133600"/>
          </a:xfrm>
          <a:prstGeom prst="rect">
            <a:avLst/>
          </a:prstGeom>
          <a:noFill/>
        </p:spPr>
      </p:pic>
      <p:pic>
        <p:nvPicPr>
          <p:cNvPr id="22536" name="Picture 8" descr="http://4.bp.blogspot.com/-QmxyZysFjjI/Tvvp5QzUK6I/AAAAAAAACoU/3zD-8cz2I3E/s1600/dunkin-donu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19600"/>
            <a:ext cx="2362200" cy="1560985"/>
          </a:xfrm>
          <a:prstGeom prst="rect">
            <a:avLst/>
          </a:prstGeom>
          <a:noFill/>
        </p:spPr>
      </p:pic>
      <p:pic>
        <p:nvPicPr>
          <p:cNvPr id="22540" name="Picture 12" descr="http://4.bp.blogspot.com/-iNkVb09VfUE/TwnZ8ILMxZI/AAAAAAAADLE/p03R8eWrcsM/s1600/OneDoz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81600"/>
            <a:ext cx="1895475" cy="15379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3733800"/>
            <a:ext cx="1221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Dozen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>Chemists also needed a convenient method for counting the number of atoms, molecules, or formula units in a sample of a substance </a:t>
            </a:r>
            <a:endParaRPr lang="en-US" dirty="0"/>
          </a:p>
        </p:txBody>
      </p:sp>
      <p:pic>
        <p:nvPicPr>
          <p:cNvPr id="21505" name="Picture 1" descr="http://www.chemistryland.com/CHM151S/03-Counting/Mole/AtomsToo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038600"/>
            <a:ext cx="48768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small are atoms?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91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to counting grains of sand…</a:t>
            </a:r>
          </a:p>
          <a:p>
            <a:r>
              <a:rPr lang="en-US" dirty="0" smtClean="0"/>
              <a:t>Now imagine those grains of sand 3000 miles away.  From that distance the grains of sand would seem terribly small and require an amazing microscope with 3000 mile long tweezers</a:t>
            </a:r>
            <a:endParaRPr lang="en-US" dirty="0"/>
          </a:p>
        </p:txBody>
      </p:sp>
      <p:pic>
        <p:nvPicPr>
          <p:cNvPr id="20481" name="Picture 1" descr="http://www.chemistryland.com/CHM151S/03-Counting/Mole/SandIn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17647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 base unit to measure the </a:t>
            </a:r>
            <a:r>
              <a:rPr lang="en-US" sz="4400" b="1" dirty="0" smtClean="0"/>
              <a:t>amount of a substance</a:t>
            </a:r>
          </a:p>
          <a:p>
            <a:endParaRPr lang="en-US" sz="4400" b="1" dirty="0" smtClean="0"/>
          </a:p>
          <a:p>
            <a:pPr lvl="0"/>
            <a:r>
              <a:rPr lang="en-US" sz="4400" dirty="0" smtClean="0"/>
              <a:t>Abbreviated = </a:t>
            </a:r>
            <a:r>
              <a:rPr lang="en-US" sz="4400" b="1" dirty="0" smtClean="0"/>
              <a:t>mol</a:t>
            </a:r>
          </a:p>
          <a:p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458</Words>
  <Application>Microsoft Office PowerPoint</Application>
  <PresentationFormat>On-screen Show (4:3)</PresentationFormat>
  <Paragraphs>75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MOLE</vt:lpstr>
      <vt:lpstr>How many jelly beans are in the jar?</vt:lpstr>
      <vt:lpstr>If you were buying a bouquet of roses for a special occasion…</vt:lpstr>
      <vt:lpstr>Units represent a specific amount</vt:lpstr>
      <vt:lpstr>Units make counting objects easier</vt:lpstr>
      <vt:lpstr>Different units are used to count different things, but the number it represents is always constant</vt:lpstr>
      <vt:lpstr>Chemists also needed a convenient method for counting the number of atoms, molecules, or formula units in a sample of a substance </vt:lpstr>
      <vt:lpstr>How small are atoms?</vt:lpstr>
      <vt:lpstr>Mole</vt:lpstr>
      <vt:lpstr>Mole</vt:lpstr>
      <vt:lpstr>Mole</vt:lpstr>
      <vt:lpstr>6.02 x 10²³</vt:lpstr>
      <vt:lpstr>Keep It Straight…</vt:lpstr>
      <vt:lpstr>Moles counts representative particles in that substance</vt:lpstr>
      <vt:lpstr>Converting Between Moles and Particles</vt:lpstr>
      <vt:lpstr>If you buy 3 ½ dozen roses, how many individual roses do you have?</vt:lpstr>
      <vt:lpstr>If you have 3 ½ moles of Zinc, how many individual Zinc atoms do you have?</vt:lpstr>
      <vt:lpstr>Moles to particles</vt:lpstr>
      <vt:lpstr>You collected 48 eggs.  How many dozen eggs do you have?</vt:lpstr>
      <vt:lpstr>If you had 4.50 x 10²⁴ atoms of Sulfur, how many moles of Sulfur do you have?</vt:lpstr>
      <vt:lpstr>Particles to moles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MOLE</dc:title>
  <dc:creator>Jam</dc:creator>
  <cp:lastModifiedBy>Jam</cp:lastModifiedBy>
  <cp:revision>19</cp:revision>
  <dcterms:created xsi:type="dcterms:W3CDTF">2012-02-04T18:38:35Z</dcterms:created>
  <dcterms:modified xsi:type="dcterms:W3CDTF">2014-03-04T05:12:40Z</dcterms:modified>
</cp:coreProperties>
</file>