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6" r:id="rId5"/>
    <p:sldId id="274" r:id="rId6"/>
    <p:sldId id="275" r:id="rId7"/>
    <p:sldId id="273" r:id="rId8"/>
    <p:sldId id="272" r:id="rId9"/>
    <p:sldId id="271" r:id="rId10"/>
    <p:sldId id="270" r:id="rId11"/>
    <p:sldId id="269" r:id="rId12"/>
    <p:sldId id="268" r:id="rId13"/>
    <p:sldId id="260" r:id="rId14"/>
    <p:sldId id="261" r:id="rId15"/>
    <p:sldId id="262" r:id="rId16"/>
    <p:sldId id="263" r:id="rId17"/>
    <p:sldId id="264" r:id="rId18"/>
    <p:sldId id="26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8" r:id="rId29"/>
    <p:sldId id="286" r:id="rId30"/>
    <p:sldId id="310" r:id="rId31"/>
    <p:sldId id="291" r:id="rId32"/>
    <p:sldId id="292" r:id="rId33"/>
    <p:sldId id="293" r:id="rId34"/>
    <p:sldId id="311" r:id="rId35"/>
    <p:sldId id="294" r:id="rId36"/>
    <p:sldId id="312" r:id="rId37"/>
    <p:sldId id="313" r:id="rId38"/>
    <p:sldId id="295" r:id="rId39"/>
    <p:sldId id="314" r:id="rId40"/>
    <p:sldId id="296" r:id="rId41"/>
    <p:sldId id="315" r:id="rId42"/>
    <p:sldId id="316" r:id="rId43"/>
    <p:sldId id="297" r:id="rId44"/>
    <p:sldId id="317" r:id="rId45"/>
    <p:sldId id="298" r:id="rId46"/>
    <p:sldId id="299" r:id="rId47"/>
    <p:sldId id="319" r:id="rId48"/>
    <p:sldId id="300" r:id="rId49"/>
    <p:sldId id="320" r:id="rId50"/>
    <p:sldId id="301" r:id="rId51"/>
    <p:sldId id="321" r:id="rId52"/>
    <p:sldId id="322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00" autoAdjust="0"/>
  </p:normalViewPr>
  <p:slideViewPr>
    <p:cSldViewPr>
      <p:cViewPr varScale="1">
        <p:scale>
          <a:sx n="70" d="100"/>
          <a:sy n="70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49A6-6300-4578-A377-5269B50ECF9D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6419-DD82-4D5A-8EEB-4452B0FC6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49A6-6300-4578-A377-5269B50ECF9D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6419-DD82-4D5A-8EEB-4452B0FC6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49A6-6300-4578-A377-5269B50ECF9D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6419-DD82-4D5A-8EEB-4452B0FC6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49A6-6300-4578-A377-5269B50ECF9D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6419-DD82-4D5A-8EEB-4452B0FC6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49A6-6300-4578-A377-5269B50ECF9D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6419-DD82-4D5A-8EEB-4452B0FC6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49A6-6300-4578-A377-5269B50ECF9D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6419-DD82-4D5A-8EEB-4452B0FC6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49A6-6300-4578-A377-5269B50ECF9D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6419-DD82-4D5A-8EEB-4452B0FC6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49A6-6300-4578-A377-5269B50ECF9D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6419-DD82-4D5A-8EEB-4452B0FC6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49A6-6300-4578-A377-5269B50ECF9D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6419-DD82-4D5A-8EEB-4452B0FC6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49A6-6300-4578-A377-5269B50ECF9D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6419-DD82-4D5A-8EEB-4452B0FC6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49A6-6300-4578-A377-5269B50ECF9D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46419-DD82-4D5A-8EEB-4452B0FC6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B49A6-6300-4578-A377-5269B50ECF9D}" type="datetimeFigureOut">
              <a:rPr lang="en-US" smtClean="0"/>
              <a:pPr/>
              <a:t>5/18/2010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46419-DD82-4D5A-8EEB-4452B0FC64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8.jpeg"/><Relationship Id="rId7" Type="http://schemas.openxmlformats.org/officeDocument/2006/relationships/hyperlink" Target="http://www.arkive.org/media/63/634DAC46-C284-406B-A00A-6C33FADA8AFD/Presentation.Large/photo.jpg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hyperlink" Target="http://www.arkive.org/media/8A/8A1BE7F7-445B-41BE-A2EE-F7C0B654D86C/Presentation.Large/photo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hyperlink" Target="http://darwin.zoology.gla.ac.uk/~rpage/wiki/index.php/Image:Gray-kangaroo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en.wikipedia.org/wiki/File:Joey_in_pouch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slide" Target="slide9.xml"/><Relationship Id="rId12" Type="http://schemas.openxmlformats.org/officeDocument/2006/relationships/image" Target="../media/image17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slide" Target="slide12.xml"/><Relationship Id="rId5" Type="http://schemas.openxmlformats.org/officeDocument/2006/relationships/image" Target="../media/image13.jpeg"/><Relationship Id="rId10" Type="http://schemas.openxmlformats.org/officeDocument/2006/relationships/image" Target="../media/image16.jpeg"/><Relationship Id="rId4" Type="http://schemas.openxmlformats.org/officeDocument/2006/relationships/slide" Target="slide18.xml"/><Relationship Id="rId9" Type="http://schemas.openxmlformats.org/officeDocument/2006/relationships/slide" Target="slide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KYct7Y8M2rI/SWufBzqihRI/AAAAAAAAAAU/ADzlF_EUKYY/s1600-h/CecalFecal.jpg" TargetMode="External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eg"/><Relationship Id="rId5" Type="http://schemas.openxmlformats.org/officeDocument/2006/relationships/hyperlink" Target="http://www.google.com/imgres?imgurl=http://www.dkimages.com/discover/previews/967/10000533.JPG&amp;imgrefurl=http://www.dkimages.com/discover/DKIMAGES/Discover/Home/Animals/Mammals/Elephants/Anatomy/Feet-and-Legs/Feet-and-Legs-3.html&amp;usg=__pWN8jO1aXG3hDZ87iEA9cXcPkBo=&amp;h=424&amp;w=309&amp;sz=69&amp;hl=en&amp;start=6&amp;itbs=1&amp;tbnid=yTPrCrLJI6ayRM:&amp;tbnh=126&amp;tbnw=92&amp;prev=/images?q=elephant+foot+bone&amp;hl=en&amp;sa=G&amp;gbv=2&amp;tbs=isch:1" TargetMode="External"/><Relationship Id="rId4" Type="http://schemas.openxmlformats.org/officeDocument/2006/relationships/image" Target="../media/image11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 </a:t>
            </a:r>
            <a:r>
              <a:rPr lang="en-US" dirty="0" err="1" smtClean="0"/>
              <a:t>mammalia</a:t>
            </a:r>
            <a:r>
              <a:rPr lang="en-US" dirty="0" smtClean="0"/>
              <a:t> – “breasted” animals </a:t>
            </a:r>
            <a:endParaRPr lang="en-US" dirty="0"/>
          </a:p>
        </p:txBody>
      </p:sp>
      <p:pic>
        <p:nvPicPr>
          <p:cNvPr id="4" name="Picture 5" descr="raccoo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362200"/>
            <a:ext cx="3190875" cy="4048125"/>
          </a:xfrm>
          <a:prstGeom prst="rect">
            <a:avLst/>
          </a:prstGeom>
          <a:noFill/>
        </p:spPr>
      </p:pic>
      <p:pic>
        <p:nvPicPr>
          <p:cNvPr id="3" name="Picture 5" descr="least_weas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419600"/>
            <a:ext cx="3089927" cy="2259848"/>
          </a:xfrm>
          <a:prstGeom prst="rect">
            <a:avLst/>
          </a:prstGeom>
          <a:noFill/>
        </p:spPr>
      </p:pic>
      <p:pic>
        <p:nvPicPr>
          <p:cNvPr id="5" name="Picture 5" descr="deer"/>
          <p:cNvPicPr>
            <a:picLocks noChangeAspect="1" noChangeArrowheads="1"/>
          </p:cNvPicPr>
          <p:nvPr/>
        </p:nvPicPr>
        <p:blipFill>
          <a:blip r:embed="rId4"/>
          <a:srcRect l="16000"/>
          <a:stretch>
            <a:fillRect/>
          </a:stretch>
        </p:blipFill>
        <p:spPr bwMode="auto">
          <a:xfrm>
            <a:off x="533400" y="3276600"/>
            <a:ext cx="2693603" cy="2143125"/>
          </a:xfrm>
          <a:prstGeom prst="rect">
            <a:avLst/>
          </a:prstGeom>
          <a:noFill/>
        </p:spPr>
      </p:pic>
      <p:pic>
        <p:nvPicPr>
          <p:cNvPr id="6" name="Picture 7" descr="dolphins-bottlenose.jpg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3034253" y="1981200"/>
            <a:ext cx="3264551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Viviparous – live birth</a:t>
            </a:r>
            <a:endParaRPr lang="en-US" dirty="0"/>
          </a:p>
        </p:txBody>
      </p:sp>
      <p:pic>
        <p:nvPicPr>
          <p:cNvPr id="41986" name="Picture 2" descr="http://www.sandiegozoo.org/animalbytes/images/mammals_polar_with_cub.jpg"/>
          <p:cNvPicPr>
            <a:picLocks noChangeAspect="1" noChangeArrowheads="1"/>
          </p:cNvPicPr>
          <p:nvPr/>
        </p:nvPicPr>
        <p:blipFill>
          <a:blip r:embed="rId2"/>
          <a:srcRect l="2632" t="1792" r="7895" b="10384"/>
          <a:stretch>
            <a:fillRect/>
          </a:stretch>
        </p:blipFill>
        <p:spPr bwMode="auto">
          <a:xfrm>
            <a:off x="6629400" y="3581400"/>
            <a:ext cx="1981200" cy="2855258"/>
          </a:xfrm>
          <a:prstGeom prst="rect">
            <a:avLst/>
          </a:prstGeom>
          <a:noFill/>
        </p:spPr>
      </p:pic>
      <p:pic>
        <p:nvPicPr>
          <p:cNvPr id="41988" name="Picture 4" descr="http://i.telegraph.co.uk/telegraph/multimedia/archive/00676/baby-rhino_67612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81400"/>
            <a:ext cx="3276600" cy="2603437"/>
          </a:xfrm>
          <a:prstGeom prst="rect">
            <a:avLst/>
          </a:prstGeom>
          <a:noFill/>
        </p:spPr>
      </p:pic>
      <p:pic>
        <p:nvPicPr>
          <p:cNvPr id="41990" name="Picture 6" descr="http://naj.usjersey.com/Portals/13/Cow%20and%20calf%20edit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352800"/>
            <a:ext cx="2362200" cy="314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fleshy ear lobes</a:t>
            </a:r>
            <a:endParaRPr lang="en-US" dirty="0"/>
          </a:p>
        </p:txBody>
      </p:sp>
      <p:pic>
        <p:nvPicPr>
          <p:cNvPr id="40962" name="Picture 2" descr="http://s.ngeo.com/wpf/media-live/photos/000/005/cache/fennec-fox_523_600x450.jpg"/>
          <p:cNvPicPr>
            <a:picLocks noChangeAspect="1" noChangeArrowheads="1"/>
          </p:cNvPicPr>
          <p:nvPr/>
        </p:nvPicPr>
        <p:blipFill>
          <a:blip r:embed="rId2"/>
          <a:srcRect l="19075" r="13295" b="5202"/>
          <a:stretch>
            <a:fillRect/>
          </a:stretch>
        </p:blipFill>
        <p:spPr bwMode="auto">
          <a:xfrm>
            <a:off x="533400" y="3429000"/>
            <a:ext cx="2971800" cy="3124200"/>
          </a:xfrm>
          <a:prstGeom prst="rect">
            <a:avLst/>
          </a:prstGeom>
          <a:noFill/>
        </p:spPr>
      </p:pic>
      <p:pic>
        <p:nvPicPr>
          <p:cNvPr id="40966" name="Picture 6" descr="http://bioweb.uwlax.edu/bio203/s2007/shah_rach/AfricanElephant111.jpg"/>
          <p:cNvPicPr>
            <a:picLocks noChangeAspect="1" noChangeArrowheads="1"/>
          </p:cNvPicPr>
          <p:nvPr/>
        </p:nvPicPr>
        <p:blipFill>
          <a:blip r:embed="rId3"/>
          <a:srcRect b="21403"/>
          <a:stretch>
            <a:fillRect/>
          </a:stretch>
        </p:blipFill>
        <p:spPr bwMode="auto">
          <a:xfrm>
            <a:off x="3733800" y="2514599"/>
            <a:ext cx="3581400" cy="3465371"/>
          </a:xfrm>
          <a:prstGeom prst="rect">
            <a:avLst/>
          </a:prstGeom>
          <a:noFill/>
        </p:spPr>
      </p:pic>
      <p:pic>
        <p:nvPicPr>
          <p:cNvPr id="40968" name="Picture 8" descr="http://fridaysunset.net/Pics/Ear.png"/>
          <p:cNvPicPr>
            <a:picLocks noChangeAspect="1" noChangeArrowheads="1"/>
          </p:cNvPicPr>
          <p:nvPr/>
        </p:nvPicPr>
        <p:blipFill>
          <a:blip r:embed="rId4"/>
          <a:srcRect l="11137" r="12290"/>
          <a:stretch>
            <a:fillRect/>
          </a:stretch>
        </p:blipFill>
        <p:spPr bwMode="auto">
          <a:xfrm>
            <a:off x="6781800" y="4495800"/>
            <a:ext cx="2057400" cy="214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developed brain</a:t>
            </a:r>
            <a:endParaRPr lang="en-US" dirty="0"/>
          </a:p>
        </p:txBody>
      </p:sp>
      <p:pic>
        <p:nvPicPr>
          <p:cNvPr id="4" name="Picture 5" descr="Brain evolution"/>
          <p:cNvPicPr>
            <a:picLocks noChangeAspect="1" noChangeArrowheads="1"/>
          </p:cNvPicPr>
          <p:nvPr/>
        </p:nvPicPr>
        <p:blipFill>
          <a:blip r:embed="rId2"/>
          <a:srcRect t="11566" r="1961"/>
          <a:stretch>
            <a:fillRect/>
          </a:stretch>
        </p:blipFill>
        <p:spPr bwMode="auto">
          <a:xfrm>
            <a:off x="762000" y="2438400"/>
            <a:ext cx="7620000" cy="407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Advantages of mammals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mammals to be active at any time, fur and fat keep heat in, sweat, panting, and ears cool them off</a:t>
            </a:r>
            <a:endParaRPr lang="en-US" dirty="0"/>
          </a:p>
        </p:txBody>
      </p:sp>
      <p:pic>
        <p:nvPicPr>
          <p:cNvPr id="37890" name="Picture 2" descr="http://4.bp.blogspot.com/_XgLYxlihDKk/SqfPLkAoyaI/AAAAAAAAACc/_1zoPlU1jqA/s400/Snow+Macaque.jpg"/>
          <p:cNvPicPr>
            <a:picLocks noChangeAspect="1" noChangeArrowheads="1"/>
          </p:cNvPicPr>
          <p:nvPr/>
        </p:nvPicPr>
        <p:blipFill>
          <a:blip r:embed="rId2"/>
          <a:srcRect t="8000"/>
          <a:stretch>
            <a:fillRect/>
          </a:stretch>
        </p:blipFill>
        <p:spPr bwMode="auto">
          <a:xfrm>
            <a:off x="533400" y="3505200"/>
            <a:ext cx="2422663" cy="2971800"/>
          </a:xfrm>
          <a:prstGeom prst="rect">
            <a:avLst/>
          </a:prstGeom>
          <a:noFill/>
        </p:spPr>
      </p:pic>
      <p:pic>
        <p:nvPicPr>
          <p:cNvPr id="7" name="Picture 4" descr="http://www.tropical-plants-flowers-and-decor.com/images/ElephantsEar.jpg"/>
          <p:cNvPicPr>
            <a:picLocks noChangeAspect="1" noChangeArrowheads="1"/>
          </p:cNvPicPr>
          <p:nvPr/>
        </p:nvPicPr>
        <p:blipFill>
          <a:blip r:embed="rId3"/>
          <a:srcRect t="8518" b="7926"/>
          <a:stretch>
            <a:fillRect/>
          </a:stretch>
        </p:blipFill>
        <p:spPr bwMode="auto">
          <a:xfrm>
            <a:off x="5943600" y="2971800"/>
            <a:ext cx="2857500" cy="3581400"/>
          </a:xfrm>
          <a:prstGeom prst="rect">
            <a:avLst/>
          </a:prstGeom>
          <a:noFill/>
        </p:spPr>
      </p:pic>
      <p:pic>
        <p:nvPicPr>
          <p:cNvPr id="49154" name="Picture 2" descr="http://www.google.com/url?source=imgres&amp;ct=tbn&amp;q=http://www.petdoctors.co.uk/upload/image/thumb_300_54_dreamstime_2566379.jpg&amp;ei=DZfpS9OZEYrWswOAwODLBw&amp;sa=X&amp;oi=image_landing_page_redirect&amp;ct=legacy&amp;usg=AFQjCNHAWkrAQceIOMnC3b6FqEKeR6_jf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352800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Smartest animals, can learn from experience</a:t>
            </a:r>
            <a:endParaRPr lang="en-US" dirty="0"/>
          </a:p>
        </p:txBody>
      </p:sp>
      <p:pic>
        <p:nvPicPr>
          <p:cNvPr id="36866" name="Picture 2" descr="http://jagtheesh.files.wordpress.com/2009/11/dolph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19400"/>
            <a:ext cx="2743200" cy="3627372"/>
          </a:xfrm>
          <a:prstGeom prst="rect">
            <a:avLst/>
          </a:prstGeom>
          <a:noFill/>
        </p:spPr>
      </p:pic>
      <p:pic>
        <p:nvPicPr>
          <p:cNvPr id="36870" name="Picture 6" descr="http://chandlermariecraig.files.wordpress.com/2009/05/monkey-think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819400"/>
            <a:ext cx="478261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lungs, diaphragm can move air in and out more efficiently </a:t>
            </a:r>
            <a:endParaRPr lang="en-US" dirty="0"/>
          </a:p>
        </p:txBody>
      </p:sp>
      <p:pic>
        <p:nvPicPr>
          <p:cNvPr id="35842" name="Picture 2" descr="http://www.uic.edu/classes/bios/bios100/lecturesf04am/breath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124200"/>
            <a:ext cx="5791200" cy="3246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for young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milk, teach young how to get food and escape predators</a:t>
            </a:r>
            <a:endParaRPr lang="en-US" dirty="0"/>
          </a:p>
        </p:txBody>
      </p:sp>
      <p:pic>
        <p:nvPicPr>
          <p:cNvPr id="4" name="Picture 5" descr="HWB_Slide02_F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514600"/>
            <a:ext cx="2868028" cy="4114800"/>
          </a:xfrm>
          <a:prstGeom prst="rect">
            <a:avLst/>
          </a:prstGeom>
          <a:noFill/>
        </p:spPr>
      </p:pic>
      <p:pic>
        <p:nvPicPr>
          <p:cNvPr id="34818" name="Picture 2" descr="http://c.photoshelter.com/img-get/I00000TM8RlMdBro/s"/>
          <p:cNvPicPr>
            <a:picLocks noChangeAspect="1" noChangeArrowheads="1"/>
          </p:cNvPicPr>
          <p:nvPr/>
        </p:nvPicPr>
        <p:blipFill>
          <a:blip r:embed="rId3"/>
          <a:srcRect b="12474"/>
          <a:stretch>
            <a:fillRect/>
          </a:stretch>
        </p:blipFill>
        <p:spPr bwMode="auto">
          <a:xfrm>
            <a:off x="533400" y="3581400"/>
            <a:ext cx="4762500" cy="265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teeth, limbs, and reproduction</a:t>
            </a:r>
            <a:endParaRPr lang="en-US" dirty="0"/>
          </a:p>
        </p:txBody>
      </p:sp>
      <p:pic>
        <p:nvPicPr>
          <p:cNvPr id="33794" name="Picture 2" descr="http://www.astronomers.net/gs4-lifescience/images/gs430-mammals_po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590800"/>
            <a:ext cx="27432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Heterodonts</a:t>
            </a:r>
            <a:r>
              <a:rPr lang="en-US" dirty="0" smtClean="0"/>
              <a:t> – have different kinds of teeth to eat different things</a:t>
            </a:r>
            <a:endParaRPr lang="en-US" dirty="0"/>
          </a:p>
        </p:txBody>
      </p:sp>
      <p:pic>
        <p:nvPicPr>
          <p:cNvPr id="4" name="Picture 11" descr="dentures-transparent-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743200"/>
            <a:ext cx="2974768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Mammalogy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mammals</a:t>
            </a:r>
            <a:endParaRPr lang="en-US" dirty="0"/>
          </a:p>
        </p:txBody>
      </p:sp>
      <p:pic>
        <p:nvPicPr>
          <p:cNvPr id="4" name="Picture 6" descr="fruitb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800600"/>
            <a:ext cx="2286000" cy="1714500"/>
          </a:xfrm>
          <a:prstGeom prst="rect">
            <a:avLst/>
          </a:prstGeom>
          <a:noFill/>
        </p:spPr>
      </p:pic>
      <p:pic>
        <p:nvPicPr>
          <p:cNvPr id="5" name="Picture 8" descr="rod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267200"/>
            <a:ext cx="2133600" cy="2413261"/>
          </a:xfrm>
          <a:prstGeom prst="rect">
            <a:avLst/>
          </a:prstGeom>
          <a:noFill/>
        </p:spPr>
      </p:pic>
      <p:pic>
        <p:nvPicPr>
          <p:cNvPr id="6" name="Picture 10" descr="dolph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905000"/>
            <a:ext cx="2438400" cy="2185279"/>
          </a:xfrm>
          <a:prstGeom prst="rect">
            <a:avLst/>
          </a:prstGeom>
          <a:noFill/>
        </p:spPr>
      </p:pic>
      <p:pic>
        <p:nvPicPr>
          <p:cNvPr id="7" name="Picture 12" descr="tig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2362200"/>
            <a:ext cx="3371850" cy="2262886"/>
          </a:xfrm>
          <a:prstGeom prst="rect">
            <a:avLst/>
          </a:prstGeom>
          <a:noFill/>
        </p:spPr>
      </p:pic>
      <p:pic>
        <p:nvPicPr>
          <p:cNvPr id="8" name="Picture 14" descr="j0178730"/>
          <p:cNvPicPr>
            <a:picLocks noChangeAspect="1" noChangeArrowheads="1"/>
          </p:cNvPicPr>
          <p:nvPr/>
        </p:nvPicPr>
        <p:blipFill>
          <a:blip r:embed="rId6"/>
          <a:srcRect t="15533"/>
          <a:stretch>
            <a:fillRect/>
          </a:stretch>
        </p:blipFill>
        <p:spPr bwMode="auto">
          <a:xfrm>
            <a:off x="3810000" y="4191000"/>
            <a:ext cx="1981200" cy="2494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Fangs for tearing (usually meat)</a:t>
            </a:r>
            <a:endParaRPr lang="en-US" dirty="0"/>
          </a:p>
        </p:txBody>
      </p:sp>
      <p:pic>
        <p:nvPicPr>
          <p:cNvPr id="4" name="Picture 8" descr="Tiger's Teeth"/>
          <p:cNvPicPr>
            <a:picLocks noChangeAspect="1" noChangeArrowheads="1"/>
          </p:cNvPicPr>
          <p:nvPr/>
        </p:nvPicPr>
        <p:blipFill>
          <a:blip r:embed="rId2"/>
          <a:srcRect l="14932" t="44258" r="12740" b="2153"/>
          <a:stretch>
            <a:fillRect/>
          </a:stretch>
        </p:blipFill>
        <p:spPr bwMode="auto">
          <a:xfrm>
            <a:off x="2286000" y="2667000"/>
            <a:ext cx="4419600" cy="3749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Molars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Chewing and grinding</a:t>
            </a:r>
            <a:endParaRPr lang="en-US" dirty="0"/>
          </a:p>
        </p:txBody>
      </p:sp>
      <p:pic>
        <p:nvPicPr>
          <p:cNvPr id="4" name="Picture 13" descr="The front molars in a manatee's mouth are continually worn down by the abrasive plants it eats."/>
          <p:cNvPicPr>
            <a:picLocks noChangeAspect="1" noChangeArrowheads="1"/>
          </p:cNvPicPr>
          <p:nvPr/>
        </p:nvPicPr>
        <p:blipFill>
          <a:blip r:embed="rId2"/>
          <a:srcRect l="9009" t="8328" r="6306" b="10185"/>
          <a:stretch>
            <a:fillRect/>
          </a:stretch>
        </p:blipFill>
        <p:spPr bwMode="auto">
          <a:xfrm>
            <a:off x="1981200" y="3124200"/>
            <a:ext cx="4800600" cy="3268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Incissors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front teeth for biting things off</a:t>
            </a:r>
            <a:endParaRPr lang="en-US" dirty="0"/>
          </a:p>
        </p:txBody>
      </p:sp>
      <p:pic>
        <p:nvPicPr>
          <p:cNvPr id="4" name="Picture 12" descr="342956356_cdda7f77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438399"/>
            <a:ext cx="2971800" cy="4128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http://www.hphoofcare.com/walkerhoo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267200"/>
            <a:ext cx="2833970" cy="2330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Limbs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Vary greatly within the class depending on their use </a:t>
            </a:r>
            <a:endParaRPr lang="en-US" dirty="0"/>
          </a:p>
        </p:txBody>
      </p:sp>
      <p:pic>
        <p:nvPicPr>
          <p:cNvPr id="28674" name="Picture 2" descr="http://www.betterphoto.com/uploads/processed/0751/0712161012381fe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21700"/>
            <a:ext cx="4038600" cy="2688650"/>
          </a:xfrm>
          <a:prstGeom prst="rect">
            <a:avLst/>
          </a:prstGeom>
          <a:noFill/>
        </p:spPr>
      </p:pic>
      <p:pic>
        <p:nvPicPr>
          <p:cNvPr id="28676" name="Picture 4" descr="http://www.photo-wizard.net/viewPreview.php?preview=5345"/>
          <p:cNvPicPr>
            <a:picLocks noChangeAspect="1" noChangeArrowheads="1"/>
          </p:cNvPicPr>
          <p:nvPr/>
        </p:nvPicPr>
        <p:blipFill>
          <a:blip r:embed="rId4"/>
          <a:srcRect b="19298"/>
          <a:stretch>
            <a:fillRect/>
          </a:stretch>
        </p:blipFill>
        <p:spPr bwMode="auto">
          <a:xfrm>
            <a:off x="2209800" y="2743200"/>
            <a:ext cx="2895600" cy="1752600"/>
          </a:xfrm>
          <a:prstGeom prst="rect">
            <a:avLst/>
          </a:prstGeom>
          <a:noFill/>
        </p:spPr>
      </p:pic>
      <p:pic>
        <p:nvPicPr>
          <p:cNvPr id="28678" name="Picture 6" descr="http://image04.webshots.com/4/9/95/61/53599561LcKIIi_ph.jpg"/>
          <p:cNvPicPr>
            <a:picLocks noChangeAspect="1" noChangeArrowheads="1"/>
          </p:cNvPicPr>
          <p:nvPr/>
        </p:nvPicPr>
        <p:blipFill>
          <a:blip r:embed="rId5">
            <a:lum bright="20000"/>
          </a:blip>
          <a:srcRect l="25562" t="17041" b="14793"/>
          <a:stretch>
            <a:fillRect/>
          </a:stretch>
        </p:blipFill>
        <p:spPr bwMode="auto">
          <a:xfrm>
            <a:off x="5686954" y="2743200"/>
            <a:ext cx="2995613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consideration </a:t>
            </a:r>
            <a:r>
              <a:rPr lang="en-US" smtClean="0"/>
              <a:t>in classifying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2819400"/>
            <a:ext cx="2895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Monotremes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648200" y="2819400"/>
            <a:ext cx="2895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Marsupials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895600" y="4419600"/>
            <a:ext cx="2895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Placentals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 of time the embryo is in the uterus receiving nutrients from the mother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971800"/>
            <a:ext cx="3733800" cy="3389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Monotremes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“one opening” </a:t>
            </a:r>
            <a:r>
              <a:rPr lang="en-US" dirty="0" err="1" smtClean="0"/>
              <a:t>cloaca</a:t>
            </a:r>
            <a:r>
              <a:rPr lang="en-US" dirty="0" smtClean="0"/>
              <a:t> – egg laying mammals, no gestation</a:t>
            </a:r>
          </a:p>
          <a:p>
            <a:endParaRPr lang="en-US" dirty="0" smtClean="0"/>
          </a:p>
          <a:p>
            <a:endParaRPr lang="en-US" sz="1800" dirty="0" smtClean="0"/>
          </a:p>
          <a:p>
            <a:r>
              <a:rPr lang="en-US" dirty="0" smtClean="0"/>
              <a:t>E.g. – platypus, echidna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14400" y="4346216"/>
            <a:ext cx="7543800" cy="2321284"/>
            <a:chOff x="914400" y="4346216"/>
            <a:chExt cx="7543800" cy="2321284"/>
          </a:xfrm>
        </p:grpSpPr>
        <p:pic>
          <p:nvPicPr>
            <p:cNvPr id="25602" name="Picture 2" descr="http://levinmedia.com/blog/wp-content/uploads/2008/12/platypus460x276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4400" y="4495800"/>
              <a:ext cx="3619500" cy="2171700"/>
            </a:xfrm>
            <a:prstGeom prst="rect">
              <a:avLst/>
            </a:prstGeom>
            <a:noFill/>
          </p:spPr>
        </p:pic>
        <p:pic>
          <p:nvPicPr>
            <p:cNvPr id="25604" name="Picture 4" descr="http://www.abc.net.au/science/scribblygum/June2000/img/f_echid10.jpg"/>
            <p:cNvPicPr>
              <a:picLocks noChangeAspect="1" noChangeArrowheads="1"/>
            </p:cNvPicPr>
            <p:nvPr/>
          </p:nvPicPr>
          <p:blipFill>
            <a:blip r:embed="rId3"/>
            <a:srcRect t="27699" b="10387"/>
            <a:stretch>
              <a:fillRect/>
            </a:stretch>
          </p:blipFill>
          <p:spPr bwMode="auto">
            <a:xfrm>
              <a:off x="4800600" y="4346216"/>
              <a:ext cx="3657600" cy="22831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Platypus</a:t>
            </a:r>
            <a:endParaRPr lang="en-US" dirty="0"/>
          </a:p>
        </p:txBody>
      </p:sp>
      <p:pic>
        <p:nvPicPr>
          <p:cNvPr id="4" name="Picture 5" descr="platypu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4950831" cy="3316288"/>
          </a:xfrm>
          <a:prstGeom prst="rect">
            <a:avLst/>
          </a:prstGeom>
          <a:noFill/>
        </p:spPr>
      </p:pic>
      <p:pic>
        <p:nvPicPr>
          <p:cNvPr id="5" name="Picture 7" descr="platypus venomous spur"/>
          <p:cNvPicPr>
            <a:picLocks noChangeAspect="1" noChangeArrowheads="1"/>
          </p:cNvPicPr>
          <p:nvPr/>
        </p:nvPicPr>
        <p:blipFill>
          <a:blip r:embed="rId3"/>
          <a:srcRect l="26190" t="13503" r="7143" b="18988"/>
          <a:stretch>
            <a:fillRect/>
          </a:stretch>
        </p:blipFill>
        <p:spPr bwMode="auto">
          <a:xfrm>
            <a:off x="1783080" y="4724399"/>
            <a:ext cx="2712720" cy="1937657"/>
          </a:xfrm>
          <a:prstGeom prst="rect">
            <a:avLst/>
          </a:prstGeom>
          <a:noFill/>
        </p:spPr>
      </p:pic>
      <p:pic>
        <p:nvPicPr>
          <p:cNvPr id="6" name="Picture 8" descr="Platypus eggs and bab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733800"/>
            <a:ext cx="3352800" cy="2908745"/>
          </a:xfrm>
          <a:prstGeom prst="rect">
            <a:avLst/>
          </a:prstGeom>
          <a:noFill/>
        </p:spPr>
      </p:pic>
      <p:pic>
        <p:nvPicPr>
          <p:cNvPr id="7" name="Picture 10" descr="p_l_0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447800"/>
            <a:ext cx="2819400" cy="2198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Echidna (spiny anteater)</a:t>
            </a:r>
            <a:endParaRPr lang="en-US" dirty="0"/>
          </a:p>
        </p:txBody>
      </p:sp>
      <p:pic>
        <p:nvPicPr>
          <p:cNvPr id="4" name="Picture 5" descr="echidn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1524000"/>
            <a:ext cx="3678241" cy="2514600"/>
          </a:xfrm>
          <a:prstGeom prst="rect">
            <a:avLst/>
          </a:prstGeom>
          <a:noFill/>
        </p:spPr>
      </p:pic>
      <p:pic>
        <p:nvPicPr>
          <p:cNvPr id="5" name="Picture 7" descr="Echidna"/>
          <p:cNvPicPr>
            <a:picLocks noChangeAspect="1" noChangeArrowheads="1"/>
          </p:cNvPicPr>
          <p:nvPr/>
        </p:nvPicPr>
        <p:blipFill>
          <a:blip r:embed="rId3"/>
          <a:srcRect t="3362" b="9244"/>
          <a:stretch>
            <a:fillRect/>
          </a:stretch>
        </p:blipFill>
        <p:spPr bwMode="auto">
          <a:xfrm>
            <a:off x="457199" y="4267201"/>
            <a:ext cx="3608551" cy="2452688"/>
          </a:xfrm>
          <a:prstGeom prst="rect">
            <a:avLst/>
          </a:prstGeom>
          <a:noFill/>
        </p:spPr>
      </p:pic>
      <p:pic>
        <p:nvPicPr>
          <p:cNvPr id="6" name="Picture 11" descr="Short-beaked echidna egg in pouch">
            <a:hlinkClick r:id="rId4" tooltip="Short-beaked echidna egg in pouch © D. Parer &amp; E. Parer-Cook / www.ardea.com"/>
          </p:cNvPr>
          <p:cNvPicPr>
            <a:picLocks noChangeAspect="1" noChangeArrowheads="1"/>
          </p:cNvPicPr>
          <p:nvPr/>
        </p:nvPicPr>
        <p:blipFill>
          <a:blip r:embed="rId5"/>
          <a:srcRect l="12903" t="14415" r="4839" b="8708"/>
          <a:stretch>
            <a:fillRect/>
          </a:stretch>
        </p:blipFill>
        <p:spPr bwMode="auto">
          <a:xfrm>
            <a:off x="4343399" y="1676400"/>
            <a:ext cx="2914305" cy="1828800"/>
          </a:xfrm>
          <a:prstGeom prst="rect">
            <a:avLst/>
          </a:prstGeom>
          <a:noFill/>
        </p:spPr>
      </p:pic>
      <p:pic>
        <p:nvPicPr>
          <p:cNvPr id="7" name="Picture 9" descr="hero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352800"/>
            <a:ext cx="2413000" cy="1809750"/>
          </a:xfrm>
          <a:prstGeom prst="rect">
            <a:avLst/>
          </a:prstGeom>
          <a:noFill/>
        </p:spPr>
      </p:pic>
      <p:pic>
        <p:nvPicPr>
          <p:cNvPr id="8" name="Picture 15" descr="Young short-beaked echidna, also known as a puggle">
            <a:hlinkClick r:id="rId7" tooltip="Young short-beaked echidna, also known as a puggle © Kathie Atkinson / www.osfimages.com"/>
          </p:cNvPr>
          <p:cNvPicPr>
            <a:picLocks noChangeAspect="1" noChangeArrowheads="1"/>
          </p:cNvPicPr>
          <p:nvPr/>
        </p:nvPicPr>
        <p:blipFill>
          <a:blip r:embed="rId8"/>
          <a:srcRect l="38933" t="6757" r="24704" b="30782"/>
          <a:stretch>
            <a:fillRect/>
          </a:stretch>
        </p:blipFill>
        <p:spPr bwMode="auto">
          <a:xfrm>
            <a:off x="4648200" y="4343400"/>
            <a:ext cx="1981200" cy="2239617"/>
          </a:xfrm>
          <a:prstGeom prst="rect">
            <a:avLst/>
          </a:prstGeom>
          <a:noFill/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447800" y="6324600"/>
            <a:ext cx="227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Long beak Echidna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81000" y="3581400"/>
            <a:ext cx="231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Short beak Echidna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Marsupials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Pouch mammals, brief gestation, born very immature and then develop in a pouch</a:t>
            </a:r>
          </a:p>
          <a:p>
            <a:endParaRPr lang="en-US" dirty="0" smtClean="0"/>
          </a:p>
          <a:p>
            <a:r>
              <a:rPr lang="en-US" dirty="0" smtClean="0"/>
              <a:t>E.g. – kangaroo, koala, opossum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4038600"/>
            <a:ext cx="8686799" cy="2686050"/>
            <a:chOff x="228600" y="4038600"/>
            <a:chExt cx="8686799" cy="2686050"/>
          </a:xfrm>
        </p:grpSpPr>
        <p:pic>
          <p:nvPicPr>
            <p:cNvPr id="5" name="Picture 12" descr="A joey hugging its mom.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0" y="4038600"/>
              <a:ext cx="2082800" cy="2686050"/>
            </a:xfrm>
            <a:prstGeom prst="rect">
              <a:avLst/>
            </a:prstGeom>
            <a:noFill/>
          </p:spPr>
        </p:pic>
        <p:pic>
          <p:nvPicPr>
            <p:cNvPr id="6" name="Picture 14" descr="Virginia Opossum"/>
            <p:cNvPicPr>
              <a:picLocks noChangeAspect="1" noChangeArrowheads="1"/>
            </p:cNvPicPr>
            <p:nvPr/>
          </p:nvPicPr>
          <p:blipFill>
            <a:blip r:embed="rId3"/>
            <a:srcRect l="1100" t="4218" r="5013" b="13855"/>
            <a:stretch>
              <a:fillRect/>
            </a:stretch>
          </p:blipFill>
          <p:spPr bwMode="auto">
            <a:xfrm>
              <a:off x="6082552" y="4572000"/>
              <a:ext cx="2832847" cy="2006600"/>
            </a:xfrm>
            <a:prstGeom prst="rect">
              <a:avLst/>
            </a:prstGeom>
            <a:noFill/>
          </p:spPr>
        </p:pic>
        <p:pic>
          <p:nvPicPr>
            <p:cNvPr id="7" name="Picture 5" descr="Image:Gray-kangaroo.jpg">
              <a:hlinkClick r:id="rId4" tooltip="Image:Gray-kangaroo.jpg"/>
            </p:cNvPr>
            <p:cNvPicPr>
              <a:picLocks noChangeAspect="1" noChangeArrowheads="1"/>
            </p:cNvPicPr>
            <p:nvPr/>
          </p:nvPicPr>
          <p:blipFill>
            <a:blip r:embed="rId5"/>
            <a:srcRect l="5994" t="8696" r="14579" b="8696"/>
            <a:stretch>
              <a:fillRect/>
            </a:stretch>
          </p:blipFill>
          <p:spPr bwMode="auto">
            <a:xfrm>
              <a:off x="228600" y="4267200"/>
              <a:ext cx="3400926" cy="243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Mammary glands – produce milk</a:t>
            </a:r>
            <a:endParaRPr lang="en-US" dirty="0"/>
          </a:p>
        </p:txBody>
      </p:sp>
      <p:pic>
        <p:nvPicPr>
          <p:cNvPr id="4" name="Picture 7" descr="Pig_litter_US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0"/>
            <a:ext cx="3733800" cy="2457450"/>
          </a:xfrm>
          <a:prstGeom prst="rect">
            <a:avLst/>
          </a:prstGeom>
          <a:noFill/>
        </p:spPr>
      </p:pic>
      <p:pic>
        <p:nvPicPr>
          <p:cNvPr id="5" name="Picture 11" descr="Buffalo%20calf%20nursing%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352800"/>
            <a:ext cx="4724400" cy="3133725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304800" y="16764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Joey in pouch">
            <a:hlinkClick r:id="rId2" tooltip="Joey in pouch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8600"/>
            <a:ext cx="3657600" cy="3084513"/>
          </a:xfrm>
          <a:prstGeom prst="rect">
            <a:avLst/>
          </a:prstGeom>
          <a:noFill/>
        </p:spPr>
      </p:pic>
      <p:pic>
        <p:nvPicPr>
          <p:cNvPr id="41989" name="Picture 5" descr="A baby kangaroo in its mother's pouch, where it will stay for six months before it hops into the world"/>
          <p:cNvPicPr>
            <a:picLocks noChangeAspect="1" noChangeArrowheads="1"/>
          </p:cNvPicPr>
          <p:nvPr/>
        </p:nvPicPr>
        <p:blipFill>
          <a:blip r:embed="rId4"/>
          <a:srcRect l="33597" r="9621" b="15395"/>
          <a:stretch>
            <a:fillRect/>
          </a:stretch>
        </p:blipFill>
        <p:spPr bwMode="auto">
          <a:xfrm>
            <a:off x="1143000" y="3581400"/>
            <a:ext cx="3276600" cy="3027363"/>
          </a:xfrm>
          <a:prstGeom prst="rect">
            <a:avLst/>
          </a:prstGeom>
          <a:noFill/>
        </p:spPr>
      </p:pic>
      <p:pic>
        <p:nvPicPr>
          <p:cNvPr id="41990" name="Picture 6" descr="A baby kangaroo peeks out from its mother's pouch at the Denver Zoo today.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590800"/>
            <a:ext cx="2890838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Placentals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(95% of mammals), long gestation, born better developed</a:t>
            </a:r>
          </a:p>
          <a:p>
            <a:endParaRPr lang="en-US" dirty="0" smtClean="0"/>
          </a:p>
          <a:p>
            <a:r>
              <a:rPr lang="en-US" dirty="0" smtClean="0"/>
              <a:t>Humans, dogs, deer</a:t>
            </a:r>
          </a:p>
        </p:txBody>
      </p:sp>
      <p:pic>
        <p:nvPicPr>
          <p:cNvPr id="21506" name="Picture 2" descr="http://www.ilankelman.org/themes/dogpuppy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886200"/>
            <a:ext cx="2209800" cy="2792874"/>
          </a:xfrm>
          <a:prstGeom prst="rect">
            <a:avLst/>
          </a:prstGeom>
          <a:noFill/>
        </p:spPr>
      </p:pic>
      <p:pic>
        <p:nvPicPr>
          <p:cNvPr id="21508" name="Picture 4" descr="http://www.statesymbolsusa.org/IMAGES/Pennsylvania/whitetailFAWN_usfws-380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5715000" y="4298282"/>
            <a:ext cx="3048000" cy="2197768"/>
          </a:xfrm>
          <a:prstGeom prst="rect">
            <a:avLst/>
          </a:prstGeom>
          <a:noFill/>
        </p:spPr>
      </p:pic>
      <p:pic>
        <p:nvPicPr>
          <p:cNvPr id="21510" name="Picture 6" descr="http://bettersmarterkids.com/wp-images/Cute-Newborn-Baby-Boy-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038600"/>
            <a:ext cx="1905000" cy="2569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Orders of Placental Mammals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905000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Insectivora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352800" y="5562600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Sirenia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352800" y="4343400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Pinnipedia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352800" y="3124200"/>
            <a:ext cx="2514600" cy="762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Carnivora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248400" y="5562600"/>
            <a:ext cx="2514600" cy="762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Primates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248400" y="3124200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Proboscidea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248400" y="1905000"/>
            <a:ext cx="2514600" cy="762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Cetacea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352800" y="1905000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Lagomorphia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248400" y="4343400"/>
            <a:ext cx="2514600" cy="762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Ungulates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3124200"/>
            <a:ext cx="2514600" cy="762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Chiroptera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457200" y="4343400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Edentata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457200" y="5562600"/>
            <a:ext cx="2514600" cy="762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Rodentia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Insectivora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“insect eaters” – most primitive </a:t>
            </a:r>
            <a:r>
              <a:rPr lang="en-US" dirty="0" err="1" smtClean="0"/>
              <a:t>placentals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E.g. – shrews, moles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3657600"/>
            <a:ext cx="8305800" cy="2971800"/>
            <a:chOff x="381000" y="3657600"/>
            <a:chExt cx="8305800" cy="2971800"/>
          </a:xfrm>
        </p:grpSpPr>
        <p:pic>
          <p:nvPicPr>
            <p:cNvPr id="4" name="Picture 5" descr="99701-004-5CA1D4D5"/>
            <p:cNvPicPr>
              <a:picLocks noChangeAspect="1" noChangeArrowheads="1"/>
            </p:cNvPicPr>
            <p:nvPr/>
          </p:nvPicPr>
          <p:blipFill>
            <a:blip r:embed="rId2">
              <a:lum bright="10000"/>
            </a:blip>
            <a:srcRect l="10182" t="7980" r="12727" b="14214"/>
            <a:stretch>
              <a:fillRect/>
            </a:stretch>
          </p:blipFill>
          <p:spPr bwMode="auto">
            <a:xfrm>
              <a:off x="381000" y="3657600"/>
              <a:ext cx="4038600" cy="2971800"/>
            </a:xfrm>
            <a:prstGeom prst="rect">
              <a:avLst/>
            </a:prstGeom>
            <a:noFill/>
          </p:spPr>
        </p:pic>
        <p:pic>
          <p:nvPicPr>
            <p:cNvPr id="5" name="Picture 9" descr="european-mole-22725"/>
            <p:cNvPicPr>
              <a:picLocks noChangeAspect="1" noChangeArrowheads="1"/>
            </p:cNvPicPr>
            <p:nvPr/>
          </p:nvPicPr>
          <p:blipFill>
            <a:blip r:embed="rId3"/>
            <a:srcRect l="16923" t="4316" r="3077" b="11525"/>
            <a:stretch>
              <a:fillRect/>
            </a:stretch>
          </p:blipFill>
          <p:spPr bwMode="auto">
            <a:xfrm>
              <a:off x="4724400" y="3657600"/>
              <a:ext cx="3962400" cy="2971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Star-nosed mole</a:t>
            </a:r>
            <a:endParaRPr lang="en-US" dirty="0"/>
          </a:p>
        </p:txBody>
      </p:sp>
      <p:pic>
        <p:nvPicPr>
          <p:cNvPr id="1026" name="Picture 2" descr="http://www.virginmedia.com/images/08star-nosed-mole-425x2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3999"/>
            <a:ext cx="5404257" cy="3810001"/>
          </a:xfrm>
          <a:prstGeom prst="rect">
            <a:avLst/>
          </a:prstGeom>
          <a:noFill/>
        </p:spPr>
      </p:pic>
      <p:pic>
        <p:nvPicPr>
          <p:cNvPr id="1028" name="Picture 4" descr="http://naturescrusaders.files.wordpress.com/2008/10/star-nosed_mo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438400"/>
            <a:ext cx="3505200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Chiroptera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“hand wings” – only flying mammals</a:t>
            </a:r>
          </a:p>
          <a:p>
            <a:endParaRPr lang="en-US" dirty="0" smtClean="0"/>
          </a:p>
          <a:p>
            <a:r>
              <a:rPr lang="en-US" dirty="0" smtClean="0"/>
              <a:t>E.g. - bats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2590800" y="609600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28601" y="3733800"/>
            <a:ext cx="8458199" cy="2819400"/>
            <a:chOff x="228601" y="3733800"/>
            <a:chExt cx="8458199" cy="2819400"/>
          </a:xfrm>
        </p:grpSpPr>
        <p:pic>
          <p:nvPicPr>
            <p:cNvPr id="18434" name="Picture 2" descr="http://www.seaandsageaudubon.org/BatInformation/batsyumagrande.jpg"/>
            <p:cNvPicPr>
              <a:picLocks noChangeAspect="1" noChangeArrowheads="1"/>
            </p:cNvPicPr>
            <p:nvPr/>
          </p:nvPicPr>
          <p:blipFill>
            <a:blip r:embed="rId2"/>
            <a:srcRect t="9662" b="11111"/>
            <a:stretch>
              <a:fillRect/>
            </a:stretch>
          </p:blipFill>
          <p:spPr bwMode="auto">
            <a:xfrm>
              <a:off x="228601" y="3733800"/>
              <a:ext cx="4572000" cy="2438400"/>
            </a:xfrm>
            <a:prstGeom prst="rect">
              <a:avLst/>
            </a:prstGeom>
            <a:noFill/>
          </p:spPr>
        </p:pic>
        <p:pic>
          <p:nvPicPr>
            <p:cNvPr id="18436" name="Picture 4" descr="http://susano.tripod.com/images/bat1.jpg"/>
            <p:cNvPicPr>
              <a:picLocks noChangeAspect="1" noChangeArrowheads="1"/>
            </p:cNvPicPr>
            <p:nvPr/>
          </p:nvPicPr>
          <p:blipFill>
            <a:blip r:embed="rId3">
              <a:lum bright="10000"/>
            </a:blip>
            <a:srcRect l="3765" t="5575" r="5882" b="8014"/>
            <a:stretch>
              <a:fillRect/>
            </a:stretch>
          </p:blipFill>
          <p:spPr bwMode="auto">
            <a:xfrm>
              <a:off x="5029200" y="4191000"/>
              <a:ext cx="3657600" cy="2362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Vampire bats</a:t>
            </a:r>
            <a:endParaRPr lang="en-US" dirty="0"/>
          </a:p>
        </p:txBody>
      </p:sp>
      <p:pic>
        <p:nvPicPr>
          <p:cNvPr id="64516" name="Picture 4" descr="http://cdn.webecoist.com/wp-content/uploads/2009/01/vampire-ba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4457700" cy="2943226"/>
          </a:xfrm>
          <a:prstGeom prst="rect">
            <a:avLst/>
          </a:prstGeom>
          <a:noFill/>
        </p:spPr>
      </p:pic>
      <p:pic>
        <p:nvPicPr>
          <p:cNvPr id="64514" name="Picture 2" descr="http://animals.nationalgeographic.com/staticfiles/NGS/Shared/StaticFiles/animals/images/1024/vampire-bat.jpg"/>
          <p:cNvPicPr>
            <a:picLocks noChangeAspect="1" noChangeArrowheads="1"/>
          </p:cNvPicPr>
          <p:nvPr/>
        </p:nvPicPr>
        <p:blipFill>
          <a:blip r:embed="rId3"/>
          <a:srcRect l="7544" r="9298" b="12982"/>
          <a:stretch>
            <a:fillRect/>
          </a:stretch>
        </p:blipFill>
        <p:spPr bwMode="auto">
          <a:xfrm>
            <a:off x="304800" y="1600200"/>
            <a:ext cx="4951771" cy="3886200"/>
          </a:xfrm>
          <a:prstGeom prst="rect">
            <a:avLst/>
          </a:prstGeom>
          <a:noFill/>
        </p:spPr>
      </p:pic>
      <p:pic>
        <p:nvPicPr>
          <p:cNvPr id="64518" name="Picture 6" descr="http://pharyngula.org/images/galloping_vampire_b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343400"/>
            <a:ext cx="3810000" cy="2295525"/>
          </a:xfrm>
          <a:prstGeom prst="rect">
            <a:avLst/>
          </a:prstGeom>
          <a:noFill/>
        </p:spPr>
      </p:pic>
      <p:pic>
        <p:nvPicPr>
          <p:cNvPr id="64520" name="Picture 8" descr="http://www.arkive.org/media/1D/1D87E26E-8127-47A8-89F4-D54EBB54AF3E/Presentation.Large/photo.jpg"/>
          <p:cNvPicPr>
            <a:picLocks noChangeAspect="1" noChangeArrowheads="1"/>
          </p:cNvPicPr>
          <p:nvPr/>
        </p:nvPicPr>
        <p:blipFill>
          <a:blip r:embed="rId5"/>
          <a:srcRect l="10051" t="12490" r="17781" b="8429"/>
          <a:stretch>
            <a:fillRect/>
          </a:stretch>
        </p:blipFill>
        <p:spPr bwMode="auto">
          <a:xfrm>
            <a:off x="5410200" y="1600200"/>
            <a:ext cx="34290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foxes – worlds largest bats</a:t>
            </a:r>
            <a:endParaRPr lang="en-US" dirty="0"/>
          </a:p>
        </p:txBody>
      </p:sp>
      <p:pic>
        <p:nvPicPr>
          <p:cNvPr id="65538" name="Picture 2" descr="http://farm2.static.flickr.com/1331/1384862664_781f75c9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5033938" cy="3886200"/>
          </a:xfrm>
          <a:prstGeom prst="rect">
            <a:avLst/>
          </a:prstGeom>
          <a:noFill/>
        </p:spPr>
      </p:pic>
      <p:pic>
        <p:nvPicPr>
          <p:cNvPr id="65540" name="Picture 4" descr="http://www.batconservation.org/bat%20images/malyi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828800"/>
            <a:ext cx="2857500" cy="36290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3600" y="6172200"/>
            <a:ext cx="1686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foot wingspan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Edentata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“no teeth” – reduced teeth, large claws</a:t>
            </a:r>
          </a:p>
          <a:p>
            <a:endParaRPr lang="en-US" dirty="0" smtClean="0"/>
          </a:p>
          <a:p>
            <a:r>
              <a:rPr lang="en-US" dirty="0" smtClean="0"/>
              <a:t>E.g. – anteaters, sloths, armadillos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2400" y="4038600"/>
            <a:ext cx="8706480" cy="2608045"/>
            <a:chOff x="152400" y="4038600"/>
            <a:chExt cx="8706480" cy="2608045"/>
          </a:xfrm>
        </p:grpSpPr>
        <p:pic>
          <p:nvPicPr>
            <p:cNvPr id="17414" name="Picture 6" descr="http://animal.discovery.com/mammals/anteater/pictures/anteater-picture.jpg"/>
            <p:cNvPicPr>
              <a:picLocks noChangeAspect="1" noChangeArrowheads="1"/>
            </p:cNvPicPr>
            <p:nvPr/>
          </p:nvPicPr>
          <p:blipFill>
            <a:blip r:embed="rId2"/>
            <a:srcRect l="13013" b="7926"/>
            <a:stretch>
              <a:fillRect/>
            </a:stretch>
          </p:blipFill>
          <p:spPr bwMode="auto">
            <a:xfrm>
              <a:off x="152400" y="4343400"/>
              <a:ext cx="2978740" cy="2270125"/>
            </a:xfrm>
            <a:prstGeom prst="rect">
              <a:avLst/>
            </a:prstGeom>
            <a:noFill/>
          </p:spPr>
        </p:pic>
        <p:pic>
          <p:nvPicPr>
            <p:cNvPr id="17416" name="Picture 8" descr="http://static.howstuffworks.com/gif/sloth-ig-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6600" y="4038600"/>
              <a:ext cx="2819400" cy="2605268"/>
            </a:xfrm>
            <a:prstGeom prst="rect">
              <a:avLst/>
            </a:prstGeom>
            <a:noFill/>
          </p:spPr>
        </p:pic>
        <p:pic>
          <p:nvPicPr>
            <p:cNvPr id="17418" name="Picture 10" descr="http://myanimalblog.files.wordpress.com/2008/02/armadillo_38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8399" y="4572000"/>
              <a:ext cx="2610481" cy="207464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www.guzer.com/pictures/anteater-tong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4762500" cy="2581275"/>
          </a:xfrm>
          <a:prstGeom prst="rect">
            <a:avLst/>
          </a:prstGeom>
          <a:noFill/>
        </p:spPr>
      </p:pic>
      <p:pic>
        <p:nvPicPr>
          <p:cNvPr id="5" name="Picture 2" descr="http://cdn.webecoist.com/wp-content/uploads/2009/01/pangol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609600"/>
            <a:ext cx="3124200" cy="2503366"/>
          </a:xfrm>
          <a:prstGeom prst="rect">
            <a:avLst/>
          </a:prstGeom>
          <a:noFill/>
        </p:spPr>
      </p:pic>
      <p:pic>
        <p:nvPicPr>
          <p:cNvPr id="66564" name="Picture 4" descr="http://www.oum.ox.ac.uk/thezone/animals/life/images/teeth08.jpg"/>
          <p:cNvPicPr>
            <a:picLocks noChangeAspect="1" noChangeArrowheads="1"/>
          </p:cNvPicPr>
          <p:nvPr/>
        </p:nvPicPr>
        <p:blipFill>
          <a:blip r:embed="rId4"/>
          <a:srcRect l="1770" t="20645" r="885" b="30323"/>
          <a:stretch>
            <a:fillRect/>
          </a:stretch>
        </p:blipFill>
        <p:spPr bwMode="auto">
          <a:xfrm>
            <a:off x="533400" y="3810000"/>
            <a:ext cx="7940842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14800" y="6172200"/>
            <a:ext cx="147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Anteater skull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Hair (or fur)</a:t>
            </a:r>
            <a:endParaRPr lang="en-US" dirty="0"/>
          </a:p>
        </p:txBody>
      </p:sp>
      <p:pic>
        <p:nvPicPr>
          <p:cNvPr id="4" name="Picture 14" descr="cheetah-closeup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45000" t="43518" r="23000" b="14415"/>
          <a:stretch>
            <a:fillRect/>
          </a:stretch>
        </p:blipFill>
        <p:spPr bwMode="auto">
          <a:xfrm>
            <a:off x="1524000" y="2667000"/>
            <a:ext cx="1905000" cy="1855788"/>
          </a:xfrm>
          <a:prstGeom prst="rect">
            <a:avLst/>
          </a:prstGeom>
          <a:noFill/>
        </p:spPr>
      </p:pic>
      <p:pic>
        <p:nvPicPr>
          <p:cNvPr id="5" name="Picture 15" descr="Photo: Grizzly bea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41905" t="24130" r="35237" b="46660"/>
          <a:stretch>
            <a:fillRect/>
          </a:stretch>
        </p:blipFill>
        <p:spPr bwMode="auto">
          <a:xfrm>
            <a:off x="3657600" y="2667000"/>
            <a:ext cx="1905000" cy="1825625"/>
          </a:xfrm>
          <a:prstGeom prst="rect">
            <a:avLst/>
          </a:prstGeom>
          <a:noFill/>
        </p:spPr>
      </p:pic>
      <p:pic>
        <p:nvPicPr>
          <p:cNvPr id="7" name="Picture 17" descr="File:Mudchute farm pig side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 l="63503" t="19394" r="15454" b="52728"/>
          <a:stretch>
            <a:fillRect/>
          </a:stretch>
        </p:blipFill>
        <p:spPr bwMode="auto">
          <a:xfrm>
            <a:off x="3657600" y="4724400"/>
            <a:ext cx="1905000" cy="1828800"/>
          </a:xfrm>
          <a:prstGeom prst="rect">
            <a:avLst/>
          </a:prstGeom>
          <a:noFill/>
        </p:spPr>
      </p:pic>
      <p:pic>
        <p:nvPicPr>
          <p:cNvPr id="9" name="Picture 22" descr="hedgehog_01-78051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 l="20363" t="50285" r="38518" b="13142"/>
          <a:stretch>
            <a:fillRect/>
          </a:stretch>
        </p:blipFill>
        <p:spPr bwMode="auto">
          <a:xfrm>
            <a:off x="1447800" y="4724400"/>
            <a:ext cx="1981200" cy="1828800"/>
          </a:xfrm>
          <a:prstGeom prst="rect">
            <a:avLst/>
          </a:prstGeom>
          <a:noFill/>
        </p:spPr>
      </p:pic>
      <p:pic>
        <p:nvPicPr>
          <p:cNvPr id="10" name="Picture 23" descr="SuperStock_1574R-0474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 l="41225" t="32359" r="39713" b="39017"/>
          <a:stretch>
            <a:fillRect/>
          </a:stretch>
        </p:blipFill>
        <p:spPr bwMode="auto">
          <a:xfrm>
            <a:off x="5791200" y="4724400"/>
            <a:ext cx="1905000" cy="1828800"/>
          </a:xfrm>
          <a:prstGeom prst="rect">
            <a:avLst/>
          </a:prstGeom>
          <a:noFill/>
        </p:spPr>
      </p:pic>
      <p:pic>
        <p:nvPicPr>
          <p:cNvPr id="11" name="Picture 25" descr="SkinHair001_t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 l="30556"/>
          <a:stretch>
            <a:fillRect/>
          </a:stretch>
        </p:blipFill>
        <p:spPr bwMode="auto">
          <a:xfrm>
            <a:off x="5791200" y="2667000"/>
            <a:ext cx="1905000" cy="1824038"/>
          </a:xfrm>
          <a:prstGeom prst="rect">
            <a:avLst/>
          </a:prstGeom>
          <a:noFill/>
        </p:spPr>
      </p:pic>
      <p:sp>
        <p:nvSpPr>
          <p:cNvPr id="13" name="5-Point Star 12"/>
          <p:cNvSpPr/>
          <p:nvPr/>
        </p:nvSpPr>
        <p:spPr>
          <a:xfrm>
            <a:off x="457200" y="16764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Rodentia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“gnawing teeth” – 2 pairs of continuously growing gnawing incisors, largest order of mammals</a:t>
            </a:r>
          </a:p>
          <a:p>
            <a:endParaRPr lang="en-US" dirty="0" smtClean="0"/>
          </a:p>
          <a:p>
            <a:r>
              <a:rPr lang="en-US" dirty="0" smtClean="0"/>
              <a:t>E.g. – beaver, ground hog, mice, rats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2743200" y="609600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14400" y="4343400"/>
            <a:ext cx="7162800" cy="2362200"/>
            <a:chOff x="914400" y="4343400"/>
            <a:chExt cx="7162800" cy="2362200"/>
          </a:xfrm>
        </p:grpSpPr>
        <p:pic>
          <p:nvPicPr>
            <p:cNvPr id="16386" name="Picture 2" descr="http://www.lostateminor.com/wp-content/uploads/2008/12/beave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4400" y="4495800"/>
              <a:ext cx="2197100" cy="2206255"/>
            </a:xfrm>
            <a:prstGeom prst="rect">
              <a:avLst/>
            </a:prstGeom>
            <a:noFill/>
          </p:spPr>
        </p:pic>
        <p:pic>
          <p:nvPicPr>
            <p:cNvPr id="16388" name="Picture 4" descr="http://www.tamstuart.com/Slide%20Show%202003/images/Ground%20Hog%205520s.jpg"/>
            <p:cNvPicPr>
              <a:picLocks noChangeAspect="1" noChangeArrowheads="1"/>
            </p:cNvPicPr>
            <p:nvPr/>
          </p:nvPicPr>
          <p:blipFill>
            <a:blip r:embed="rId3"/>
            <a:srcRect l="11864" t="6725" r="35015" b="7661"/>
            <a:stretch>
              <a:fillRect/>
            </a:stretch>
          </p:blipFill>
          <p:spPr bwMode="auto">
            <a:xfrm>
              <a:off x="3657600" y="4343400"/>
              <a:ext cx="1936230" cy="2362200"/>
            </a:xfrm>
            <a:prstGeom prst="rect">
              <a:avLst/>
            </a:prstGeom>
            <a:noFill/>
          </p:spPr>
        </p:pic>
        <p:pic>
          <p:nvPicPr>
            <p:cNvPr id="16390" name="Picture 6" descr="http://www.allpestco.com/wp-content/uploads/2010/02/mic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19800" y="4419600"/>
              <a:ext cx="2057400" cy="219730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beaversinengland.com/biology/beaver_teeth.jpg"/>
          <p:cNvPicPr>
            <a:picLocks noChangeAspect="1" noChangeArrowheads="1"/>
          </p:cNvPicPr>
          <p:nvPr/>
        </p:nvPicPr>
        <p:blipFill>
          <a:blip r:embed="rId2"/>
          <a:srcRect l="10111" r="9000"/>
          <a:stretch>
            <a:fillRect/>
          </a:stretch>
        </p:blipFill>
        <p:spPr bwMode="auto">
          <a:xfrm>
            <a:off x="381000" y="941614"/>
            <a:ext cx="5181600" cy="4163786"/>
          </a:xfrm>
          <a:prstGeom prst="rect">
            <a:avLst/>
          </a:prstGeom>
          <a:noFill/>
        </p:spPr>
      </p:pic>
      <p:pic>
        <p:nvPicPr>
          <p:cNvPr id="67588" name="Picture 4" descr="Rat with overgrown incis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828800"/>
            <a:ext cx="3352800" cy="4452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1" y="5486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 foods file the teeth down – what would happen if they ate only soft foods?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Naked mole rat</a:t>
            </a:r>
            <a:endParaRPr lang="en-US" dirty="0"/>
          </a:p>
        </p:txBody>
      </p:sp>
      <p:pic>
        <p:nvPicPr>
          <p:cNvPr id="68612" name="Picture 4" descr="http://animals.nationalgeographic.com/staticfiles/NGS/Shared/StaticFiles/animals/images/800/naked-mole-rat.jpg"/>
          <p:cNvPicPr>
            <a:picLocks noChangeAspect="1" noChangeArrowheads="1"/>
          </p:cNvPicPr>
          <p:nvPr/>
        </p:nvPicPr>
        <p:blipFill>
          <a:blip r:embed="rId2"/>
          <a:srcRect b="9064"/>
          <a:stretch>
            <a:fillRect/>
          </a:stretch>
        </p:blipFill>
        <p:spPr bwMode="auto">
          <a:xfrm>
            <a:off x="914400" y="1447800"/>
            <a:ext cx="7239000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Lagomorpha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pairs of gnawing incisors, jumping hind legs</a:t>
            </a:r>
          </a:p>
          <a:p>
            <a:endParaRPr lang="en-US" dirty="0" smtClean="0"/>
          </a:p>
          <a:p>
            <a:r>
              <a:rPr lang="en-US" dirty="0" smtClean="0"/>
              <a:t>E.g. – rabbits, hares, </a:t>
            </a:r>
            <a:r>
              <a:rPr lang="en-US" dirty="0" err="1" smtClean="0"/>
              <a:t>pika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3886200"/>
            <a:ext cx="8153400" cy="2667000"/>
            <a:chOff x="457200" y="3886200"/>
            <a:chExt cx="8153400" cy="2667000"/>
          </a:xfrm>
        </p:grpSpPr>
        <p:pic>
          <p:nvPicPr>
            <p:cNvPr id="15362" name="Picture 2" descr="rabbit picture"/>
            <p:cNvPicPr>
              <a:picLocks noChangeAspect="1" noChangeArrowheads="1"/>
            </p:cNvPicPr>
            <p:nvPr/>
          </p:nvPicPr>
          <p:blipFill>
            <a:blip r:embed="rId2"/>
            <a:srcRect l="19200" r="16800"/>
            <a:stretch>
              <a:fillRect/>
            </a:stretch>
          </p:blipFill>
          <p:spPr bwMode="auto">
            <a:xfrm>
              <a:off x="3352800" y="3886200"/>
              <a:ext cx="2362200" cy="2657475"/>
            </a:xfrm>
            <a:prstGeom prst="rect">
              <a:avLst/>
            </a:prstGeom>
            <a:noFill/>
          </p:spPr>
        </p:pic>
        <p:pic>
          <p:nvPicPr>
            <p:cNvPr id="15364" name="Picture 4" descr="http://www3.canisius.edu/~noonan/cac/rocky_mountains/images/rockies_pika_0.JPG"/>
            <p:cNvPicPr>
              <a:picLocks noChangeAspect="1" noChangeArrowheads="1"/>
            </p:cNvPicPr>
            <p:nvPr/>
          </p:nvPicPr>
          <p:blipFill>
            <a:blip r:embed="rId3"/>
            <a:srcRect t="8000" r="8108"/>
            <a:stretch>
              <a:fillRect/>
            </a:stretch>
          </p:blipFill>
          <p:spPr bwMode="auto">
            <a:xfrm>
              <a:off x="6019800" y="3886200"/>
              <a:ext cx="2590800" cy="2628900"/>
            </a:xfrm>
            <a:prstGeom prst="rect">
              <a:avLst/>
            </a:prstGeom>
            <a:noFill/>
          </p:spPr>
        </p:pic>
        <p:pic>
          <p:nvPicPr>
            <p:cNvPr id="15366" name="Picture 6" descr="Rabbi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3886200"/>
              <a:ext cx="2577887" cy="2667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Rather than chew the cud…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Reinjest</a:t>
            </a:r>
            <a:r>
              <a:rPr lang="en-US" dirty="0" smtClean="0"/>
              <a:t> their own droppings to get the most nutrients from their food</a:t>
            </a:r>
            <a:endParaRPr lang="en-US" dirty="0"/>
          </a:p>
        </p:txBody>
      </p:sp>
      <p:pic>
        <p:nvPicPr>
          <p:cNvPr id="69634" name="Picture 2" descr="http://2.bp.blogspot.com/_KYct7Y8M2rI/SWuejIxI8uI/AAAAAAAAAAM/mKOO0IgyYKs/s320/cute-little-bunny-rabbit1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876800" y="2895600"/>
            <a:ext cx="3276600" cy="3826686"/>
          </a:xfrm>
          <a:prstGeom prst="rect">
            <a:avLst/>
          </a:prstGeom>
          <a:noFill/>
        </p:spPr>
      </p:pic>
      <p:pic>
        <p:nvPicPr>
          <p:cNvPr id="69636" name="Picture 4" descr="http://3.bp.blogspot.com/_KYct7Y8M2rI/SWufBzqihRI/AAAAAAAAAAU/ADzlF_EUKYY/s320/CecalFeca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381000" y="3505200"/>
            <a:ext cx="4153316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Carnivora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“meat eaters” – prominent canines, claws</a:t>
            </a:r>
          </a:p>
          <a:p>
            <a:endParaRPr lang="en-US" dirty="0" smtClean="0"/>
          </a:p>
          <a:p>
            <a:r>
              <a:rPr lang="en-US" dirty="0" smtClean="0"/>
              <a:t>E.g. – cats, dogs, bears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2667000" y="609600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04800" y="3581400"/>
            <a:ext cx="8610600" cy="3009900"/>
            <a:chOff x="304800" y="3581400"/>
            <a:chExt cx="8610600" cy="3009900"/>
          </a:xfrm>
        </p:grpSpPr>
        <p:pic>
          <p:nvPicPr>
            <p:cNvPr id="14338" name="Picture 2" descr="http://palscience.com/wp-content/uploads/2007/11/lion2_f1.jpg"/>
            <p:cNvPicPr>
              <a:picLocks noChangeAspect="1" noChangeArrowheads="1"/>
            </p:cNvPicPr>
            <p:nvPr/>
          </p:nvPicPr>
          <p:blipFill>
            <a:blip r:embed="rId2"/>
            <a:srcRect l="3906" r="29687" b="5000"/>
            <a:stretch>
              <a:fillRect/>
            </a:stretch>
          </p:blipFill>
          <p:spPr bwMode="auto">
            <a:xfrm>
              <a:off x="304800" y="3581400"/>
              <a:ext cx="2590800" cy="2895600"/>
            </a:xfrm>
            <a:prstGeom prst="rect">
              <a:avLst/>
            </a:prstGeom>
            <a:noFill/>
          </p:spPr>
        </p:pic>
        <p:pic>
          <p:nvPicPr>
            <p:cNvPr id="14342" name="Picture 6" descr="http://wolvesgonewild.com/images/photo-ScaryWolf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4200" y="3733800"/>
              <a:ext cx="2748987" cy="2857500"/>
            </a:xfrm>
            <a:prstGeom prst="rect">
              <a:avLst/>
            </a:prstGeom>
            <a:noFill/>
          </p:spPr>
        </p:pic>
        <p:pic>
          <p:nvPicPr>
            <p:cNvPr id="14340" name="Picture 4" descr="click to zoom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 l="5769"/>
            <a:stretch>
              <a:fillRect/>
            </a:stretch>
          </p:blipFill>
          <p:spPr bwMode="auto">
            <a:xfrm>
              <a:off x="6019800" y="3657600"/>
              <a:ext cx="2895600" cy="252769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Pinnipedia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“feather foot” – carnivores, amphibious, have flippers</a:t>
            </a:r>
          </a:p>
          <a:p>
            <a:endParaRPr lang="en-US" dirty="0" smtClean="0"/>
          </a:p>
          <a:p>
            <a:r>
              <a:rPr lang="en-US" dirty="0" smtClean="0"/>
              <a:t>E.g. – seals, walruses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00200" y="4114800"/>
            <a:ext cx="6553200" cy="2476500"/>
            <a:chOff x="1600200" y="4114800"/>
            <a:chExt cx="6553200" cy="2476500"/>
          </a:xfrm>
        </p:grpSpPr>
        <p:pic>
          <p:nvPicPr>
            <p:cNvPr id="11266" name="Picture 2" descr="http://www.google.com/url?source=imgres&amp;ct=tbn&amp;q=http://www.smh.com.au/ffximage/2007/10/18/lge_Seal_071018115319290_wideweb__300x300,1.jpg&amp;ei=KmfpS8nmBZ7oswOU7tjaBw&amp;sa=X&amp;oi=image_landing_page_redirect&amp;ct=legacy&amp;usg=AFQjCNEnB2tOkhwbjETshqYnyLjpwTHP1Q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0200" y="4191000"/>
              <a:ext cx="2362200" cy="2362200"/>
            </a:xfrm>
            <a:prstGeom prst="rect">
              <a:avLst/>
            </a:prstGeom>
            <a:noFill/>
          </p:spPr>
        </p:pic>
        <p:pic>
          <p:nvPicPr>
            <p:cNvPr id="11268" name="Picture 4" descr="http://www.google.com/url?source=imgres&amp;ct=tbn&amp;q=http://api.ning.com/files/ZFXDFbqG78nzze9GT-3BYzHWGltsSspqX5BeGh2aSUNa-hDmYG2IiACjzLIROutpXpL8*RwI1jtSTn1EMj7uGZbMdZNavu2-/walruses.jpg&amp;ei=cmfpS_TGCI_UtgOVvM3YBw&amp;sa=X&amp;oi=image_landing_page_redirect&amp;ct=legacy&amp;usg=AFQjCNGoPkbANclsFKLdjmAZxcUOFDfHvQ"/>
            <p:cNvPicPr>
              <a:picLocks noChangeAspect="1" noChangeArrowheads="1"/>
            </p:cNvPicPr>
            <p:nvPr/>
          </p:nvPicPr>
          <p:blipFill>
            <a:blip r:embed="rId3"/>
            <a:srcRect b="8448"/>
            <a:stretch>
              <a:fillRect/>
            </a:stretch>
          </p:blipFill>
          <p:spPr bwMode="auto">
            <a:xfrm>
              <a:off x="4267200" y="4114800"/>
              <a:ext cx="3886200" cy="24765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Walruses</a:t>
            </a:r>
            <a:endParaRPr lang="en-US" dirty="0"/>
          </a:p>
        </p:txBody>
      </p:sp>
      <p:pic>
        <p:nvPicPr>
          <p:cNvPr id="71682" name="Picture 2" descr="http://www.google.com/url?source=imgres&amp;ct=tbn&amp;q=http://static.howstuffworks.com/gif/walrus-5b.jpg&amp;ei=mmfpS-qQKoyssgPuqtHYBw&amp;sa=X&amp;oi=image_landing_page_redirect&amp;ct=legacy&amp;usg=AFQjCNFDWQdIw1Od5VD1ZI6wfLhGVrMAk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306067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Sirenia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“temptress” – aquatic, flippers, fluke, herbivores, blubber</a:t>
            </a:r>
          </a:p>
          <a:p>
            <a:endParaRPr lang="en-US" dirty="0" smtClean="0"/>
          </a:p>
          <a:p>
            <a:r>
              <a:rPr lang="en-US" dirty="0" smtClean="0"/>
              <a:t>E.g. – manatees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124200" y="3349142"/>
            <a:ext cx="5676900" cy="3165958"/>
            <a:chOff x="3124200" y="3349142"/>
            <a:chExt cx="5676900" cy="3165958"/>
          </a:xfrm>
        </p:grpSpPr>
        <p:pic>
          <p:nvPicPr>
            <p:cNvPr id="10242" name="Picture 2" descr="http://www.google.com/url?source=imgres&amp;ct=tbn&amp;q=http://www.team-ecco.com/UserFiles/image/manatees1.jpg&amp;ei=6mfpS8f_IY6StAPSysnZBw&amp;sa=X&amp;oi=image_landing_page_redirect&amp;ct=legacy&amp;usg=AFQjCNG5dfFy5b1Yn4lxeI2DAGcGdYuOVw"/>
            <p:cNvPicPr>
              <a:picLocks noChangeAspect="1" noChangeArrowheads="1"/>
            </p:cNvPicPr>
            <p:nvPr/>
          </p:nvPicPr>
          <p:blipFill>
            <a:blip r:embed="rId2"/>
            <a:srcRect l="18349"/>
            <a:stretch>
              <a:fillRect/>
            </a:stretch>
          </p:blipFill>
          <p:spPr bwMode="auto">
            <a:xfrm>
              <a:off x="5410200" y="3349142"/>
              <a:ext cx="3390900" cy="3089758"/>
            </a:xfrm>
            <a:prstGeom prst="rect">
              <a:avLst/>
            </a:prstGeom>
            <a:noFill/>
          </p:spPr>
        </p:pic>
        <p:pic>
          <p:nvPicPr>
            <p:cNvPr id="10244" name="Picture 4" descr="http://www.google.com/url?source=imgres&amp;ct=tbn&amp;q=http://www.jeffsweather.com/archives/Manatee.jpg&amp;ei=cGjpS4qNGo-MtAOv27jSBw&amp;sa=X&amp;oi=image_landing_page_redirect&amp;ct=legacy&amp;usg=AFQjCNHECFvG18dS-hNOtJBlKTCkDAHNUw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4200" y="3962400"/>
              <a:ext cx="2060613" cy="25527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Protected</a:t>
            </a:r>
            <a:endParaRPr lang="en-US" dirty="0"/>
          </a:p>
        </p:txBody>
      </p:sp>
      <p:pic>
        <p:nvPicPr>
          <p:cNvPr id="72706" name="Picture 2" descr="http://www.google.com/url?source=imgres&amp;ct=tbn&amp;q=http://www.nationalparkstraveler.com/files/storyphotos/Manatees.jpg&amp;ei=smjpS73MDp7oswOU7tjaBw&amp;sa=X&amp;oi=image_landing_page_redirect&amp;ct=legacy&amp;usg=AFQjCNFmAHCbbKAz-RtbI043viHsAW-LVQ"/>
          <p:cNvPicPr>
            <a:picLocks noChangeAspect="1" noChangeArrowheads="1"/>
          </p:cNvPicPr>
          <p:nvPr/>
        </p:nvPicPr>
        <p:blipFill>
          <a:blip r:embed="rId2"/>
          <a:srcRect l="10000" b="5296"/>
          <a:stretch>
            <a:fillRect/>
          </a:stretch>
        </p:blipFill>
        <p:spPr bwMode="auto">
          <a:xfrm>
            <a:off x="2209800" y="1371600"/>
            <a:ext cx="6400800" cy="4504267"/>
          </a:xfrm>
          <a:prstGeom prst="rect">
            <a:avLst/>
          </a:prstGeom>
          <a:noFill/>
        </p:spPr>
      </p:pic>
      <p:pic>
        <p:nvPicPr>
          <p:cNvPr id="72708" name="Picture 4" descr="http://www.google.com/url?source=imgres&amp;ct=tbn&amp;q=http://soundwaves.usgs.gov/2006/09/db_manateeLG.jpg&amp;ei=KGnpS6WsMIqOswPI7-XDBw&amp;sa=X&amp;oi=image_landing_page_redirect&amp;ct=legacy&amp;usg=AFQjCNF455KCCNI7LXQqGWrx4C9-JjrEoQ"/>
          <p:cNvPicPr>
            <a:picLocks noChangeAspect="1" noChangeArrowheads="1"/>
          </p:cNvPicPr>
          <p:nvPr/>
        </p:nvPicPr>
        <p:blipFill>
          <a:blip r:embed="rId3"/>
          <a:srcRect r="22366" b="5488"/>
          <a:stretch>
            <a:fillRect/>
          </a:stretch>
        </p:blipFill>
        <p:spPr bwMode="auto">
          <a:xfrm>
            <a:off x="228600" y="3962400"/>
            <a:ext cx="3136900" cy="2543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chambered heart </a:t>
            </a:r>
            <a:endParaRPr lang="en-US" dirty="0"/>
          </a:p>
        </p:txBody>
      </p:sp>
      <p:pic>
        <p:nvPicPr>
          <p:cNvPr id="4" name="Picture 2" descr="http://cdn.physorg.com/newman/gfx/news/hires/reptile_hearts2_h.jpg"/>
          <p:cNvPicPr>
            <a:picLocks noChangeAspect="1" noChangeArrowheads="1"/>
          </p:cNvPicPr>
          <p:nvPr/>
        </p:nvPicPr>
        <p:blipFill>
          <a:blip r:embed="rId2"/>
          <a:srcRect l="69000" t="1590" r="1000" b="17495"/>
          <a:stretch>
            <a:fillRect/>
          </a:stretch>
        </p:blipFill>
        <p:spPr bwMode="auto">
          <a:xfrm>
            <a:off x="3581400" y="2438400"/>
            <a:ext cx="2667000" cy="387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Cetacea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Aquatic, flippers, fluke, blubber, blowhole, high intelligence (whales and dolphins)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Toothed whales – killer whales</a:t>
            </a:r>
          </a:p>
          <a:p>
            <a:endParaRPr lang="en-US" dirty="0" smtClean="0"/>
          </a:p>
          <a:p>
            <a:r>
              <a:rPr lang="en-US" dirty="0" smtClean="0"/>
              <a:t>Baleen whales – gray whales</a:t>
            </a:r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2819400" y="609600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google.com/url?source=imgres&amp;ct=tbn&amp;q=http://chanmannkit.files.wordpress.com/2008/06/bluewhale_noaa21.jpg&amp;ei=q2npS9CcJ4-gsgPjvsjbBw&amp;sa=X&amp;oi=image_landing_page_redirect&amp;ct=legacy&amp;usg=AFQjCNGvRKeJbPdZUzIHIvtxI26GLj8Q-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85800"/>
            <a:ext cx="6781800" cy="53958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6248400"/>
            <a:ext cx="111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Blowhole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google.com/url?source=imgres&amp;ct=tbn&amp;q=http://www.whale-watching.co.za/images/whale-humpback.jpg&amp;ei=XGrpS-qeBpDkswOv7dDbBw&amp;sa=X&amp;oi=image_landing_page_redirect&amp;ct=legacy&amp;usg=AFQjCNFvcRF17FuqEkCW7dNfozdB4f50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1"/>
            <a:ext cx="4495800" cy="2913278"/>
          </a:xfrm>
          <a:prstGeom prst="rect">
            <a:avLst/>
          </a:prstGeom>
          <a:noFill/>
        </p:spPr>
      </p:pic>
      <p:pic>
        <p:nvPicPr>
          <p:cNvPr id="74756" name="Picture 4" descr="http://www.google.com/url?source=imgres&amp;ct=tbn&amp;q=http://static.newworldencyclopedia.org/1/19/Baleen.jpg&amp;ei=fWrpS6HcD4OktgOiy63IBw&amp;sa=X&amp;oi=image_landing_page_redirect&amp;ct=legacy&amp;usg=AFQjCNEOO9Zrny5aGDxXwbQA_FLmrq0Cg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143000"/>
            <a:ext cx="2857500" cy="1876425"/>
          </a:xfrm>
          <a:prstGeom prst="rect">
            <a:avLst/>
          </a:prstGeom>
          <a:noFill/>
        </p:spPr>
      </p:pic>
      <p:pic>
        <p:nvPicPr>
          <p:cNvPr id="74758" name="Picture 6" descr="http://www.google.com/url?source=imgres&amp;ct=tbn&amp;q=http://www.thistledivers.co.uk/gallery/albums/album02/orca_killer_whale.jpg&amp;ei=umrpS76-C4PUtAOVwK3PBw&amp;sa=X&amp;oi=image_landing_page_redirect&amp;ct=legacy&amp;usg=AFQjCNH7eu6dziRkuGMznZx3DIw1VCMBHQ"/>
          <p:cNvPicPr>
            <a:picLocks noChangeAspect="1" noChangeArrowheads="1"/>
          </p:cNvPicPr>
          <p:nvPr/>
        </p:nvPicPr>
        <p:blipFill>
          <a:blip r:embed="rId4"/>
          <a:srcRect t="9877"/>
          <a:stretch>
            <a:fillRect/>
          </a:stretch>
        </p:blipFill>
        <p:spPr bwMode="auto">
          <a:xfrm>
            <a:off x="2667000" y="3886200"/>
            <a:ext cx="447675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whale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largest animal to live on Earth, 100 ft. and 250 tons</a:t>
            </a:r>
            <a:endParaRPr lang="en-US" dirty="0"/>
          </a:p>
        </p:txBody>
      </p:sp>
      <p:pic>
        <p:nvPicPr>
          <p:cNvPr id="8194" name="Picture 2" descr="http://www.google.com/url?source=imgres&amp;ct=tbn&amp;q=http://www.freewebs.com/cetaceanrc/BlueWhale1.jpg&amp;ei=e2npS_b8KZOoswOagO3DBw&amp;sa=X&amp;oi=image_landing_page_redirect&amp;ct=legacy&amp;usg=AFQjCNFRVuYXEgfapUZsTNxDoJlQ9HRxyg"/>
          <p:cNvPicPr>
            <a:picLocks noChangeAspect="1" noChangeArrowheads="1"/>
          </p:cNvPicPr>
          <p:nvPr/>
        </p:nvPicPr>
        <p:blipFill>
          <a:blip r:embed="rId2"/>
          <a:srcRect t="16016"/>
          <a:stretch>
            <a:fillRect/>
          </a:stretch>
        </p:blipFill>
        <p:spPr bwMode="auto">
          <a:xfrm>
            <a:off x="1219200" y="2971800"/>
            <a:ext cx="6781800" cy="338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Proboscidea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“nose” – have a trunk and tusks, largest living land animal</a:t>
            </a:r>
          </a:p>
          <a:p>
            <a:endParaRPr lang="en-US" dirty="0" smtClean="0"/>
          </a:p>
          <a:p>
            <a:r>
              <a:rPr lang="en-US" dirty="0" smtClean="0"/>
              <a:t>E.g. - elephants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743200" y="3048000"/>
            <a:ext cx="6065184" cy="3463925"/>
            <a:chOff x="2743200" y="3048000"/>
            <a:chExt cx="6065184" cy="3463925"/>
          </a:xfrm>
        </p:grpSpPr>
        <p:pic>
          <p:nvPicPr>
            <p:cNvPr id="7170" name="Picture 2" descr="http://www.google.com/url?source=imgres&amp;ct=tbn&amp;q=http://www.liv.ac.uk/~sdb/Safari-2005/Images/0734-elephant-trunk.jpg&amp;ei=k3zpS4m9MYH-sQPv3-jDBw&amp;sa=X&amp;oi=image_landing_page_redirect&amp;ct=legacy&amp;usg=AFQjCNHoSPDGxCF1do15SYI0ls5Xa0HNjQ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43200" y="4038600"/>
              <a:ext cx="2473325" cy="2473325"/>
            </a:xfrm>
            <a:prstGeom prst="rect">
              <a:avLst/>
            </a:prstGeom>
            <a:noFill/>
          </p:spPr>
        </p:pic>
        <p:pic>
          <p:nvPicPr>
            <p:cNvPr id="7172" name="Picture 4" descr="http://www.google.com/url?source=imgres&amp;ct=tbn&amp;q=http://bilia.files.wordpress.com/2009/06/elephant-21.jpg&amp;ei=43zpS5WdPJT8tAPWoMXSBw&amp;sa=X&amp;oi=image_landing_page_redirect&amp;ct=legacy&amp;usg=AFQjCNH_s3Isbl5WGGoLu6vXm2CtMBPco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86400" y="3048000"/>
              <a:ext cx="3321984" cy="34575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Ungulates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“hoofed” mammals – modified claws for running on hard ground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2667000" y="609600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betterphoto.com/uploads/processed/0751/0712161012381fe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921700"/>
            <a:ext cx="3810000" cy="2536462"/>
          </a:xfrm>
          <a:prstGeom prst="rect">
            <a:avLst/>
          </a:prstGeom>
          <a:noFill/>
        </p:spPr>
      </p:pic>
      <p:pic>
        <p:nvPicPr>
          <p:cNvPr id="6146" name="Picture 2" descr="http://www.google.com/url?source=imgres&amp;ct=tbn&amp;q=http://esthergarvi.com/wp-content/uploads/2009/04/200904-img_8165.jpg&amp;ei=h33pS8ORDpDkswOv7dDbBw&amp;sa=X&amp;oi=image_landing_page_redirect&amp;ct=legacy&amp;usg=AFQjCNE2bmgRZN-tjdF6UJI2ToS1PvW4Y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572000"/>
            <a:ext cx="2645352" cy="1939925"/>
          </a:xfrm>
          <a:prstGeom prst="rect">
            <a:avLst/>
          </a:prstGeom>
          <a:noFill/>
        </p:spPr>
      </p:pic>
      <p:pic>
        <p:nvPicPr>
          <p:cNvPr id="6" name="Picture 8" descr="http://www.hphoofcare.com/walkerhoov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971800"/>
            <a:ext cx="2833970" cy="233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Artiodactyla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“even number of toes”</a:t>
            </a:r>
          </a:p>
          <a:p>
            <a:endParaRPr lang="en-US" dirty="0" smtClean="0"/>
          </a:p>
          <a:p>
            <a:r>
              <a:rPr lang="en-US" dirty="0" smtClean="0"/>
              <a:t>E.g. – cows, goats, deer, camels, giraffes </a:t>
            </a:r>
            <a:endParaRPr lang="en-US" dirty="0"/>
          </a:p>
        </p:txBody>
      </p:sp>
      <p:pic>
        <p:nvPicPr>
          <p:cNvPr id="5122" name="Picture 2" descr="http://www.google.com/url?source=imgres&amp;ct=tbn&amp;q=http://upload.wikimedia.org/wikipedia/commons/f/fc/Masai_Giraffe_right-rear_foot.jpg&amp;ei=KH7pS_atJ4aqswPFi9nZBw&amp;sa=X&amp;oi=image_landing_page_redirect&amp;ct=legacy&amp;usg=AFQjCNFfPPftQpBVDb5i9EsR7mktmu7F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581400"/>
            <a:ext cx="1582630" cy="3025775"/>
          </a:xfrm>
          <a:prstGeom prst="rect">
            <a:avLst/>
          </a:prstGeom>
          <a:noFill/>
        </p:spPr>
      </p:pic>
      <p:pic>
        <p:nvPicPr>
          <p:cNvPr id="5" name="Picture 2" descr="http://www.google.com/url?source=imgres&amp;ct=tbn&amp;q=http://esthergarvi.com/wp-content/uploads/2009/04/200904-img_8165.jpg&amp;ei=h33pS8ORDpDkswOv7dDbBw&amp;sa=X&amp;oi=image_landing_page_redirect&amp;ct=legacy&amp;usg=AFQjCNE2bmgRZN-tjdF6UJI2ToS1PvW4Y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191000"/>
            <a:ext cx="2645352" cy="1939925"/>
          </a:xfrm>
          <a:prstGeom prst="rect">
            <a:avLst/>
          </a:prstGeom>
          <a:noFill/>
        </p:spPr>
      </p:pic>
      <p:pic>
        <p:nvPicPr>
          <p:cNvPr id="5124" name="Picture 4" descr="http://www.google.com/url?source=imgres&amp;ct=tbn&amp;q=http://www.usefilm.com/images/5/3/5/0/5350/1369795-medium.jpg&amp;ei=sn7pS6PFI6GKtAP4menMBw&amp;sa=X&amp;oi=image_landing_page_redirect&amp;ct=legacy&amp;usg=AFQjCNFqrVO9-3iKkx7zbmk7ALCl2r6ff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733800"/>
            <a:ext cx="1746885" cy="2667000"/>
          </a:xfrm>
          <a:prstGeom prst="rect">
            <a:avLst/>
          </a:prstGeom>
          <a:noFill/>
        </p:spPr>
      </p:pic>
      <p:pic>
        <p:nvPicPr>
          <p:cNvPr id="5126" name="Picture 6" descr="http://t3.gstatic.com/images?q=tbn:yTPrCrLJI6ayRM:http://www.dkimages.com/discover/previews/967/10000533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3962399"/>
            <a:ext cx="1828800" cy="2504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Rumen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specialized region of the digestive tract allowing more efficient digestion of plant matter</a:t>
            </a:r>
            <a:endParaRPr lang="en-US" dirty="0"/>
          </a:p>
        </p:txBody>
      </p:sp>
      <p:pic>
        <p:nvPicPr>
          <p:cNvPr id="4100" name="Picture 4" descr="http://courses.washington.edu/chordate/453photos/gut_photos/cow_rum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76600"/>
            <a:ext cx="4114800" cy="3086100"/>
          </a:xfrm>
          <a:prstGeom prst="rect">
            <a:avLst/>
          </a:prstGeom>
          <a:noFill/>
        </p:spPr>
      </p:pic>
      <p:pic>
        <p:nvPicPr>
          <p:cNvPr id="4102" name="Picture 6" descr="http://www.google.com/url?source=imgres&amp;ct=tbn&amp;q=http://www.admani.com/alliancebeef/images/Rumen%2520Diagram.jpg&amp;ei=JZHpS-fMN5DWsgOL_8zGBw&amp;sa=X&amp;oi=image_landing_page_redirect&amp;ct=legacy&amp;usg=AFQjCNHP5bs7Kdr_7QLCldgHAI5gqh6_5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971800"/>
            <a:ext cx="3851945" cy="2895600"/>
          </a:xfrm>
          <a:prstGeom prst="rect">
            <a:avLst/>
          </a:prstGeom>
          <a:noFill/>
        </p:spPr>
      </p:pic>
      <p:pic>
        <p:nvPicPr>
          <p:cNvPr id="4104" name="Picture 8" descr="http://www.admani.com/alliancebeef/images/Rumen%20Microbes.jpg"/>
          <p:cNvPicPr>
            <a:picLocks noChangeAspect="1" noChangeArrowheads="1"/>
          </p:cNvPicPr>
          <p:nvPr/>
        </p:nvPicPr>
        <p:blipFill>
          <a:blip r:embed="rId4"/>
          <a:srcRect l="8276" b="2347"/>
          <a:stretch>
            <a:fillRect/>
          </a:stretch>
        </p:blipFill>
        <p:spPr bwMode="auto">
          <a:xfrm>
            <a:off x="2438400" y="4648200"/>
            <a:ext cx="2533650" cy="1981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86400" y="593467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Microbes ferment the plant matter and allow it to be digested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Perissodactyla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“odd number of toes” or hoof</a:t>
            </a:r>
          </a:p>
          <a:p>
            <a:endParaRPr lang="en-US" dirty="0" smtClean="0"/>
          </a:p>
          <a:p>
            <a:r>
              <a:rPr lang="en-US" dirty="0" smtClean="0"/>
              <a:t>E.g. – horse, donkey, zebra, rhino</a:t>
            </a:r>
            <a:endParaRPr lang="en-US" dirty="0"/>
          </a:p>
        </p:txBody>
      </p:sp>
      <p:pic>
        <p:nvPicPr>
          <p:cNvPr id="4" name="Picture 8" descr="http://www.hphoofcare.com/walkerhooves.jpg"/>
          <p:cNvPicPr>
            <a:picLocks noChangeAspect="1" noChangeArrowheads="1"/>
          </p:cNvPicPr>
          <p:nvPr/>
        </p:nvPicPr>
        <p:blipFill>
          <a:blip r:embed="rId2"/>
          <a:srcRect l="40332"/>
          <a:stretch>
            <a:fillRect/>
          </a:stretch>
        </p:blipFill>
        <p:spPr bwMode="auto">
          <a:xfrm>
            <a:off x="1905000" y="3657600"/>
            <a:ext cx="2071970" cy="2855534"/>
          </a:xfrm>
          <a:prstGeom prst="rect">
            <a:avLst/>
          </a:prstGeom>
          <a:noFill/>
        </p:spPr>
      </p:pic>
      <p:pic>
        <p:nvPicPr>
          <p:cNvPr id="3074" name="Picture 2" descr="http://www.google.com/url?source=imgres&amp;ct=tbn&amp;q=http://www.wildtrack.org/media/AGF00005-small.gif&amp;ei=N3_pS5zAHI6qswOWxaXJBw&amp;sa=X&amp;oi=image_landing_page_redirect&amp;ct=legacy&amp;usg=AFQjCNFNP8wLWZ70tYJAYuF8f92evwbk6A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648200" y="3581400"/>
            <a:ext cx="2695575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“1</a:t>
            </a:r>
            <a:r>
              <a:rPr lang="en-US" baseline="30000" dirty="0" smtClean="0"/>
              <a:t>st</a:t>
            </a:r>
            <a:r>
              <a:rPr lang="en-US" dirty="0" smtClean="0"/>
              <a:t>” – grasping thumb, high intelligence, upright posture, binocular vision</a:t>
            </a:r>
          </a:p>
          <a:p>
            <a:endParaRPr lang="en-US" dirty="0" smtClean="0"/>
          </a:p>
          <a:p>
            <a:r>
              <a:rPr lang="en-US" dirty="0" smtClean="0"/>
              <a:t>E.g. – humans, chimps, orangutans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2819400" y="609600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StewA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200400"/>
            <a:ext cx="31115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endotherms</a:t>
            </a:r>
            <a:endParaRPr lang="en-US" dirty="0"/>
          </a:p>
        </p:txBody>
      </p:sp>
      <p:pic>
        <p:nvPicPr>
          <p:cNvPr id="47106" name="Picture 2" descr="https://epedia.pbworks.com/f/snowleopar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743200"/>
            <a:ext cx="4591050" cy="3448050"/>
          </a:xfrm>
          <a:prstGeom prst="rect">
            <a:avLst/>
          </a:prstGeom>
          <a:noFill/>
        </p:spPr>
      </p:pic>
      <p:pic>
        <p:nvPicPr>
          <p:cNvPr id="47108" name="Picture 4" descr="http://www.emma-o.net/Pix/June21_05_raccoon.jpg"/>
          <p:cNvPicPr>
            <a:picLocks noChangeAspect="1" noChangeArrowheads="1"/>
          </p:cNvPicPr>
          <p:nvPr/>
        </p:nvPicPr>
        <p:blipFill>
          <a:blip r:embed="rId3"/>
          <a:srcRect l="16299" t="13743" r="29192" b="21696"/>
          <a:stretch>
            <a:fillRect/>
          </a:stretch>
        </p:blipFill>
        <p:spPr bwMode="auto">
          <a:xfrm>
            <a:off x="5715000" y="2209800"/>
            <a:ext cx="25908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Diaphragm </a:t>
            </a:r>
            <a:endParaRPr lang="en-US" dirty="0"/>
          </a:p>
        </p:txBody>
      </p:sp>
      <p:pic>
        <p:nvPicPr>
          <p:cNvPr id="4" name="Picture 9" descr="diaphragm"/>
          <p:cNvPicPr>
            <a:picLocks noChangeAspect="1" noChangeArrowheads="1"/>
          </p:cNvPicPr>
          <p:nvPr/>
        </p:nvPicPr>
        <p:blipFill>
          <a:blip r:embed="rId2"/>
          <a:srcRect r="48936" b="14667"/>
          <a:stretch>
            <a:fillRect/>
          </a:stretch>
        </p:blipFill>
        <p:spPr bwMode="auto">
          <a:xfrm>
            <a:off x="5867400" y="1676400"/>
            <a:ext cx="2286000" cy="2438400"/>
          </a:xfrm>
          <a:prstGeom prst="rect">
            <a:avLst/>
          </a:prstGeom>
          <a:noFill/>
        </p:spPr>
      </p:pic>
      <p:pic>
        <p:nvPicPr>
          <p:cNvPr id="5" name="Picture 11" descr="diaphragm"/>
          <p:cNvPicPr>
            <a:picLocks noChangeAspect="1" noChangeArrowheads="1"/>
          </p:cNvPicPr>
          <p:nvPr/>
        </p:nvPicPr>
        <p:blipFill>
          <a:blip r:embed="rId2"/>
          <a:srcRect l="51064" b="14667"/>
          <a:stretch>
            <a:fillRect/>
          </a:stretch>
        </p:blipFill>
        <p:spPr bwMode="auto">
          <a:xfrm>
            <a:off x="5715000" y="4191000"/>
            <a:ext cx="2190750" cy="2438400"/>
          </a:xfrm>
          <a:prstGeom prst="rect">
            <a:avLst/>
          </a:prstGeom>
          <a:noFill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667000"/>
            <a:ext cx="4419600" cy="3652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Heterodonts</a:t>
            </a:r>
            <a:r>
              <a:rPr lang="en-US" dirty="0" smtClean="0"/>
              <a:t> – different teeth</a:t>
            </a:r>
            <a:endParaRPr lang="en-US" dirty="0"/>
          </a:p>
        </p:txBody>
      </p:sp>
      <p:pic>
        <p:nvPicPr>
          <p:cNvPr id="4" name="Picture 11" descr="dentures-transparent-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743200"/>
            <a:ext cx="2974768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neck vertebrae</a:t>
            </a:r>
          </a:p>
          <a:p>
            <a:endParaRPr lang="en-US" dirty="0"/>
          </a:p>
        </p:txBody>
      </p:sp>
      <p:pic>
        <p:nvPicPr>
          <p:cNvPr id="43010" name="Picture 2" descr="http://www.tburg.k12.ny.us/mcdonald/giraffe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438400"/>
            <a:ext cx="3048000" cy="4059253"/>
          </a:xfrm>
          <a:prstGeom prst="rect">
            <a:avLst/>
          </a:prstGeom>
          <a:noFill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323687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 descr="http://naady.com/wp-content/uploads/2008/12/mice.jpg"/>
          <p:cNvPicPr>
            <a:picLocks noChangeAspect="1" noChangeArrowheads="1"/>
          </p:cNvPicPr>
          <p:nvPr/>
        </p:nvPicPr>
        <p:blipFill>
          <a:blip r:embed="rId4"/>
          <a:srcRect l="5005" r="18118" b="21933"/>
          <a:stretch>
            <a:fillRect/>
          </a:stretch>
        </p:blipFill>
        <p:spPr bwMode="auto">
          <a:xfrm>
            <a:off x="4191000" y="4876800"/>
            <a:ext cx="2286000" cy="1742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651</Words>
  <Application>Microsoft Office PowerPoint</Application>
  <PresentationFormat>On-screen Show (4:3)</PresentationFormat>
  <Paragraphs>155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Class mammalia – “breasted” animals </vt:lpstr>
      <vt:lpstr>Mammalogy</vt:lpstr>
      <vt:lpstr>Traits </vt:lpstr>
      <vt:lpstr>Traits </vt:lpstr>
      <vt:lpstr>Traits </vt:lpstr>
      <vt:lpstr>Traits </vt:lpstr>
      <vt:lpstr>Traits </vt:lpstr>
      <vt:lpstr>Traits </vt:lpstr>
      <vt:lpstr>Traits </vt:lpstr>
      <vt:lpstr>Traits </vt:lpstr>
      <vt:lpstr>Traits </vt:lpstr>
      <vt:lpstr>Traits </vt:lpstr>
      <vt:lpstr>Advantages of mammals</vt:lpstr>
      <vt:lpstr>Temperature regulation</vt:lpstr>
      <vt:lpstr>Intelligence </vt:lpstr>
      <vt:lpstr>Respiration</vt:lpstr>
      <vt:lpstr>Care for young</vt:lpstr>
      <vt:lpstr>Classification </vt:lpstr>
      <vt:lpstr>Teeth </vt:lpstr>
      <vt:lpstr>Canines</vt:lpstr>
      <vt:lpstr>Molars </vt:lpstr>
      <vt:lpstr>Incissors</vt:lpstr>
      <vt:lpstr>Limbs </vt:lpstr>
      <vt:lpstr>Reproduction </vt:lpstr>
      <vt:lpstr>Gestation</vt:lpstr>
      <vt:lpstr>Monotremes</vt:lpstr>
      <vt:lpstr>Platypus</vt:lpstr>
      <vt:lpstr>Echidna (spiny anteater)</vt:lpstr>
      <vt:lpstr>Marsupials</vt:lpstr>
      <vt:lpstr>Slide 30</vt:lpstr>
      <vt:lpstr>Placentals</vt:lpstr>
      <vt:lpstr>Orders of Placental Mammals</vt:lpstr>
      <vt:lpstr>Insectivora</vt:lpstr>
      <vt:lpstr>Star-nosed mole</vt:lpstr>
      <vt:lpstr>Chiroptera</vt:lpstr>
      <vt:lpstr>Vampire bats</vt:lpstr>
      <vt:lpstr>Flying foxes – worlds largest bats</vt:lpstr>
      <vt:lpstr>Edentata</vt:lpstr>
      <vt:lpstr>Slide 39</vt:lpstr>
      <vt:lpstr>Rodentia</vt:lpstr>
      <vt:lpstr>Slide 41</vt:lpstr>
      <vt:lpstr>Naked mole rat</vt:lpstr>
      <vt:lpstr>Lagomorpha</vt:lpstr>
      <vt:lpstr>Rather than chew the cud…</vt:lpstr>
      <vt:lpstr>Carnivora</vt:lpstr>
      <vt:lpstr>Pinnipedia</vt:lpstr>
      <vt:lpstr>Fighting Walruses</vt:lpstr>
      <vt:lpstr>Sirenia</vt:lpstr>
      <vt:lpstr>Protected</vt:lpstr>
      <vt:lpstr>Cetacea</vt:lpstr>
      <vt:lpstr>Slide 51</vt:lpstr>
      <vt:lpstr>Slide 52</vt:lpstr>
      <vt:lpstr>Blue whale</vt:lpstr>
      <vt:lpstr>Proboscidea</vt:lpstr>
      <vt:lpstr>Ungulates</vt:lpstr>
      <vt:lpstr>Artiodactyla </vt:lpstr>
      <vt:lpstr>Rumen </vt:lpstr>
      <vt:lpstr>Perissodactyla</vt:lpstr>
      <vt:lpstr>Primates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mammalia – “breasted” animals</dc:title>
  <dc:creator>Jacob's Sexy</dc:creator>
  <cp:lastModifiedBy>Jacob's Sexy</cp:lastModifiedBy>
  <cp:revision>79</cp:revision>
  <dcterms:created xsi:type="dcterms:W3CDTF">2010-05-10T15:08:52Z</dcterms:created>
  <dcterms:modified xsi:type="dcterms:W3CDTF">2010-05-18T16:09:01Z</dcterms:modified>
</cp:coreProperties>
</file>