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1" r:id="rId3"/>
    <p:sldId id="270" r:id="rId4"/>
    <p:sldId id="274" r:id="rId5"/>
    <p:sldId id="269" r:id="rId6"/>
    <p:sldId id="272" r:id="rId7"/>
    <p:sldId id="273" r:id="rId8"/>
    <p:sldId id="256" r:id="rId9"/>
    <p:sldId id="257" r:id="rId10"/>
    <p:sldId id="258" r:id="rId11"/>
    <p:sldId id="263" r:id="rId12"/>
    <p:sldId id="259" r:id="rId13"/>
    <p:sldId id="264" r:id="rId14"/>
    <p:sldId id="265" r:id="rId15"/>
    <p:sldId id="275" r:id="rId16"/>
    <p:sldId id="276" r:id="rId17"/>
    <p:sldId id="277" r:id="rId18"/>
    <p:sldId id="278" r:id="rId19"/>
    <p:sldId id="261" r:id="rId20"/>
    <p:sldId id="260" r:id="rId21"/>
    <p:sldId id="279" r:id="rId22"/>
    <p:sldId id="281" r:id="rId23"/>
    <p:sldId id="280" r:id="rId24"/>
    <p:sldId id="282" r:id="rId25"/>
    <p:sldId id="283" r:id="rId26"/>
    <p:sldId id="284" r:id="rId27"/>
    <p:sldId id="285" r:id="rId28"/>
    <p:sldId id="286" r:id="rId29"/>
    <p:sldId id="287" r:id="rId30"/>
    <p:sldId id="291" r:id="rId31"/>
    <p:sldId id="288" r:id="rId32"/>
    <p:sldId id="296" r:id="rId33"/>
    <p:sldId id="289" r:id="rId34"/>
    <p:sldId id="293" r:id="rId35"/>
    <p:sldId id="295" r:id="rId36"/>
    <p:sldId id="292" r:id="rId37"/>
    <p:sldId id="266" r:id="rId38"/>
    <p:sldId id="298" r:id="rId39"/>
    <p:sldId id="29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0BD769-4671-4F30-AC3A-DBB6526705DA}" type="datetimeFigureOut">
              <a:rPr lang="en-US" smtClean="0"/>
              <a:pPr/>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43AA6-5F51-48F4-91D6-E9A613F098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BD769-4671-4F30-AC3A-DBB6526705DA}" type="datetimeFigureOut">
              <a:rPr lang="en-US" smtClean="0"/>
              <a:pPr/>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43AA6-5F51-48F4-91D6-E9A613F098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BD769-4671-4F30-AC3A-DBB6526705DA}" type="datetimeFigureOut">
              <a:rPr lang="en-US" smtClean="0"/>
              <a:pPr/>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43AA6-5F51-48F4-91D6-E9A613F098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BD769-4671-4F30-AC3A-DBB6526705DA}" type="datetimeFigureOut">
              <a:rPr lang="en-US" smtClean="0"/>
              <a:pPr/>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43AA6-5F51-48F4-91D6-E9A613F098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0BD769-4671-4F30-AC3A-DBB6526705DA}" type="datetimeFigureOut">
              <a:rPr lang="en-US" smtClean="0"/>
              <a:pPr/>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43AA6-5F51-48F4-91D6-E9A613F098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0BD769-4671-4F30-AC3A-DBB6526705DA}" type="datetimeFigureOut">
              <a:rPr lang="en-US" smtClean="0"/>
              <a:pPr/>
              <a:t>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43AA6-5F51-48F4-91D6-E9A613F098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0BD769-4671-4F30-AC3A-DBB6526705DA}" type="datetimeFigureOut">
              <a:rPr lang="en-US" smtClean="0"/>
              <a:pPr/>
              <a:t>2/21/2013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B43AA6-5F51-48F4-91D6-E9A613F098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0BD769-4671-4F30-AC3A-DBB6526705DA}" type="datetimeFigureOut">
              <a:rPr lang="en-US" smtClean="0"/>
              <a:pPr/>
              <a:t>2/21/2013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B43AA6-5F51-48F4-91D6-E9A613F098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BD769-4671-4F30-AC3A-DBB6526705DA}" type="datetimeFigureOut">
              <a:rPr lang="en-US" smtClean="0"/>
              <a:pPr/>
              <a:t>2/21/2013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B43AA6-5F51-48F4-91D6-E9A613F098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BD769-4671-4F30-AC3A-DBB6526705DA}" type="datetimeFigureOut">
              <a:rPr lang="en-US" smtClean="0"/>
              <a:pPr/>
              <a:t>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43AA6-5F51-48F4-91D6-E9A613F098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BD769-4671-4F30-AC3A-DBB6526705DA}" type="datetimeFigureOut">
              <a:rPr lang="en-US" smtClean="0"/>
              <a:pPr/>
              <a:t>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43AA6-5F51-48F4-91D6-E9A613F098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BD769-4671-4F30-AC3A-DBB6526705DA}" type="datetimeFigureOut">
              <a:rPr lang="en-US" smtClean="0"/>
              <a:pPr/>
              <a:t>2/21/2013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43AA6-5F51-48F4-91D6-E9A613F098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Review</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2392362"/>
          </a:xfrm>
        </p:spPr>
        <p:txBody>
          <a:bodyPr>
            <a:normAutofit fontScale="90000"/>
          </a:bodyPr>
          <a:lstStyle/>
          <a:p>
            <a:r>
              <a:rPr lang="en-US" dirty="0"/>
              <a:t>There is </a:t>
            </a:r>
            <a:r>
              <a:rPr lang="en-US" b="1" dirty="0" smtClean="0"/>
              <a:t>more</a:t>
            </a:r>
            <a:r>
              <a:rPr lang="en-US" dirty="0" smtClean="0"/>
              <a:t> </a:t>
            </a:r>
            <a:r>
              <a:rPr lang="en-US" dirty="0"/>
              <a:t>pressure at the </a:t>
            </a:r>
            <a:r>
              <a:rPr lang="en-US" b="1" dirty="0" smtClean="0"/>
              <a:t>bottom</a:t>
            </a:r>
            <a:r>
              <a:rPr lang="en-US" dirty="0" smtClean="0"/>
              <a:t> </a:t>
            </a:r>
            <a:r>
              <a:rPr lang="en-US" dirty="0"/>
              <a:t>of an object because pressure</a:t>
            </a:r>
            <a:br>
              <a:rPr lang="en-US" dirty="0"/>
            </a:br>
            <a:r>
              <a:rPr lang="en-US" b="1" dirty="0" smtClean="0"/>
              <a:t>increases</a:t>
            </a:r>
            <a:r>
              <a:rPr lang="en-US" dirty="0" smtClean="0"/>
              <a:t> </a:t>
            </a:r>
            <a:r>
              <a:rPr lang="en-US" dirty="0"/>
              <a:t>with depth.  This results in an </a:t>
            </a:r>
            <a:r>
              <a:rPr lang="en-US" b="1" dirty="0" smtClean="0"/>
              <a:t>upward</a:t>
            </a:r>
            <a:r>
              <a:rPr lang="en-US" dirty="0" smtClean="0"/>
              <a:t> </a:t>
            </a:r>
            <a:r>
              <a:rPr lang="en-US" dirty="0"/>
              <a:t>buoyant force on the </a:t>
            </a:r>
            <a:r>
              <a:rPr lang="en-US" dirty="0" smtClean="0"/>
              <a:t>object</a:t>
            </a:r>
            <a:endParaRPr lang="en-US" dirty="0"/>
          </a:p>
        </p:txBody>
      </p:sp>
      <p:pic>
        <p:nvPicPr>
          <p:cNvPr id="4100" name="Picture 4" descr="http://www.rouee.com/wp-content/uploads/2012/03/water-surface-clipart.jpg"/>
          <p:cNvPicPr>
            <a:picLocks noChangeAspect="1" noChangeArrowheads="1"/>
          </p:cNvPicPr>
          <p:nvPr/>
        </p:nvPicPr>
        <p:blipFill>
          <a:blip r:embed="rId2" cstate="print"/>
          <a:srcRect t="30380" r="34177" b="10127"/>
          <a:stretch>
            <a:fillRect/>
          </a:stretch>
        </p:blipFill>
        <p:spPr bwMode="auto">
          <a:xfrm>
            <a:off x="1905000" y="2971800"/>
            <a:ext cx="5283200" cy="3581400"/>
          </a:xfrm>
          <a:prstGeom prst="rect">
            <a:avLst/>
          </a:prstGeom>
          <a:noFill/>
        </p:spPr>
      </p:pic>
      <p:sp>
        <p:nvSpPr>
          <p:cNvPr id="6" name="Cube 5"/>
          <p:cNvSpPr/>
          <p:nvPr/>
        </p:nvSpPr>
        <p:spPr>
          <a:xfrm>
            <a:off x="3886200" y="4038600"/>
            <a:ext cx="1371600" cy="1371600"/>
          </a:xfrm>
          <a:prstGeom prst="cub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114800" y="3657600"/>
            <a:ext cx="304800" cy="304800"/>
          </a:xfrm>
          <a:prstGeom prst="down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495800" y="3657600"/>
            <a:ext cx="304800" cy="304800"/>
          </a:xfrm>
          <a:prstGeom prst="down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876800" y="3657600"/>
            <a:ext cx="304800" cy="304800"/>
          </a:xfrm>
          <a:prstGeom prst="down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0800000">
            <a:off x="4038600" y="5486400"/>
            <a:ext cx="304800" cy="914400"/>
          </a:xfrm>
          <a:prstGeom prst="down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0800000">
            <a:off x="4419600" y="5486400"/>
            <a:ext cx="304800" cy="914400"/>
          </a:xfrm>
          <a:prstGeom prst="down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0800000">
            <a:off x="4800600" y="5486400"/>
            <a:ext cx="304800" cy="914400"/>
          </a:xfrm>
          <a:prstGeom prst="down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6200000">
            <a:off x="3200400" y="4724400"/>
            <a:ext cx="304800" cy="914400"/>
          </a:xfrm>
          <a:prstGeom prst="down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6200000">
            <a:off x="3314700" y="4457700"/>
            <a:ext cx="304800" cy="685800"/>
          </a:xfrm>
          <a:prstGeom prst="down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200000">
            <a:off x="3429000" y="4191000"/>
            <a:ext cx="304800" cy="457200"/>
          </a:xfrm>
          <a:prstGeom prst="down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5400000">
            <a:off x="5562600" y="4724400"/>
            <a:ext cx="304800" cy="914400"/>
          </a:xfrm>
          <a:prstGeom prst="down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5400000">
            <a:off x="5448300" y="4457700"/>
            <a:ext cx="304800" cy="685800"/>
          </a:xfrm>
          <a:prstGeom prst="down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5400000">
            <a:off x="5334000" y="4191000"/>
            <a:ext cx="304800" cy="457200"/>
          </a:xfrm>
          <a:prstGeom prst="downArrow">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Archimedes</a:t>
            </a:r>
            <a:endParaRPr lang="en-US" dirty="0"/>
          </a:p>
        </p:txBody>
      </p:sp>
      <p:sp>
        <p:nvSpPr>
          <p:cNvPr id="3" name="Content Placeholder 2"/>
          <p:cNvSpPr>
            <a:spLocks noGrp="1"/>
          </p:cNvSpPr>
          <p:nvPr>
            <p:ph idx="1"/>
          </p:nvPr>
        </p:nvSpPr>
        <p:spPr>
          <a:xfrm>
            <a:off x="457200" y="1600200"/>
            <a:ext cx="4267200" cy="4525963"/>
          </a:xfrm>
        </p:spPr>
        <p:txBody>
          <a:bodyPr/>
          <a:lstStyle/>
          <a:p>
            <a:pPr algn="ctr">
              <a:buNone/>
            </a:pPr>
            <a:r>
              <a:rPr lang="en-US" dirty="0" smtClean="0"/>
              <a:t>Greek Mathematician</a:t>
            </a:r>
          </a:p>
          <a:p>
            <a:pPr algn="ctr">
              <a:buNone/>
            </a:pPr>
            <a:r>
              <a:rPr lang="en-US" dirty="0" smtClean="0"/>
              <a:t>267-212 B.C.</a:t>
            </a:r>
            <a:endParaRPr lang="en-US" dirty="0"/>
          </a:p>
        </p:txBody>
      </p:sp>
      <p:sp>
        <p:nvSpPr>
          <p:cNvPr id="20484" name="AutoShape 4" descr="data:image/jpeg;base64,/9j/4AAQSkZJRgABAQAAAQABAAD/2wCEAAkGBhQSEBUUExQUFRUUGRgaFxcYGBcYGBcXGBcVFxgXGBoXHCYeFxokGhUUHy8gIycpLCwsFR4xNTAqNSYrLCkBCQoKDgwOGg8PGiwkHCQsLCwsLCwsLCwsLCwpLCwsLCwsLCwsLCwsLCwsLCwsLCwsLCwpLCwsLCwsLCwsLCwsLP/AABEIAREAuQMBIgACEQEDEQH/xAAcAAABBAMBAAAAAAAAAAAAAAAEAgMFCAABBgf/xAA/EAABAgMEBQcLBAMBAAMAAAABAAIDBBEFITFREkFhkbEGInFygbLwExQjJDIzUnOhwdE0QmKSFeHxQ1OCov/EABkBAAMBAQEAAAAAAAAAAAAAAAECAwAEBf/EACQRAAICAgICAgMBAQAAAAAAAAABAhEDIRIxE0FRYQQUInEy/9oADAMBAAIRAxEAPwD13ylBU3JkzzPjb/YIO2neqxvlP7hVXHtYRUBueAXHGNnQ3Ra8TzfibvC35434hvCqSWN+EbglCE34RuCfx/YvItr5234m7wtGbb8Td4VUGw21rQbgmo8MX3CvRRbxfYeRbLz1vxN3hZ52z4m7wqlaDfhG4LekMuz6cFvF9m5Fs/Om/E3eFnnLfibvCqa2GCcAdtE75Bg1Dct4/sKZa3zhubd4WjHbmPoqpvhjJu4eP+JHN2bkPGay13lhmN4W/LNzH0VUhFpgl+cI+L7ByLVeWGYShGGYVVDGuxN3StCMczvW8X2bkWtEUZhb8sMwqp6ZzI7SlNjuzO8reP7NZazywzC15YZhVVdMEfuO8pPnTszvK3j+zWWuEYZj6JQijMKqHl9v1RMrMUJN+B4IPHXsKdlqmlL0kLLu5o6BwT9UiM0Q1sn1WL8p/cKq27AdCtDbbvVY3yn9wqrhJoNVwVMYsjHNvTjU21PVVRTbUzFfQp4Oqm3rBGlqiVRYETG4RolC9J1LG7EAjpN3SmXvvS3BIcFgs0HCl+KcYa6khrapwPuWsFDbitA0TgCbcFrM0LDqpbSmKJWkiAW5yTpLWktkrAFNCeDqNdd+13AplqdiHmu6p4FBhRa2UdzG9A4BE1Qkp7DeqOARK5UUZEWwPVovy39wqrZwHQFaS2/0sb5T+4VVhxuHQFXGJIWltOSaY5KAVRbFaeSS+JW5bY1JLVgWarclQ1otWw1BsZCgUoNqlwJYuKnrNsPSxB3KUsiiWjByINkBLMg9xuYV3srYYaBd9EU2xgBgo+cv4GebRJN4BqwjpQwhZ50Xp0ayAQdv2UVM2IMA1Ms6ElgZxIbQJuimp2wnD2blERIJaaO36lWM0+iUotdjRataKU4f9WNCpZOhFUsNWiy9LY1GxaMwCWTzHdV3BbaAtxPZd1XcChYS1clfDZ1W8AikNJewzqt4BELmRRkVbg9VjfKidwqqzjhTK7oVp7fPqkbX6KJ3CqtA3Do8YquMnIQU8wpBW2hUFHAsNFtoWEIWFI05FSUkXEXJiBBLnbF3XJuyQGhxGHDwFHLPijoxY+T2bsXkzShIv+y6mXscNFwCdhCjRjU4DCvTsREOG4jnUr8LcB0n7LhdvbOpTS0hjzaicEJHNhDWm3QgkaOhdAUSB0IWPJg4qVLUNHNEUBnNzcouctCRF9y6yeiYoAywd0qkbJzSODm7N0TVvs69h/CAcCF30azQTcKHVkdhGsKLneTTXaRY4scLywio7MwuyM/k4JqjlSU9CfRZGl9E6iNibIVuyQ6bkqIeY7qngtBtU8YPNdf+08DrS2GrLTSXu2dVvAIqiFkh6NnVbwCKooodkPyg/Rx/kxO45VZd4orTcox6nMfKidxyqy4KkBJGnRFtjk3RLaVUQIaVkTYksFU/LMq6mxI3Wx4q9Erycs/TcOmvjt4r1KzrNGjQBcLyPAJrtx6CfvRejSr7rta4ckv6PRxx/gObJN0bxXpWxBAFwWQ4t1Ft77lLTHB4twTOklRYoQkSJcjpD9jj37lGzMYkkYJUWYoo6NG0vugYFjGtfHYnrNgVINNY8bkJMRwBcpCwTp0p4vTxJMbnYN+FKaxqTUTRdc6uldRwpUqWtRmjGAAqHXFRFqEAtpnuXSlaOOUjluU9lBrtNpBB9rVfmucLL12FuxBokH2nEGmwAivbUrm3sTRbWhKtA4uonoh9G7qu4FahsW4w9G/qu4FG9mSLSSI9Gzqt4BFIWQ92zqt4BEpUZkRyidSTj3V9FE7hVXYjexWi5QtrJx6//FE7hVX4t6eIGDpQCUWreiqWToXDRNnsLooa0VJu6ManoTEJtyneSUL1h1RUaLhvAr46UjY3WycsWW8kGg+0eGreu4kn3BcbEHk4sPXXHx2Lo4Ljo1aQuCfZ6OF3AnWxM0l70AyeBGNCmnzhAuI7FJl0guIhoziBcmTOmt5Tb47KYk9iNhNTBuxqVBT0bG9GTk8Ny5+bjE1piSmROTMMXbr7F2PJCScA57gGjpvp+VyljWREiuBaNYxXocr6KG1pF4VYo55P0Y+TD3mI65rcOn/g+q5OcZ6YuxAv6BWqn7RtIhpA/wBX5rn5ybDGkuvJu6Scl0R6OeS2RdtWUXBzmdPSPwuViMoaLqZiZLYjKGgcL26hRQE3QuJASt0CPdAWitzHsP6ruBvSwxImPYf1Xd0op7QzLQyHu2dVvAItCWf7tnVbwCKqihJERyh/Rx/lRO45VheKKz3KD9HH+TE7hVX3lMgCC5KaFpwWOTgCIYqaNHQu45NybYIq72sa6hsXG2U8NisJpQG+q6WFygZ5TRDXCuJIuaanGhvG1TkGzc6wxJlhYSak0/2uzl7Ja0c+IBQX3rzydtF0OJpihN9AM9XBRkzaszGf5NxdzzWgoK5CuWxR8bkWhPitHpptKX09BsRpPSmp8taW3jnePwvPIEaGfR6MTygNPZqajoJBvTtk+cRIrRUxBW4nYcL8KKTxdnSsr0j0GBJ6T86X9iKbKEClwXFco56Yl3ejcWl4oTiekZG9Q7bcjOcA98RxfgBlklhjuNoeeWnR3Vpyr9QY7tXHTsRzXc5tL/HSh22403NixgcnaVO2qZiWkX3FweFSONr0RlO+mdpZnKAMhNLXAFovGd5p42KWsm2oszpEQw0D9xII4rzqBEIIFLjiF2E9a/kpUshilC0GmR/2mUaEb3RLT9HCmmK7MFBTbADfeW4Y45p6LOB8Jr6AOxx/2FBx7QDT7elsCsronLinsdHOLszUVxqMaDJQ8eEWkg9KPk50ANJxrXRG5DzkfScTiotuxI/9AhakzLPRv6juBS9CpWpkejf1Xd0pk9oo1os1Ij0bOq3gEUhJA+jZ1W8AitJURKRFW7+kjfKidwqsrmX3qzVufpY3yn9wqscdZGQ0VsXpEMmtM0t2zwVQFj7BcpexnAVFOdq266KEhOuT4ikUIuphmlumFx5KiQjtc/SqyhbeuwluT7Xw2uDa1C5Jkd0SFQGhJoTiTdW9egWZNhsFg/iOC5cp1fjLtMi38nRW5gB+K6/tAqpWQsdkN7SLyLycADQi4Ikzg3JqXmNLSIv1dqhZ18UcnyrheUjNFbgiYVhtcwPZcf3NpUEjWMj0KOt6OfL0yxUlZNrftN33TLSQKTbBZjk/DoS0FpNairsdetRIsYMdcBuup9110xODZguctO0tQR5SekLwitsjXkh4AzGrFFzhLQ6vOBGGz8oGThGLEA1CpPYKomZmC8ADF2vtIPbQKytaOPJ/TIxk6/2WucG5GjtdNaCmXEOvJPbjfdwU8bPbDaXm6gXO6Rc8upTLZsV8bttroTIqX2SEvGJeKnAD/mxGaKYkpKl+aLeMlCck3oaEaQgJMw30b6/C6v8AUpQakxb2PyLXd0oLtDUWUs8ejZ1W8Ai0JZ/u2dVvAIxXRBkVbf6WN8p/cKrJFHj/AKrNW3fKxvlP7jlWaYdhtW9hQK4DUtMW6JTGVVbFocAwSyw0WMh5pdTepNlEhcq8ggCtSfquus+ec1lHVqFzNkU8s0nwc10khLmLHDNRNVDNs6MUqZIyflIhwIad56EZBnRCeYbgW0FRXWM1Mw5iHBZUkAYAnXS65cty7mNOG18MjThnHYWk0Ow0H0XOofZXzfWiDteI0xy8kBovNcEqLE850fIipabi361pgFBR4cWK6hoKG8Dq6WvHUvUbAZChQGgAC4V/JVuKil8k3kt66ORiTbmnReCHcVFzbdIimvx9l2XKCzWxRUU7PtRcbNQHwzeDQYHUfwUIx3ZnltUwyShCGQeyvjYhbZgmpLaDFzSM/wDgRUN4iM0TcTr6NYKYjOIbRx51wG2/HcfqrRRyzls5+YtKLEOg83YUR8KRqBU4ZfdBzkHReaVxHAfhTEq+rQRkjllSXEfGuXZjAAsiHctkbVrRXMWobWRGUY7qu4FPeTWRANBwOtru6Uye0LRYyQHo2dVvAIuiEkPds6reARa6jmZFW1+ljfKf3Cq3TEK8a9asjbI9WjfKf3Cq7TN+5JJ00PDdkU6BetuyRESGdXakiFTpTchuJqG3NKLqBLaw0SizJLYaJXk/Z4N5vJ1ZBdZLwfJiooHG67UNm1c/yfabsrySpGftkA11DADE9GSjLbN1oiuW8+/SYxhNbmgDox3pmBZUR0MOfGdfjUXDcjLPkHTETTLT2jDYPyuulrDDWAEX0uQtqNIeLSezzx8jE0r42iLuc1uWw9oW2TkeGQIb3PaBQ1AAodq7id5PVIIrfxURP2e6GObwurkim2GUoV0R/Jiec9sQEnmkOArWjTiBsS7WqNVQRU/f7qHhTpgRnPLTRwoVJw7UZFBoaEZ39IOYVetnPal0AwIZa00N19L66qjowTUepAOsXdmKVP8Ao3Ai6tbtVcKDYhxMaVfvu8dCZ9E5CYsIHxt8b1klG0ebqTvlWMFXGtdWpDG0q+y2nYpK5Kq0dMOg9zglsUcJx9KGm5EScauw5JHBpD2E6SU80hvP8XcClhl3Smpn3b6D9ru6Uke0YsTIe7Z1W8Ai6oWR92zqt4BFLtOVkZa49Wi/Lf3Cq8TDKuJViLW/TRflv7hVeYwqbrrlLJ2imP2DFq15NPFuS22HRJZahENiIl2iuqviiRop+DKlxFK47lk9gaJmTkTQaqXFEyljgRKm/WbqomzJM0F5NMScKqSYA2pODbydqzYijsXJwCx2QyF1UeJy7C8BRH+QNxpQHXrKchP0i49B4IxjSGdErEmA5pOVCoS0IgN2p2GwooRtEkDxkoi0IprXIj73I8dg9HPWhABdQjHUo2Xl9GINhIO6/j9FORoVXVzFeKjZuAC7IgY7U9kUtglqRQaD4adta3KJmNJxDRcMabNVUZPONGnhsqOlA1BxOOr/AIqR+Qcdj0OGxtNI6R2eKIoTwHss7SgzAYBU3JMOYGoJXHlssm4hUaO438BRBueWkEE1TwjbFg52K0f59Bl/RKyM8HAVN/SiJgcx9Phd3SoF0JupLE67ybxU10XXHClDVS8W7RuVaZaOS92zqt4BFIOzjWEw/wAW8Ai6qpBkfao9Wi/Lf3Cq9vh0A6PsrC2p+nifLf3SvAY0LDoHBRzOqLYvYIG1RcpJueQGDSJ1DH/Sk7DsExnVfUMzz2Beg2XZLIY5rQNXgqfFtWO5pOjjZDkNEcKxDoDIY9qXGsxsLmNHWPRqXfxm0auNtSIC6vSmihXIagxrgGjCmzwU1NTFGkG+pHjehXTFNuxDRY7ndmdKBUSBdBM9NnTb8OijpWKGt0nOpX9q5oTRfEbjo1pXOiNmXkvJrc0C7cno1kpAmC4k5ncBihbVjUaXDXgNqC/yFG0N2ug1jVXIKPnbRL8BRuA/l0LcTOSZkK0tKo+mXQgbUjkaN9K1v3flOStNIuOqn0/6gLRmA54JNwwyyC1bF9CZ9tADX/ajBEoa+Pqn5iYLzQVPi4AZJ2WspxNXXdKdVCP9ApyegUElGS8uckbClWtx1JmYtKlzN5U3kctRRXhxVyZhs4k1NAE6JNutze08FHvjk4kk7MEPonL88EeEn2wc0ukS7pBtfbH1w2JmYlqQ33gkMcf/AMlR5eRcnHkaDjT9p4FFQaa2I5p3otTIe7Z1W8AiUNZ5rDZ1W8Ai0UTZH2kPVony390ryazOTJfol9wy1m6u5es2mPVony390rkQ7RYCdQ+ySUU2mzKTXQmWoHUaAA0Upl0KXheyFCWZErU5kqahVNL7lpLQqZkxfdkFwVrO55yvuXe4kri7Yk/TOrganx9FOK2Vs5ibm9F+jTxmc+hMmYH7jdrv8VQ0+yj3Hx4pVMslKkFxxx6Mh9FejJkg6caWjRGi0YZ9PFHg1B0jQOprF9LvHSo24aTtQpTKiFivqTz6jMVFBkjYv0HTTWA3u0qftGHbrQUWZ0hdSmQu7KrI7eZUC7ADM43pmDJPfffljQdA1JJTSW2UUN0hpwJbQCnBDtlTEfQXgCldR6FOyvJyt7ySDqqpRssyE2tzQFyT/KS/52zohgb2yGlLD0dVLr0ibisZUCh8YDNbtW3K81twO89KjIMm+Kdma0Iyf9ZGNKSX8wQJMxnPP2CWyxnm83DeuglrMawYAnNMzszo3Y/ZVX5F/wAwRJ473IjRKNaMKpLq6gAEpoOOpNxZmlwvTq2K0kjDAbiaEpMyB5N5/i7gUy0kuvHT+ERGhjybz/F3dKfponpplnrP92zqt4BGUQkh7tnVbwCMomJsjrUPq8T5b+6Vw1pxqQcqgLubVPq8X5b+6V5ra8erGiuNPH0Sv0KyUsygbRTcu4aNVAWU7mhTjPYos2LQ6xvMJzXGcop3SdVrfZOOa7dwpDoubtaRrRjRQfhTT2WXRwcaSdEcXH2RfehjEAoBiDvBxXQW3LANLGY69lVGQLNcS0UvFKnII+RJDxi/QC9pFzSanUPFE9AskjnxTU19nUKZ59CmzY/OBYSNuHBGNs8Ac6/639JXJk/Kj0jpjgZDQLKMQj4RvJ2KSgyLWjBFGIAKC4BRVrWuGNu+n3XFKcsrpHTGEYK2Kn59sMYVPH8dK5K07Se8kV3YdCVFiPiuqTcU/L2Tff4/C7ccIYty7JSk59dAUhZxccgMV0UrJ0bRPysoAMgEPNTpedCHhrP+1OeWWR6CoKKBp2Ypc01KFZK05z9WpEhgZeb/ALqPnJouOwKkE3pAdLsbjEvNBckBoBo2hOsnUfykwwSbrhsRkOAGjC9Xb4qiLdjTZTBInAPJPp8Du6Ua7bcgp9/o3j+Lu6UItuSJz0iytn+7Z1W8AjEHIe7Z1W8AjF0nOyNtg+rRflv7hXltpxatbsAXqNsD1aL8t/dK8gmn1bq8BCQrOgsaJUXLomuuAzXL8nTduXROxFEj6MSEU81Rkw4A11pyLN3XKFn56po3HWcv9qM5KKtlYJydIGnvauvcfomWMDL3EVTMSaAwvOeaG8ppHMlebkySyf4epixqH+homb0rSJv8dqZYwNvcVFWjaxvANNilGHJ0irlRu1bQ0agX7aqBa0xHXo6Ws50QiuCmYEq1goBUrq5xxKltknFyAZeTDRhv+yLhwABV2pE6IALnXDP8ZqPmJjT2DUPyo25DVQPPTJiHRbzWjHMpjSDG4IiPzRUqEn54m4Lqxw5aXRKcq2ampgvdQYBNeSJdojtySpaCd+KMawALpclHSJO32NCBohJ0xXFKixqhMBtSglfYKFRHlyZisPk4nUd3SjoctrIokTTWiHE6ju6UYyVpIVosZIe7Z1W8AjEHIe7Z1W8AjKrqONkZbP6WN8p/cK8ciPwGzjRexW231aL8p/cK8Zi47uASy6FfZ0diNoDTLipCPPGtLlFSM0GN1ZoOYnS43HpSTmoxthjFydIk5i0CbgbsCfsFGTM1qCGiTR1Jkgm8rypyc3bPVxwUFSFuiklONitZzqod7w0bFHx5gvPQsocv8Hbodmp5zyaYLJWRvqbylS8GgRspBqa1w1ppS4qkaK+R+C2goEsvawaR/wBm5JjR2sF+Aw2qOLy86Rw1BRUb2x2xb4piGpubqCefDDG1O5LhtDAXuK521rWL3EDAKuODyOl0JKSitmWjaOkdvBAQJYuNStwYJKl4ECgFAu1tY1SIbk7ZqDBDUiO2qJeKXJIaFzp7sZ/ANDs2t5NBknXQmwwtzEzqCjnOqakqkVKXbFbSHjMkm9ImDVjxT9ru6UuXlyTU3KQfBDYbjr0HcCmtJpISm1bPeZD3bOq3gEVXYULZ49Ezqt4BGruOIjLcZ6rG+U/uFeGvnoYpz2/2H5VhGtuTEWz2nUNwW0+xZJ+jwcWwz42dGkNu3pWm2hDp7xn9m/nBe7MstoF47U8JJo1DcoZMKm+yuLJKHpHhkGbgj/1Zd/Jv5SYtpQqe8Zd/IfYr3gSwyG5aMsMhuUP1F8l/2ZfCK5zE+2I6mk0AfyH1TkN8MYxGf2CsP5qMhuWGVGQ3KngXSYP2JfB4HCiwtcWGP/u38p+ZteDDHvYZOQc38r3XzUZDcteaN+Ebgk/VT7Y37MvhFemWiyI6rojP7D6Xor/LwGN0jFh7KOb9ive/NB8I3BZ5m34RuCL/ABYv2BfkyXorNaPKARDTTaGj+QTMtFhn2okPtc38qz3mTfhbuCzzNvwjcFdY4pUtE/NJu2VyhzUEf+kP+zb/AK5p42nCH/oz+zfyrD+Zt+Ebgs8yb8LdwU/An2xvPIrn/kYWuLD/ALt/KYmLSZW57MvaH5VkvMm/C3cFnmTfhbuCZYIoHmkVtgzUM3mJD/u38pYfCupEYa4c5v52HcrHeYt+Bu4fhb8wZ8DdwW8S+TeZ/BXeHOQmm+JDvwq5v5S5m0Yfk3HyjK6Lqc5uNCM71YXzBnwN3Bb/AMez4G/1CHgV3ZvMxuzR6KH1W8Ai6LGsWaa6DnY0/FIKxYrkjTlsLFiARQW1ixYxpYsWIBNBYFixAwopCxYsY2MFixYsE2sWLEDG1tbWIBNBbWLFjGJQWlixjHLSxYmiK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eg;base64,/9j/4AAQSkZJRgABAQAAAQABAAD/2wCEAAkGBhQSEBUUExQUFRUUGRgaFxcYGBcYGBcXGBcVFxgXGBoXHCYeFxokGhUUHy8gIycpLCwsFR4xNTAqNSYrLCkBCQoKDgwOGg8PGiwkHCQsLCwsLCwsLCwsLCwpLCwsLCwsLCwsLCwsLCwsLCwsLCwsLCwpLCwsLCwsLCwsLCwsLP/AABEIAREAuQMBIgACEQEDEQH/xAAcAAABBAMBAAAAAAAAAAAAAAAEAgMFCAABBgf/xAA/EAABAgMEBQcLBAMBAAMAAAABAAIDBBEFITFREkFhkbEGInFygbLwExQjJDIzUnOhwdE0QmKSFeHxQ1OCov/EABkBAAMBAQEAAAAAAAAAAAAAAAECAwAEBf/EACQRAAICAgICAgMBAQAAAAAAAAABAhEDIRIxE0FRYQQUInEy/9oADAMBAAIRAxEAPwD13ylBU3JkzzPjb/YIO2neqxvlP7hVXHtYRUBueAXHGNnQ3Ra8TzfibvC35434hvCqSWN+EbglCE34RuCfx/YvItr5234m7wtGbb8Td4VUGw21rQbgmo8MX3CvRRbxfYeRbLz1vxN3hZ52z4m7wqlaDfhG4LekMuz6cFvF9m5Fs/Om/E3eFnnLfibvCqa2GCcAdtE75Bg1Dct4/sKZa3zhubd4WjHbmPoqpvhjJu4eP+JHN2bkPGay13lhmN4W/LNzH0VUhFpgl+cI+L7ByLVeWGYShGGYVVDGuxN3StCMczvW8X2bkWtEUZhb8sMwqp6ZzI7SlNjuzO8reP7NZazywzC15YZhVVdMEfuO8pPnTszvK3j+zWWuEYZj6JQijMKqHl9v1RMrMUJN+B4IPHXsKdlqmlL0kLLu5o6BwT9UiM0Q1sn1WL8p/cKq27AdCtDbbvVY3yn9wqrhJoNVwVMYsjHNvTjU21PVVRTbUzFfQp4Oqm3rBGlqiVRYETG4RolC9J1LG7EAjpN3SmXvvS3BIcFgs0HCl+KcYa6khrapwPuWsFDbitA0TgCbcFrM0LDqpbSmKJWkiAW5yTpLWktkrAFNCeDqNdd+13AplqdiHmu6p4FBhRa2UdzG9A4BE1Qkp7DeqOARK5UUZEWwPVovy39wqrZwHQFaS2/0sb5T+4VVhxuHQFXGJIWltOSaY5KAVRbFaeSS+JW5bY1JLVgWarclQ1otWw1BsZCgUoNqlwJYuKnrNsPSxB3KUsiiWjByINkBLMg9xuYV3srYYaBd9EU2xgBgo+cv4GebRJN4BqwjpQwhZ50Xp0ayAQdv2UVM2IMA1Ms6ElgZxIbQJuimp2wnD2blERIJaaO36lWM0+iUotdjRataKU4f9WNCpZOhFUsNWiy9LY1GxaMwCWTzHdV3BbaAtxPZd1XcChYS1clfDZ1W8AikNJewzqt4BELmRRkVbg9VjfKidwqqzjhTK7oVp7fPqkbX6KJ3CqtA3Do8YquMnIQU8wpBW2hUFHAsNFtoWEIWFI05FSUkXEXJiBBLnbF3XJuyQGhxGHDwFHLPijoxY+T2bsXkzShIv+y6mXscNFwCdhCjRjU4DCvTsREOG4jnUr8LcB0n7LhdvbOpTS0hjzaicEJHNhDWm3QgkaOhdAUSB0IWPJg4qVLUNHNEUBnNzcouctCRF9y6yeiYoAywd0qkbJzSODm7N0TVvs69h/CAcCF30azQTcKHVkdhGsKLneTTXaRY4scLywio7MwuyM/k4JqjlSU9CfRZGl9E6iNibIVuyQ6bkqIeY7qngtBtU8YPNdf+08DrS2GrLTSXu2dVvAIqiFkh6NnVbwCKooodkPyg/Rx/kxO45VZd4orTcox6nMfKidxyqy4KkBJGnRFtjk3RLaVUQIaVkTYksFU/LMq6mxI3Wx4q9Erycs/TcOmvjt4r1KzrNGjQBcLyPAJrtx6CfvRejSr7rta4ckv6PRxx/gObJN0bxXpWxBAFwWQ4t1Ft77lLTHB4twTOklRYoQkSJcjpD9jj37lGzMYkkYJUWYoo6NG0vugYFjGtfHYnrNgVINNY8bkJMRwBcpCwTp0p4vTxJMbnYN+FKaxqTUTRdc6uldRwpUqWtRmjGAAqHXFRFqEAtpnuXSlaOOUjluU9lBrtNpBB9rVfmucLL12FuxBokH2nEGmwAivbUrm3sTRbWhKtA4uonoh9G7qu4FahsW4w9G/qu4FG9mSLSSI9Gzqt4BFIWQ92zqt4BEpUZkRyidSTj3V9FE7hVXYjexWi5QtrJx6//FE7hVX4t6eIGDpQCUWreiqWToXDRNnsLooa0VJu6ManoTEJtyneSUL1h1RUaLhvAr46UjY3WycsWW8kGg+0eGreu4kn3BcbEHk4sPXXHx2Lo4Ljo1aQuCfZ6OF3AnWxM0l70AyeBGNCmnzhAuI7FJl0guIhoziBcmTOmt5Tb47KYk9iNhNTBuxqVBT0bG9GTk8Ny5+bjE1piSmROTMMXbr7F2PJCScA57gGjpvp+VyljWREiuBaNYxXocr6KG1pF4VYo55P0Y+TD3mI65rcOn/g+q5OcZ6YuxAv6BWqn7RtIhpA/wBX5rn5ybDGkuvJu6Scl0R6OeS2RdtWUXBzmdPSPwuViMoaLqZiZLYjKGgcL26hRQE3QuJASt0CPdAWitzHsP6ruBvSwxImPYf1Xd0op7QzLQyHu2dVvAItCWf7tnVbwCKqihJERyh/Rx/lRO45VheKKz3KD9HH+TE7hVX3lMgCC5KaFpwWOTgCIYqaNHQu45NybYIq72sa6hsXG2U8NisJpQG+q6WFygZ5TRDXCuJIuaanGhvG1TkGzc6wxJlhYSak0/2uzl7Ja0c+IBQX3rzydtF0OJpihN9AM9XBRkzaszGf5NxdzzWgoK5CuWxR8bkWhPitHpptKX09BsRpPSmp8taW3jnePwvPIEaGfR6MTygNPZqajoJBvTtk+cRIrRUxBW4nYcL8KKTxdnSsr0j0GBJ6T86X9iKbKEClwXFco56Yl3ejcWl4oTiekZG9Q7bcjOcA98RxfgBlklhjuNoeeWnR3Vpyr9QY7tXHTsRzXc5tL/HSh22403NixgcnaVO2qZiWkX3FweFSONr0RlO+mdpZnKAMhNLXAFovGd5p42KWsm2oszpEQw0D9xII4rzqBEIIFLjiF2E9a/kpUshilC0GmR/2mUaEb3RLT9HCmmK7MFBTbADfeW4Y45p6LOB8Jr6AOxx/2FBx7QDT7elsCsronLinsdHOLszUVxqMaDJQ8eEWkg9KPk50ANJxrXRG5DzkfScTiotuxI/9AhakzLPRv6juBS9CpWpkejf1Xd0pk9oo1os1Ij0bOq3gEUhJA+jZ1W8AitJURKRFW7+kjfKidwqsrmX3qzVufpY3yn9wqscdZGQ0VsXpEMmtM0t2zwVQFj7BcpexnAVFOdq266KEhOuT4ikUIuphmlumFx5KiQjtc/SqyhbeuwluT7Xw2uDa1C5Jkd0SFQGhJoTiTdW9egWZNhsFg/iOC5cp1fjLtMi38nRW5gB+K6/tAqpWQsdkN7SLyLycADQi4Ikzg3JqXmNLSIv1dqhZ18UcnyrheUjNFbgiYVhtcwPZcf3NpUEjWMj0KOt6OfL0yxUlZNrftN33TLSQKTbBZjk/DoS0FpNairsdetRIsYMdcBuup9110xODZguctO0tQR5SekLwitsjXkh4AzGrFFzhLQ6vOBGGz8oGThGLEA1CpPYKomZmC8ADF2vtIPbQKytaOPJ/TIxk6/2WucG5GjtdNaCmXEOvJPbjfdwU8bPbDaXm6gXO6Rc8upTLZsV8bttroTIqX2SEvGJeKnAD/mxGaKYkpKl+aLeMlCck3oaEaQgJMw30b6/C6v8AUpQakxb2PyLXd0oLtDUWUs8ejZ1W8Ai0JZ/u2dVvAIxXRBkVbf6WN8p/cKrJFHj/AKrNW3fKxvlP7jlWaYdhtW9hQK4DUtMW6JTGVVbFocAwSyw0WMh5pdTepNlEhcq8ggCtSfquus+ec1lHVqFzNkU8s0nwc10khLmLHDNRNVDNs6MUqZIyflIhwIad56EZBnRCeYbgW0FRXWM1Mw5iHBZUkAYAnXS65cty7mNOG18MjThnHYWk0Ow0H0XOofZXzfWiDteI0xy8kBovNcEqLE850fIipabi361pgFBR4cWK6hoKG8Dq6WvHUvUbAZChQGgAC4V/JVuKil8k3kt66ORiTbmnReCHcVFzbdIimvx9l2XKCzWxRUU7PtRcbNQHwzeDQYHUfwUIx3ZnltUwyShCGQeyvjYhbZgmpLaDFzSM/wDgRUN4iM0TcTr6NYKYjOIbRx51wG2/HcfqrRRyzls5+YtKLEOg83YUR8KRqBU4ZfdBzkHReaVxHAfhTEq+rQRkjllSXEfGuXZjAAsiHctkbVrRXMWobWRGUY7qu4FPeTWRANBwOtru6Uye0LRYyQHo2dVvAIuiEkPds6reARa6jmZFW1+ljfKf3Cq3TEK8a9asjbI9WjfKf3Cq7TN+5JJ00PDdkU6BetuyRESGdXakiFTpTchuJqG3NKLqBLaw0SizJLYaJXk/Z4N5vJ1ZBdZLwfJiooHG67UNm1c/yfabsrySpGftkA11DADE9GSjLbN1oiuW8+/SYxhNbmgDox3pmBZUR0MOfGdfjUXDcjLPkHTETTLT2jDYPyuulrDDWAEX0uQtqNIeLSezzx8jE0r42iLuc1uWw9oW2TkeGQIb3PaBQ1AAodq7id5PVIIrfxURP2e6GObwurkim2GUoV0R/Jiec9sQEnmkOArWjTiBsS7WqNVQRU/f7qHhTpgRnPLTRwoVJw7UZFBoaEZ39IOYVetnPal0AwIZa00N19L66qjowTUepAOsXdmKVP8Ao3Ai6tbtVcKDYhxMaVfvu8dCZ9E5CYsIHxt8b1klG0ebqTvlWMFXGtdWpDG0q+y2nYpK5Kq0dMOg9zglsUcJx9KGm5EScauw5JHBpD2E6SU80hvP8XcClhl3Smpn3b6D9ru6Uke0YsTIe7Z1W8Ai6oWR92zqt4BFLtOVkZa49Wi/Lf3Cq8TDKuJViLW/TRflv7hVeYwqbrrlLJ2imP2DFq15NPFuS22HRJZahENiIl2iuqviiRop+DKlxFK47lk9gaJmTkTQaqXFEyljgRKm/WbqomzJM0F5NMScKqSYA2pODbydqzYijsXJwCx2QyF1UeJy7C8BRH+QNxpQHXrKchP0i49B4IxjSGdErEmA5pOVCoS0IgN2p2GwooRtEkDxkoi0IprXIj73I8dg9HPWhABdQjHUo2Xl9GINhIO6/j9FORoVXVzFeKjZuAC7IgY7U9kUtglqRQaD4adta3KJmNJxDRcMabNVUZPONGnhsqOlA1BxOOr/AIqR+Qcdj0OGxtNI6R2eKIoTwHss7SgzAYBU3JMOYGoJXHlssm4hUaO438BRBueWkEE1TwjbFg52K0f59Bl/RKyM8HAVN/SiJgcx9Phd3SoF0JupLE67ybxU10XXHClDVS8W7RuVaZaOS92zqt4BFIOzjWEw/wAW8Ai6qpBkfao9Wi/Lf3Cq9vh0A6PsrC2p+nifLf3SvAY0LDoHBRzOqLYvYIG1RcpJueQGDSJ1DH/Sk7DsExnVfUMzz2Beg2XZLIY5rQNXgqfFtWO5pOjjZDkNEcKxDoDIY9qXGsxsLmNHWPRqXfxm0auNtSIC6vSmihXIagxrgGjCmzwU1NTFGkG+pHjehXTFNuxDRY7ndmdKBUSBdBM9NnTb8OijpWKGt0nOpX9q5oTRfEbjo1pXOiNmXkvJrc0C7cno1kpAmC4k5ncBihbVjUaXDXgNqC/yFG0N2ug1jVXIKPnbRL8BRuA/l0LcTOSZkK0tKo+mXQgbUjkaN9K1v3flOStNIuOqn0/6gLRmA54JNwwyyC1bF9CZ9tADX/ajBEoa+Pqn5iYLzQVPi4AZJ2WspxNXXdKdVCP9ApyegUElGS8uckbClWtx1JmYtKlzN5U3kctRRXhxVyZhs4k1NAE6JNutze08FHvjk4kk7MEPonL88EeEn2wc0ukS7pBtfbH1w2JmYlqQ33gkMcf/AMlR5eRcnHkaDjT9p4FFQaa2I5p3otTIe7Z1W8AiUNZ5rDZ1W8Ai0UTZH2kPVony390ryazOTJfol9wy1m6u5es2mPVony390rkQ7RYCdQ+ySUU2mzKTXQmWoHUaAA0Upl0KXheyFCWZErU5kqahVNL7lpLQqZkxfdkFwVrO55yvuXe4kri7Yk/TOrganx9FOK2Vs5ibm9F+jTxmc+hMmYH7jdrv8VQ0+yj3Hx4pVMslKkFxxx6Mh9FejJkg6caWjRGi0YZ9PFHg1B0jQOprF9LvHSo24aTtQpTKiFivqTz6jMVFBkjYv0HTTWA3u0qftGHbrQUWZ0hdSmQu7KrI7eZUC7ADM43pmDJPfffljQdA1JJTSW2UUN0hpwJbQCnBDtlTEfQXgCldR6FOyvJyt7ySDqqpRssyE2tzQFyT/KS/52zohgb2yGlLD0dVLr0ibisZUCh8YDNbtW3K81twO89KjIMm+Kdma0Iyf9ZGNKSX8wQJMxnPP2CWyxnm83DeuglrMawYAnNMzszo3Y/ZVX5F/wAwRJ473IjRKNaMKpLq6gAEpoOOpNxZmlwvTq2K0kjDAbiaEpMyB5N5/i7gUy0kuvHT+ERGhjybz/F3dKfponpplnrP92zqt4BGUQkh7tnVbwCMomJsjrUPq8T5b+6Vw1pxqQcqgLubVPq8X5b+6V5ra8erGiuNPH0Sv0KyUsygbRTcu4aNVAWU7mhTjPYos2LQ6xvMJzXGcop3SdVrfZOOa7dwpDoubtaRrRjRQfhTT2WXRwcaSdEcXH2RfehjEAoBiDvBxXQW3LANLGY69lVGQLNcS0UvFKnII+RJDxi/QC9pFzSanUPFE9AskjnxTU19nUKZ59CmzY/OBYSNuHBGNs8Ac6/639JXJk/Kj0jpjgZDQLKMQj4RvJ2KSgyLWjBFGIAKC4BRVrWuGNu+n3XFKcsrpHTGEYK2Kn59sMYVPH8dK5K07Se8kV3YdCVFiPiuqTcU/L2Tff4/C7ccIYty7JSk59dAUhZxccgMV0UrJ0bRPysoAMgEPNTpedCHhrP+1OeWWR6CoKKBp2Ypc01KFZK05z9WpEhgZeb/ALqPnJouOwKkE3pAdLsbjEvNBckBoBo2hOsnUfykwwSbrhsRkOAGjC9Xb4qiLdjTZTBInAPJPp8Du6Ua7bcgp9/o3j+Lu6UItuSJz0iytn+7Z1W8AjEHIe7Z1W8AjF0nOyNtg+rRflv7hXltpxatbsAXqNsD1aL8t/dK8gmn1bq8BCQrOgsaJUXLomuuAzXL8nTduXROxFEj6MSEU81Rkw4A11pyLN3XKFn56po3HWcv9qM5KKtlYJydIGnvauvcfomWMDL3EVTMSaAwvOeaG8ppHMlebkySyf4epixqH+homb0rSJv8dqZYwNvcVFWjaxvANNilGHJ0irlRu1bQ0agX7aqBa0xHXo6Ws50QiuCmYEq1goBUrq5xxKltknFyAZeTDRhv+yLhwABV2pE6IALnXDP8ZqPmJjT2DUPyo25DVQPPTJiHRbzWjHMpjSDG4IiPzRUqEn54m4Lqxw5aXRKcq2ampgvdQYBNeSJdojtySpaCd+KMawALpclHSJO32NCBohJ0xXFKixqhMBtSglfYKFRHlyZisPk4nUd3SjoctrIokTTWiHE6ju6UYyVpIVosZIe7Z1W8AjEHIe7Z1W8AjKrqONkZbP6WN8p/cK8ciPwGzjRexW231aL8p/cK8Zi47uASy6FfZ0diNoDTLipCPPGtLlFSM0GN1ZoOYnS43HpSTmoxthjFydIk5i0CbgbsCfsFGTM1qCGiTR1Jkgm8rypyc3bPVxwUFSFuiklONitZzqod7w0bFHx5gvPQsocv8Hbodmp5zyaYLJWRvqbylS8GgRspBqa1w1ppS4qkaK+R+C2goEsvawaR/wBm5JjR2sF+Aw2qOLy86Rw1BRUb2x2xb4piGpubqCefDDG1O5LhtDAXuK521rWL3EDAKuODyOl0JKSitmWjaOkdvBAQJYuNStwYJKl4ECgFAu1tY1SIbk7ZqDBDUiO2qJeKXJIaFzp7sZ/ANDs2t5NBknXQmwwtzEzqCjnOqakqkVKXbFbSHjMkm9ImDVjxT9ru6UuXlyTU3KQfBDYbjr0HcCmtJpISm1bPeZD3bOq3gEVXYULZ49Ezqt4BGruOIjLcZ6rG+U/uFeGvnoYpz2/2H5VhGtuTEWz2nUNwW0+xZJ+jwcWwz42dGkNu3pWm2hDp7xn9m/nBe7MstoF47U8JJo1DcoZMKm+yuLJKHpHhkGbgj/1Zd/Jv5SYtpQqe8Zd/IfYr3gSwyG5aMsMhuUP1F8l/2ZfCK5zE+2I6mk0AfyH1TkN8MYxGf2CsP5qMhuWGVGQ3KngXSYP2JfB4HCiwtcWGP/u38p+ZteDDHvYZOQc38r3XzUZDcteaN+Ebgk/VT7Y37MvhFemWiyI6rojP7D6Xor/LwGN0jFh7KOb9ive/NB8I3BZ5m34RuCL/ABYv2BfkyXorNaPKARDTTaGj+QTMtFhn2okPtc38qz3mTfhbuCzzNvwjcFdY4pUtE/NJu2VyhzUEf+kP+zb/AK5p42nCH/oz+zfyrD+Zt+Ebgs8yb8LdwU/An2xvPIrn/kYWuLD/ALt/KYmLSZW57MvaH5VkvMm/C3cFnmTfhbuCZYIoHmkVtgzUM3mJD/u38pYfCupEYa4c5v52HcrHeYt+Bu4fhb8wZ8DdwW8S+TeZ/BXeHOQmm+JDvwq5v5S5m0Yfk3HyjK6Lqc5uNCM71YXzBnwN3Bb/AMez4G/1CHgV3ZvMxuzR6KH1W8Ai6LGsWaa6DnY0/FIKxYrkjTlsLFiARQW1ixYxpYsWIBNBYFixAwopCxYsY2MFixYsE2sWLEDG1tbWIBNBbWLFjGJQWlixjHLSxYmiK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8" name="Picture 8" descr="https://geoffneilsen.files.wordpress.com/2012/06/archimedes177x260.jpg"/>
          <p:cNvPicPr>
            <a:picLocks noChangeAspect="1" noChangeArrowheads="1"/>
          </p:cNvPicPr>
          <p:nvPr/>
        </p:nvPicPr>
        <p:blipFill>
          <a:blip r:embed="rId2" cstate="print"/>
          <a:srcRect/>
          <a:stretch>
            <a:fillRect/>
          </a:stretch>
        </p:blipFill>
        <p:spPr bwMode="auto">
          <a:xfrm>
            <a:off x="4876800" y="1600200"/>
            <a:ext cx="3276600" cy="4945813"/>
          </a:xfrm>
          <a:prstGeom prst="rect">
            <a:avLst/>
          </a:prstGeom>
          <a:noFill/>
        </p:spPr>
      </p:pic>
      <p:sp>
        <p:nvSpPr>
          <p:cNvPr id="8" name="TextBox 7"/>
          <p:cNvSpPr txBox="1"/>
          <p:nvPr/>
        </p:nvSpPr>
        <p:spPr>
          <a:xfrm>
            <a:off x="4876800" y="5334000"/>
            <a:ext cx="3200400" cy="1200329"/>
          </a:xfrm>
          <a:prstGeom prst="rect">
            <a:avLst/>
          </a:prstGeom>
          <a:noFill/>
        </p:spPr>
        <p:txBody>
          <a:bodyPr wrap="square" rtlCol="0">
            <a:spAutoFit/>
          </a:bodyPr>
          <a:lstStyle/>
          <a:p>
            <a:pPr algn="ctr"/>
            <a:r>
              <a:rPr lang="en-US" sz="2400" dirty="0" smtClean="0"/>
              <a:t>Discovered how to determine buoyant force</a:t>
            </a:r>
            <a:endParaRPr lang="en-US" sz="2400" dirty="0"/>
          </a:p>
        </p:txBody>
      </p:sp>
      <p:pic>
        <p:nvPicPr>
          <p:cNvPr id="20490" name="Picture 10" descr="http://scienceprep.org/images/eureka.jpg"/>
          <p:cNvPicPr>
            <a:picLocks noChangeAspect="1" noChangeArrowheads="1"/>
          </p:cNvPicPr>
          <p:nvPr/>
        </p:nvPicPr>
        <p:blipFill>
          <a:blip r:embed="rId3" cstate="print"/>
          <a:srcRect/>
          <a:stretch>
            <a:fillRect/>
          </a:stretch>
        </p:blipFill>
        <p:spPr bwMode="auto">
          <a:xfrm>
            <a:off x="990600" y="3276600"/>
            <a:ext cx="2819400" cy="331279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Archimedes’ principle </a:t>
            </a:r>
            <a:endParaRPr lang="en-US" dirty="0"/>
          </a:p>
        </p:txBody>
      </p:sp>
      <p:sp>
        <p:nvSpPr>
          <p:cNvPr id="3" name="Content Placeholder 2"/>
          <p:cNvSpPr>
            <a:spLocks noGrp="1"/>
          </p:cNvSpPr>
          <p:nvPr>
            <p:ph idx="1"/>
          </p:nvPr>
        </p:nvSpPr>
        <p:spPr/>
        <p:txBody>
          <a:bodyPr/>
          <a:lstStyle/>
          <a:p>
            <a:r>
              <a:rPr lang="en-US" sz="4000" dirty="0" smtClean="0"/>
              <a:t>the </a:t>
            </a:r>
            <a:r>
              <a:rPr lang="en-US" sz="4000" dirty="0"/>
              <a:t>buoyant force of an object is </a:t>
            </a:r>
            <a:r>
              <a:rPr lang="en-US" sz="4000" b="1" dirty="0" smtClean="0"/>
              <a:t>equal</a:t>
            </a:r>
            <a:r>
              <a:rPr lang="en-US" sz="4000" dirty="0" smtClean="0"/>
              <a:t> </a:t>
            </a:r>
            <a:r>
              <a:rPr lang="en-US" sz="4000" dirty="0"/>
              <a:t>to </a:t>
            </a:r>
            <a:r>
              <a:rPr lang="en-US" sz="4000" dirty="0" smtClean="0"/>
              <a:t>the</a:t>
            </a:r>
            <a:r>
              <a:rPr lang="en-US" sz="4000" b="1" dirty="0" smtClean="0"/>
              <a:t> weight</a:t>
            </a:r>
            <a:r>
              <a:rPr lang="en-US" sz="4000" dirty="0" smtClean="0"/>
              <a:t> </a:t>
            </a:r>
            <a:r>
              <a:rPr lang="en-US" sz="4000" dirty="0"/>
              <a:t>of the fluid </a:t>
            </a:r>
            <a:r>
              <a:rPr lang="en-US" sz="4000" b="1" dirty="0" smtClean="0"/>
              <a:t>displaced</a:t>
            </a:r>
            <a:r>
              <a:rPr lang="en-US" sz="4000" dirty="0" smtClean="0"/>
              <a:t> </a:t>
            </a:r>
            <a:r>
              <a:rPr lang="en-US" sz="4000" dirty="0"/>
              <a:t>by the object</a:t>
            </a:r>
          </a:p>
          <a:p>
            <a:endParaRPr lang="en-US" dirty="0"/>
          </a:p>
        </p:txBody>
      </p:sp>
      <p:pic>
        <p:nvPicPr>
          <p:cNvPr id="4" name="Picture 4" descr="http://ffden-2.phys.uaf.edu/212_spring2011.web.dir/nicole_wade/images/Buoyant20forces20on20Wood.JPG"/>
          <p:cNvPicPr>
            <a:picLocks noChangeAspect="1" noChangeArrowheads="1"/>
          </p:cNvPicPr>
          <p:nvPr/>
        </p:nvPicPr>
        <p:blipFill>
          <a:blip r:embed="rId2" cstate="print">
            <a:lum bright="10000"/>
          </a:blip>
          <a:srcRect/>
          <a:stretch>
            <a:fillRect/>
          </a:stretch>
        </p:blipFill>
        <p:spPr bwMode="auto">
          <a:xfrm>
            <a:off x="2438400" y="3886200"/>
            <a:ext cx="4114800" cy="269225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media-2.web.britannica.com/eb-media/30/153030-004-41FAF000.jpg"/>
          <p:cNvPicPr>
            <a:picLocks noChangeAspect="1" noChangeArrowheads="1"/>
          </p:cNvPicPr>
          <p:nvPr/>
        </p:nvPicPr>
        <p:blipFill>
          <a:blip r:embed="rId2" cstate="print"/>
          <a:srcRect b="4000"/>
          <a:stretch>
            <a:fillRect/>
          </a:stretch>
        </p:blipFill>
        <p:spPr bwMode="auto">
          <a:xfrm>
            <a:off x="762000" y="685800"/>
            <a:ext cx="7786688" cy="5486400"/>
          </a:xfrm>
          <a:prstGeom prst="rect">
            <a:avLst/>
          </a:prstGeom>
          <a:noFill/>
        </p:spPr>
      </p:pic>
      <p:sp>
        <p:nvSpPr>
          <p:cNvPr id="6" name="Rectangle 5"/>
          <p:cNvSpPr/>
          <p:nvPr/>
        </p:nvSpPr>
        <p:spPr>
          <a:xfrm>
            <a:off x="4038600" y="609600"/>
            <a:ext cx="4572000" cy="1384995"/>
          </a:xfrm>
          <a:prstGeom prst="rect">
            <a:avLst/>
          </a:prstGeom>
        </p:spPr>
        <p:txBody>
          <a:bodyPr wrap="square">
            <a:spAutoFit/>
          </a:bodyPr>
          <a:lstStyle/>
          <a:p>
            <a:r>
              <a:rPr lang="en-US" sz="2800" dirty="0" smtClean="0"/>
              <a:t>the buoyant force of an object is equal to the weight of the fluid displaced by the object</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The weight of the object </a:t>
            </a:r>
            <a:r>
              <a:rPr lang="en-US" b="1" dirty="0" smtClean="0"/>
              <a:t>does not</a:t>
            </a:r>
            <a:r>
              <a:rPr lang="en-US" dirty="0" smtClean="0"/>
              <a:t> affect buoyant force</a:t>
            </a:r>
            <a:endParaRPr lang="en-US" dirty="0"/>
          </a:p>
        </p:txBody>
      </p:sp>
      <p:sp>
        <p:nvSpPr>
          <p:cNvPr id="3" name="Content Placeholder 2"/>
          <p:cNvSpPr>
            <a:spLocks noGrp="1"/>
          </p:cNvSpPr>
          <p:nvPr>
            <p:ph idx="1"/>
          </p:nvPr>
        </p:nvSpPr>
        <p:spPr>
          <a:xfrm>
            <a:off x="5715000" y="2286000"/>
            <a:ext cx="3124200" cy="4114800"/>
          </a:xfrm>
        </p:spPr>
        <p:txBody>
          <a:bodyPr>
            <a:normAutofit lnSpcReduction="10000"/>
          </a:bodyPr>
          <a:lstStyle/>
          <a:p>
            <a:pPr>
              <a:buNone/>
            </a:pPr>
            <a:r>
              <a:rPr lang="en-US" sz="3600" dirty="0" smtClean="0"/>
              <a:t>	Only the weight of the displaced water determines the buoyant force on an object </a:t>
            </a:r>
            <a:endParaRPr lang="en-US" sz="3600" dirty="0"/>
          </a:p>
        </p:txBody>
      </p:sp>
      <p:pic>
        <p:nvPicPr>
          <p:cNvPr id="22529" name="Picture 1"/>
          <p:cNvPicPr>
            <a:picLocks noChangeAspect="1" noChangeArrowheads="1"/>
          </p:cNvPicPr>
          <p:nvPr/>
        </p:nvPicPr>
        <p:blipFill>
          <a:blip r:embed="rId2" cstate="print"/>
          <a:srcRect/>
          <a:stretch>
            <a:fillRect/>
          </a:stretch>
        </p:blipFill>
        <p:spPr bwMode="auto">
          <a:xfrm>
            <a:off x="381000" y="1828800"/>
            <a:ext cx="5234489"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dirty="0" smtClean="0"/>
              <a:t>Weight does not determine the buoyant force, but it does determine whether the object will sink or float</a:t>
            </a:r>
            <a:endParaRPr lang="en-US" dirty="0"/>
          </a:p>
        </p:txBody>
      </p:sp>
      <p:pic>
        <p:nvPicPr>
          <p:cNvPr id="4" name="Picture 2"/>
          <p:cNvPicPr>
            <a:picLocks noChangeAspect="1" noChangeArrowheads="1"/>
          </p:cNvPicPr>
          <p:nvPr/>
        </p:nvPicPr>
        <p:blipFill>
          <a:blip r:embed="rId2" cstate="print"/>
          <a:srcRect l="42270" t="52288" r="2935" b="2396"/>
          <a:stretch>
            <a:fillRect/>
          </a:stretch>
        </p:blipFill>
        <p:spPr bwMode="auto">
          <a:xfrm>
            <a:off x="1828800" y="2514600"/>
            <a:ext cx="5231423" cy="3886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Sinking</a:t>
            </a:r>
            <a:endParaRPr lang="en-US" dirty="0"/>
          </a:p>
        </p:txBody>
      </p:sp>
      <p:sp>
        <p:nvSpPr>
          <p:cNvPr id="3" name="Content Placeholder 2"/>
          <p:cNvSpPr>
            <a:spLocks noGrp="1"/>
          </p:cNvSpPr>
          <p:nvPr>
            <p:ph idx="1"/>
          </p:nvPr>
        </p:nvSpPr>
        <p:spPr/>
        <p:txBody>
          <a:bodyPr/>
          <a:lstStyle/>
          <a:p>
            <a:r>
              <a:rPr lang="en-US" sz="4400" dirty="0" smtClean="0"/>
              <a:t>An object will sink if its weight is </a:t>
            </a:r>
            <a:r>
              <a:rPr lang="en-US" sz="4400" b="1" dirty="0" smtClean="0"/>
              <a:t>greater</a:t>
            </a:r>
            <a:r>
              <a:rPr lang="en-US" sz="4400" dirty="0" smtClean="0"/>
              <a:t> the buoyant force</a:t>
            </a:r>
          </a:p>
          <a:p>
            <a:endParaRPr lang="en-US" dirty="0"/>
          </a:p>
        </p:txBody>
      </p:sp>
      <p:sp>
        <p:nvSpPr>
          <p:cNvPr id="5" name="TextBox 4"/>
          <p:cNvSpPr txBox="1"/>
          <p:nvPr/>
        </p:nvSpPr>
        <p:spPr>
          <a:xfrm>
            <a:off x="1676400" y="4267200"/>
            <a:ext cx="1061508" cy="1892826"/>
          </a:xfrm>
          <a:prstGeom prst="rect">
            <a:avLst/>
          </a:prstGeom>
          <a:noFill/>
        </p:spPr>
        <p:txBody>
          <a:bodyPr wrap="none" rtlCol="0">
            <a:spAutoFit/>
          </a:bodyPr>
          <a:lstStyle/>
          <a:p>
            <a:pPr algn="ctr"/>
            <a:r>
              <a:rPr lang="en-US" sz="3600" b="1" dirty="0" smtClean="0"/>
              <a:t>12 N</a:t>
            </a:r>
          </a:p>
          <a:p>
            <a:pPr algn="ctr"/>
            <a:endParaRPr lang="en-US" sz="3600" b="1" dirty="0" smtClean="0"/>
          </a:p>
          <a:p>
            <a:pPr algn="ctr"/>
            <a:endParaRPr lang="en-US" sz="900" b="1" dirty="0" smtClean="0"/>
          </a:p>
          <a:p>
            <a:pPr algn="ctr"/>
            <a:r>
              <a:rPr lang="en-US" sz="3600" b="1" dirty="0" smtClean="0"/>
              <a:t>5 N</a:t>
            </a:r>
            <a:endParaRPr lang="en-US" sz="3600" b="1" dirty="0"/>
          </a:p>
        </p:txBody>
      </p:sp>
      <p:pic>
        <p:nvPicPr>
          <p:cNvPr id="1025" name="Picture 1"/>
          <p:cNvPicPr>
            <a:picLocks noChangeAspect="1" noChangeArrowheads="1"/>
          </p:cNvPicPr>
          <p:nvPr/>
        </p:nvPicPr>
        <p:blipFill>
          <a:blip r:embed="rId2" cstate="print"/>
          <a:srcRect/>
          <a:stretch>
            <a:fillRect/>
          </a:stretch>
        </p:blipFill>
        <p:spPr bwMode="auto">
          <a:xfrm>
            <a:off x="2667000" y="3505200"/>
            <a:ext cx="3743325" cy="3181350"/>
          </a:xfrm>
          <a:prstGeom prst="rect">
            <a:avLst/>
          </a:prstGeom>
          <a:noFill/>
          <a:ln w="9525">
            <a:noFill/>
            <a:miter lim="800000"/>
            <a:headEnd/>
            <a:tailEnd/>
          </a:ln>
        </p:spPr>
      </p:pic>
      <p:sp>
        <p:nvSpPr>
          <p:cNvPr id="6" name="Can 5"/>
          <p:cNvSpPr/>
          <p:nvPr/>
        </p:nvSpPr>
        <p:spPr>
          <a:xfrm>
            <a:off x="7848600" y="2895600"/>
            <a:ext cx="609600" cy="1066800"/>
          </a:xfrm>
          <a:prstGeom prst="can">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Floating</a:t>
            </a:r>
            <a:endParaRPr lang="en-US" dirty="0"/>
          </a:p>
        </p:txBody>
      </p:sp>
      <p:sp>
        <p:nvSpPr>
          <p:cNvPr id="3" name="Content Placeholder 2"/>
          <p:cNvSpPr>
            <a:spLocks noGrp="1"/>
          </p:cNvSpPr>
          <p:nvPr>
            <p:ph idx="1"/>
          </p:nvPr>
        </p:nvSpPr>
        <p:spPr/>
        <p:txBody>
          <a:bodyPr/>
          <a:lstStyle/>
          <a:p>
            <a:r>
              <a:rPr lang="en-US" sz="4400" dirty="0" smtClean="0"/>
              <a:t>An object will only float if its weight is </a:t>
            </a:r>
            <a:r>
              <a:rPr lang="en-US" sz="4400" b="1" dirty="0" smtClean="0"/>
              <a:t>equal to </a:t>
            </a:r>
            <a:r>
              <a:rPr lang="en-US" sz="4400" dirty="0" smtClean="0"/>
              <a:t>the buoyant force</a:t>
            </a:r>
          </a:p>
          <a:p>
            <a:endParaRPr lang="en-US" dirty="0"/>
          </a:p>
        </p:txBody>
      </p:sp>
      <p:sp>
        <p:nvSpPr>
          <p:cNvPr id="5" name="TextBox 4"/>
          <p:cNvSpPr txBox="1"/>
          <p:nvPr/>
        </p:nvSpPr>
        <p:spPr>
          <a:xfrm>
            <a:off x="2209800" y="4343400"/>
            <a:ext cx="1061509" cy="1892826"/>
          </a:xfrm>
          <a:prstGeom prst="rect">
            <a:avLst/>
          </a:prstGeom>
          <a:noFill/>
        </p:spPr>
        <p:txBody>
          <a:bodyPr wrap="none" rtlCol="0">
            <a:spAutoFit/>
          </a:bodyPr>
          <a:lstStyle/>
          <a:p>
            <a:pPr algn="ctr"/>
            <a:r>
              <a:rPr lang="en-US" sz="3600" b="1" dirty="0" smtClean="0"/>
              <a:t>12 N</a:t>
            </a:r>
          </a:p>
          <a:p>
            <a:pPr algn="ctr"/>
            <a:endParaRPr lang="en-US" sz="3600" b="1" dirty="0" smtClean="0"/>
          </a:p>
          <a:p>
            <a:pPr algn="ctr"/>
            <a:endParaRPr lang="en-US" sz="900" b="1" dirty="0" smtClean="0"/>
          </a:p>
          <a:p>
            <a:pPr algn="ctr"/>
            <a:r>
              <a:rPr lang="en-US" sz="3600" b="1" dirty="0" smtClean="0"/>
              <a:t>12 N</a:t>
            </a:r>
            <a:endParaRPr lang="en-US" sz="3600" b="1" dirty="0"/>
          </a:p>
        </p:txBody>
      </p:sp>
      <p:pic>
        <p:nvPicPr>
          <p:cNvPr id="8" name="Picture 4" descr="http://images2.layoutsparks.com/1/120099/goldfish-water-blue-swim.jpg"/>
          <p:cNvPicPr>
            <a:picLocks noChangeAspect="1" noChangeArrowheads="1"/>
          </p:cNvPicPr>
          <p:nvPr/>
        </p:nvPicPr>
        <p:blipFill>
          <a:blip r:embed="rId2" cstate="print"/>
          <a:srcRect l="6349" r="26984"/>
          <a:stretch>
            <a:fillRect/>
          </a:stretch>
        </p:blipFill>
        <p:spPr bwMode="auto">
          <a:xfrm>
            <a:off x="3352800" y="3475954"/>
            <a:ext cx="3200400" cy="319258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Floating</a:t>
            </a:r>
            <a:endParaRPr lang="en-US" dirty="0"/>
          </a:p>
        </p:txBody>
      </p:sp>
      <p:sp>
        <p:nvSpPr>
          <p:cNvPr id="3" name="Content Placeholder 2"/>
          <p:cNvSpPr>
            <a:spLocks noGrp="1"/>
          </p:cNvSpPr>
          <p:nvPr>
            <p:ph idx="1"/>
          </p:nvPr>
        </p:nvSpPr>
        <p:spPr>
          <a:xfrm>
            <a:off x="457200" y="1600200"/>
            <a:ext cx="4038600" cy="4525963"/>
          </a:xfrm>
        </p:spPr>
        <p:txBody>
          <a:bodyPr>
            <a:normAutofit lnSpcReduction="10000"/>
          </a:bodyPr>
          <a:lstStyle/>
          <a:p>
            <a:r>
              <a:rPr lang="en-US" dirty="0" smtClean="0"/>
              <a:t>Buoyant force is equal to the weight</a:t>
            </a:r>
          </a:p>
          <a:p>
            <a:endParaRPr lang="en-US" dirty="0" smtClean="0"/>
          </a:p>
          <a:p>
            <a:pPr>
              <a:buNone/>
            </a:pPr>
            <a:r>
              <a:rPr lang="en-US" dirty="0" smtClean="0"/>
              <a:t>	Only the feet, legs, and stomach have to be underwater to displace 9 N of water which is equal to the duck’s weight</a:t>
            </a:r>
          </a:p>
        </p:txBody>
      </p:sp>
      <p:pic>
        <p:nvPicPr>
          <p:cNvPr id="8" name="Picture 2" descr="http://images.wisegeek.com/duckling-in-water.jpg"/>
          <p:cNvPicPr>
            <a:picLocks noChangeAspect="1" noChangeArrowheads="1"/>
          </p:cNvPicPr>
          <p:nvPr/>
        </p:nvPicPr>
        <p:blipFill>
          <a:blip r:embed="rId2" cstate="print"/>
          <a:srcRect b="7143"/>
          <a:stretch>
            <a:fillRect/>
          </a:stretch>
        </p:blipFill>
        <p:spPr bwMode="auto">
          <a:xfrm>
            <a:off x="4703327" y="1905000"/>
            <a:ext cx="4161341" cy="3352800"/>
          </a:xfrm>
          <a:prstGeom prst="rect">
            <a:avLst/>
          </a:prstGeom>
          <a:noFill/>
        </p:spPr>
      </p:pic>
      <p:grpSp>
        <p:nvGrpSpPr>
          <p:cNvPr id="12" name="Group 11"/>
          <p:cNvGrpSpPr/>
          <p:nvPr/>
        </p:nvGrpSpPr>
        <p:grpSpPr>
          <a:xfrm>
            <a:off x="5070018" y="2133600"/>
            <a:ext cx="1330782" cy="3554819"/>
            <a:chOff x="5070018" y="2133600"/>
            <a:chExt cx="1330782" cy="3554819"/>
          </a:xfrm>
        </p:grpSpPr>
        <p:sp>
          <p:nvSpPr>
            <p:cNvPr id="9" name="Down Arrow 8"/>
            <p:cNvSpPr/>
            <p:nvPr/>
          </p:nvSpPr>
          <p:spPr>
            <a:xfrm>
              <a:off x="6019800" y="2133600"/>
              <a:ext cx="381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0800000">
              <a:off x="6019800" y="4724400"/>
              <a:ext cx="381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70018" y="2133600"/>
              <a:ext cx="827471" cy="3554819"/>
            </a:xfrm>
            <a:prstGeom prst="rect">
              <a:avLst/>
            </a:prstGeom>
            <a:noFill/>
          </p:spPr>
          <p:txBody>
            <a:bodyPr wrap="none" rtlCol="0">
              <a:spAutoFit/>
            </a:bodyPr>
            <a:lstStyle/>
            <a:p>
              <a:pPr algn="ctr"/>
              <a:r>
                <a:rPr lang="en-US" sz="3600" b="1" dirty="0" smtClean="0"/>
                <a:t>9 N</a:t>
              </a:r>
            </a:p>
            <a:p>
              <a:pPr algn="ctr"/>
              <a:endParaRPr lang="en-US" sz="3600" b="1" dirty="0" smtClean="0"/>
            </a:p>
            <a:p>
              <a:pPr algn="ctr"/>
              <a:endParaRPr lang="en-US" sz="3600" b="1" dirty="0" smtClean="0"/>
            </a:p>
            <a:p>
              <a:pPr algn="ctr"/>
              <a:endParaRPr lang="en-US" sz="3600" b="1" dirty="0" smtClean="0"/>
            </a:p>
            <a:p>
              <a:pPr algn="ctr"/>
              <a:endParaRPr lang="en-US" sz="3600" b="1" dirty="0" smtClean="0"/>
            </a:p>
            <a:p>
              <a:pPr algn="ctr"/>
              <a:endParaRPr lang="en-US" sz="900" b="1" dirty="0" smtClean="0"/>
            </a:p>
            <a:p>
              <a:pPr algn="ctr"/>
              <a:r>
                <a:rPr lang="en-US" sz="3600" b="1" dirty="0" smtClean="0"/>
                <a:t>9 N</a:t>
              </a:r>
              <a:endParaRPr lang="en-US" sz="36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Buoying Up</a:t>
            </a:r>
            <a:endParaRPr lang="en-US" dirty="0"/>
          </a:p>
        </p:txBody>
      </p:sp>
      <p:sp>
        <p:nvSpPr>
          <p:cNvPr id="3" name="Content Placeholder 2"/>
          <p:cNvSpPr>
            <a:spLocks noGrp="1"/>
          </p:cNvSpPr>
          <p:nvPr>
            <p:ph idx="1"/>
          </p:nvPr>
        </p:nvSpPr>
        <p:spPr>
          <a:xfrm>
            <a:off x="457200" y="1600200"/>
            <a:ext cx="4724400" cy="4525963"/>
          </a:xfrm>
        </p:spPr>
        <p:txBody>
          <a:bodyPr/>
          <a:lstStyle/>
          <a:p>
            <a:r>
              <a:rPr lang="en-US" dirty="0" smtClean="0"/>
              <a:t>If the duck dove underwater, it would displace more than 9 N of water…</a:t>
            </a:r>
            <a:endParaRPr lang="en-US" dirty="0"/>
          </a:p>
        </p:txBody>
      </p:sp>
      <p:pic>
        <p:nvPicPr>
          <p:cNvPr id="2056" name="Picture 8" descr="http://t3.gstatic.com/images?q=tbn:ANd9GcScj2-E9aOBuSuro4QHjBSlc8Ws9iPu7ctgtNlSOaSXKKE-X8TB"/>
          <p:cNvPicPr>
            <a:picLocks noChangeAspect="1" noChangeArrowheads="1"/>
          </p:cNvPicPr>
          <p:nvPr/>
        </p:nvPicPr>
        <p:blipFill>
          <a:blip r:embed="rId2" cstate="print"/>
          <a:srcRect/>
          <a:stretch>
            <a:fillRect/>
          </a:stretch>
        </p:blipFill>
        <p:spPr bwMode="auto">
          <a:xfrm>
            <a:off x="3810000" y="4038600"/>
            <a:ext cx="3505200" cy="2625518"/>
          </a:xfrm>
          <a:prstGeom prst="rect">
            <a:avLst/>
          </a:prstGeom>
          <a:noFill/>
        </p:spPr>
      </p:pic>
      <p:pic>
        <p:nvPicPr>
          <p:cNvPr id="4098" name="Picture 2" descr="http://farm7.staticflickr.com/6140/6020080906_03749927b7_z.jpg"/>
          <p:cNvPicPr>
            <a:picLocks noChangeAspect="1" noChangeArrowheads="1"/>
          </p:cNvPicPr>
          <p:nvPr/>
        </p:nvPicPr>
        <p:blipFill>
          <a:blip r:embed="rId3" cstate="print"/>
          <a:srcRect/>
          <a:stretch>
            <a:fillRect/>
          </a:stretch>
        </p:blipFill>
        <p:spPr bwMode="auto">
          <a:xfrm>
            <a:off x="5410200" y="1600200"/>
            <a:ext cx="3469153" cy="23145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of the states of matter are fluids?</a:t>
            </a:r>
            <a:endParaRPr lang="en-US" dirty="0"/>
          </a:p>
        </p:txBody>
      </p:sp>
      <p:pic>
        <p:nvPicPr>
          <p:cNvPr id="4" name="Picture 2" descr="http://images.flatworldknowledge.com/ballgob/ballgob-fig08_008.jpg"/>
          <p:cNvPicPr>
            <a:picLocks noChangeAspect="1" noChangeArrowheads="1"/>
          </p:cNvPicPr>
          <p:nvPr/>
        </p:nvPicPr>
        <p:blipFill>
          <a:blip r:embed="rId2" cstate="print"/>
          <a:srcRect/>
          <a:stretch>
            <a:fillRect/>
          </a:stretch>
        </p:blipFill>
        <p:spPr bwMode="auto">
          <a:xfrm>
            <a:off x="1143000" y="2667000"/>
            <a:ext cx="6921454" cy="330113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asset.emsofl.com/ONLINE%20CLASS/PhysLifeCD/_CDDAT/PhySci/unit05/phschool.com/M3_act.gif"/>
          <p:cNvPicPr>
            <a:picLocks noChangeAspect="1" noChangeArrowheads="1"/>
          </p:cNvPicPr>
          <p:nvPr/>
        </p:nvPicPr>
        <p:blipFill>
          <a:blip r:embed="rId2" cstate="print"/>
          <a:srcRect/>
          <a:stretch>
            <a:fillRect/>
          </a:stretch>
        </p:blipFill>
        <p:spPr bwMode="auto">
          <a:xfrm>
            <a:off x="685800" y="1066800"/>
            <a:ext cx="7703854" cy="4495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Time!!!</a:t>
            </a:r>
            <a:endParaRPr lang="en-US" dirty="0"/>
          </a:p>
        </p:txBody>
      </p:sp>
      <p:pic>
        <p:nvPicPr>
          <p:cNvPr id="36866" name="Picture 2"/>
          <p:cNvPicPr>
            <a:picLocks noChangeAspect="1" noChangeArrowheads="1"/>
          </p:cNvPicPr>
          <p:nvPr/>
        </p:nvPicPr>
        <p:blipFill>
          <a:blip r:embed="rId2" cstate="print"/>
          <a:srcRect/>
          <a:stretch>
            <a:fillRect/>
          </a:stretch>
        </p:blipFill>
        <p:spPr bwMode="auto">
          <a:xfrm>
            <a:off x="685800" y="1828800"/>
            <a:ext cx="7828885"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4800600" cy="3840163"/>
          </a:xfrm>
        </p:spPr>
        <p:txBody>
          <a:bodyPr/>
          <a:lstStyle/>
          <a:p>
            <a:r>
              <a:rPr lang="en-US" dirty="0" smtClean="0"/>
              <a:t>Weight of rock is greater than the weight of the water it displaced!</a:t>
            </a:r>
            <a:endParaRPr lang="en-US" dirty="0"/>
          </a:p>
        </p:txBody>
      </p:sp>
      <p:pic>
        <p:nvPicPr>
          <p:cNvPr id="38918" name="Picture 6"/>
          <p:cNvPicPr>
            <a:picLocks noChangeAspect="1" noChangeArrowheads="1"/>
          </p:cNvPicPr>
          <p:nvPr/>
        </p:nvPicPr>
        <p:blipFill>
          <a:blip r:embed="rId2" cstate="print"/>
          <a:srcRect/>
          <a:stretch>
            <a:fillRect/>
          </a:stretch>
        </p:blipFill>
        <p:spPr bwMode="auto">
          <a:xfrm>
            <a:off x="5486400" y="1371600"/>
            <a:ext cx="2867025" cy="5105400"/>
          </a:xfrm>
          <a:prstGeom prst="rect">
            <a:avLst/>
          </a:prstGeom>
          <a:noFill/>
          <a:ln w="9525">
            <a:noFill/>
            <a:miter lim="800000"/>
            <a:headEnd/>
            <a:tailEnd/>
          </a:ln>
        </p:spPr>
      </p:pic>
      <p:sp>
        <p:nvSpPr>
          <p:cNvPr id="8" name="Title 7"/>
          <p:cNvSpPr>
            <a:spLocks noGrp="1"/>
          </p:cNvSpPr>
          <p:nvPr>
            <p:ph type="title"/>
          </p:nvPr>
        </p:nvSpPr>
        <p:spPr/>
        <p:txBody>
          <a:bodyPr>
            <a:normAutofit/>
          </a:bodyPr>
          <a:lstStyle/>
          <a:p>
            <a:r>
              <a:rPr lang="en-US" dirty="0" smtClean="0"/>
              <a:t>Why does the rock sink?</a:t>
            </a:r>
            <a:endParaRPr lang="en-US" dirty="0"/>
          </a:p>
        </p:txBody>
      </p:sp>
      <p:sp>
        <p:nvSpPr>
          <p:cNvPr id="9" name="TextBox 8"/>
          <p:cNvSpPr txBox="1"/>
          <p:nvPr/>
        </p:nvSpPr>
        <p:spPr>
          <a:xfrm>
            <a:off x="457200" y="5638800"/>
            <a:ext cx="4648200" cy="646331"/>
          </a:xfrm>
          <a:prstGeom prst="rect">
            <a:avLst/>
          </a:prstGeom>
          <a:noFill/>
        </p:spPr>
        <p:txBody>
          <a:bodyPr wrap="square" rtlCol="0">
            <a:spAutoFit/>
          </a:bodyPr>
          <a:lstStyle/>
          <a:p>
            <a:r>
              <a:rPr lang="en-US" dirty="0" smtClean="0"/>
              <a:t>Mass is proportional to weight so the rock has more mass per volume than the water does.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a:t>
            </a:r>
            <a:endParaRPr lang="en-US" dirty="0"/>
          </a:p>
        </p:txBody>
      </p:sp>
      <p:sp>
        <p:nvSpPr>
          <p:cNvPr id="3" name="Content Placeholder 2"/>
          <p:cNvSpPr>
            <a:spLocks noGrp="1"/>
          </p:cNvSpPr>
          <p:nvPr>
            <p:ph idx="1"/>
          </p:nvPr>
        </p:nvSpPr>
        <p:spPr/>
        <p:txBody>
          <a:bodyPr/>
          <a:lstStyle/>
          <a:p>
            <a:r>
              <a:rPr lang="en-US" sz="4800" b="1" dirty="0" smtClean="0"/>
              <a:t>Mass per unit volume</a:t>
            </a:r>
          </a:p>
          <a:p>
            <a:endParaRPr lang="en-US" dirty="0"/>
          </a:p>
        </p:txBody>
      </p:sp>
      <p:pic>
        <p:nvPicPr>
          <p:cNvPr id="1026" name="Picture 2" descr="http://www.nyu.edu/pages/mathmol/textbook/density_box.gif"/>
          <p:cNvPicPr>
            <a:picLocks noChangeAspect="1" noChangeArrowheads="1"/>
          </p:cNvPicPr>
          <p:nvPr/>
        </p:nvPicPr>
        <p:blipFill>
          <a:blip r:embed="rId2" cstate="print"/>
          <a:srcRect l="51812"/>
          <a:stretch>
            <a:fillRect/>
          </a:stretch>
        </p:blipFill>
        <p:spPr bwMode="auto">
          <a:xfrm>
            <a:off x="5029200" y="3505200"/>
            <a:ext cx="3259980" cy="2438400"/>
          </a:xfrm>
          <a:prstGeom prst="rect">
            <a:avLst/>
          </a:prstGeom>
          <a:noFill/>
        </p:spPr>
      </p:pic>
      <p:pic>
        <p:nvPicPr>
          <p:cNvPr id="5" name="Picture 2" descr="http://www.nyu.edu/pages/mathmol/textbook/density_box.gif"/>
          <p:cNvPicPr>
            <a:picLocks noChangeAspect="1" noChangeArrowheads="1"/>
          </p:cNvPicPr>
          <p:nvPr/>
        </p:nvPicPr>
        <p:blipFill>
          <a:blip r:embed="rId2" cstate="print"/>
          <a:srcRect r="50440"/>
          <a:stretch>
            <a:fillRect/>
          </a:stretch>
        </p:blipFill>
        <p:spPr bwMode="auto">
          <a:xfrm>
            <a:off x="914400" y="3505200"/>
            <a:ext cx="3352800" cy="2438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Sinking</a:t>
            </a:r>
            <a:endParaRPr lang="en-US" dirty="0"/>
          </a:p>
        </p:txBody>
      </p:sp>
      <p:sp>
        <p:nvSpPr>
          <p:cNvPr id="3" name="Content Placeholder 2"/>
          <p:cNvSpPr>
            <a:spLocks noGrp="1"/>
          </p:cNvSpPr>
          <p:nvPr>
            <p:ph idx="1"/>
          </p:nvPr>
        </p:nvSpPr>
        <p:spPr>
          <a:xfrm>
            <a:off x="457200" y="1600200"/>
            <a:ext cx="4648200" cy="4525963"/>
          </a:xfrm>
        </p:spPr>
        <p:txBody>
          <a:bodyPr/>
          <a:lstStyle/>
          <a:p>
            <a:r>
              <a:rPr lang="en-US" sz="4400" dirty="0" smtClean="0"/>
              <a:t>Objects that are </a:t>
            </a:r>
            <a:r>
              <a:rPr lang="en-US" sz="4400" b="1" dirty="0" smtClean="0"/>
              <a:t>more dense</a:t>
            </a:r>
            <a:r>
              <a:rPr lang="en-US" sz="4400" dirty="0" smtClean="0"/>
              <a:t> than the surrounding fluid will </a:t>
            </a:r>
            <a:r>
              <a:rPr lang="en-US" sz="4400" b="1" dirty="0" smtClean="0"/>
              <a:t>sink</a:t>
            </a:r>
          </a:p>
          <a:p>
            <a:endParaRPr lang="en-US" dirty="0"/>
          </a:p>
        </p:txBody>
      </p:sp>
      <p:pic>
        <p:nvPicPr>
          <p:cNvPr id="5" name="Picture 2" descr="http://wiki.sjcoe.net/groups/toastyscience/wiki/53919/images/__thumbs__/bee7a.jpg"/>
          <p:cNvPicPr>
            <a:picLocks noChangeAspect="1" noChangeArrowheads="1"/>
          </p:cNvPicPr>
          <p:nvPr/>
        </p:nvPicPr>
        <p:blipFill>
          <a:blip r:embed="rId2" cstate="print"/>
          <a:srcRect l="25600" r="24800" b="7082"/>
          <a:stretch>
            <a:fillRect/>
          </a:stretch>
        </p:blipFill>
        <p:spPr bwMode="auto">
          <a:xfrm>
            <a:off x="5257800" y="1828800"/>
            <a:ext cx="3514493" cy="4648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stevespanglerscience.com/uploads/images/9-Layer-Density-201012080001.jpg"/>
          <p:cNvPicPr>
            <a:picLocks noChangeAspect="1" noChangeArrowheads="1"/>
          </p:cNvPicPr>
          <p:nvPr/>
        </p:nvPicPr>
        <p:blipFill>
          <a:blip r:embed="rId2" cstate="print"/>
          <a:srcRect/>
          <a:stretch>
            <a:fillRect/>
          </a:stretch>
        </p:blipFill>
        <p:spPr bwMode="auto">
          <a:xfrm>
            <a:off x="1219200" y="0"/>
            <a:ext cx="6705600" cy="67056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6019800" cy="1143000"/>
          </a:xfrm>
        </p:spPr>
        <p:txBody>
          <a:bodyPr/>
          <a:lstStyle/>
          <a:p>
            <a:r>
              <a:rPr lang="en-US" dirty="0" smtClean="0"/>
              <a:t>Floating</a:t>
            </a:r>
            <a:endParaRPr lang="en-US" dirty="0"/>
          </a:p>
        </p:txBody>
      </p:sp>
      <p:sp>
        <p:nvSpPr>
          <p:cNvPr id="6" name="Content Placeholder 5"/>
          <p:cNvSpPr>
            <a:spLocks noGrp="1"/>
          </p:cNvSpPr>
          <p:nvPr>
            <p:ph idx="1"/>
          </p:nvPr>
        </p:nvSpPr>
        <p:spPr>
          <a:xfrm>
            <a:off x="457200" y="1600200"/>
            <a:ext cx="3657600" cy="4525963"/>
          </a:xfrm>
        </p:spPr>
        <p:txBody>
          <a:bodyPr/>
          <a:lstStyle/>
          <a:p>
            <a:r>
              <a:rPr lang="en-US" sz="4000" dirty="0" smtClean="0"/>
              <a:t>Objects that are </a:t>
            </a:r>
            <a:r>
              <a:rPr lang="en-US" sz="4000" b="1" dirty="0" smtClean="0"/>
              <a:t>less dense</a:t>
            </a:r>
            <a:r>
              <a:rPr lang="en-US" sz="4000" dirty="0" smtClean="0"/>
              <a:t> than the surrounding fluid will </a:t>
            </a:r>
            <a:r>
              <a:rPr lang="en-US" sz="4000" b="1" dirty="0" smtClean="0"/>
              <a:t>float</a:t>
            </a:r>
          </a:p>
          <a:p>
            <a:endParaRPr lang="en-US" dirty="0"/>
          </a:p>
        </p:txBody>
      </p:sp>
      <p:pic>
        <p:nvPicPr>
          <p:cNvPr id="39938" name="Picture 2" descr="http://www.dateu.us/dates/Hot-Air-Balloon.jpg"/>
          <p:cNvPicPr>
            <a:picLocks noChangeAspect="1" noChangeArrowheads="1"/>
          </p:cNvPicPr>
          <p:nvPr/>
        </p:nvPicPr>
        <p:blipFill>
          <a:blip r:embed="rId2" cstate="print"/>
          <a:srcRect l="24074" r="22222"/>
          <a:stretch>
            <a:fillRect/>
          </a:stretch>
        </p:blipFill>
        <p:spPr bwMode="auto">
          <a:xfrm>
            <a:off x="5105400" y="685800"/>
            <a:ext cx="3505200" cy="4426826"/>
          </a:xfrm>
          <a:prstGeom prst="rect">
            <a:avLst/>
          </a:prstGeom>
          <a:noFill/>
        </p:spPr>
      </p:pic>
      <p:pic>
        <p:nvPicPr>
          <p:cNvPr id="8" name="Picture 2" descr="http://chemwiki.ucdavis.edu/@api/deki/files/4812/=Hot_Air_Balloon.jpg"/>
          <p:cNvPicPr>
            <a:picLocks noChangeAspect="1" noChangeArrowheads="1"/>
          </p:cNvPicPr>
          <p:nvPr/>
        </p:nvPicPr>
        <p:blipFill>
          <a:blip r:embed="rId3" cstate="print"/>
          <a:srcRect/>
          <a:stretch>
            <a:fillRect/>
          </a:stretch>
        </p:blipFill>
        <p:spPr bwMode="auto">
          <a:xfrm>
            <a:off x="4038600" y="4343400"/>
            <a:ext cx="2667000" cy="223837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pcontent.answcdn.com/wikipedia/en/thumb/5/55/Pound-coin-floating-in-mercury.jpg/220px-Pound-coin-floating-in-mercury.jpg"/>
          <p:cNvPicPr>
            <a:picLocks noChangeAspect="1" noChangeArrowheads="1"/>
          </p:cNvPicPr>
          <p:nvPr/>
        </p:nvPicPr>
        <p:blipFill>
          <a:blip r:embed="rId2" cstate="print"/>
          <a:srcRect/>
          <a:stretch>
            <a:fillRect/>
          </a:stretch>
        </p:blipFill>
        <p:spPr bwMode="auto">
          <a:xfrm>
            <a:off x="1371600" y="1219200"/>
            <a:ext cx="6362700" cy="477202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Steel is almost 8 times denser than water… so how does it float?</a:t>
            </a:r>
            <a:endParaRPr lang="en-US" dirty="0"/>
          </a:p>
        </p:txBody>
      </p:sp>
      <p:pic>
        <p:nvPicPr>
          <p:cNvPr id="43010" name="Picture 2" descr="http://s7e3a.scene7.com/is/image/boatinternational/all-ocean-yachts-90-steel-yacht-40114-w?$yachtLeadImage$"/>
          <p:cNvPicPr>
            <a:picLocks noChangeAspect="1" noChangeArrowheads="1"/>
          </p:cNvPicPr>
          <p:nvPr/>
        </p:nvPicPr>
        <p:blipFill>
          <a:blip r:embed="rId2" cstate="print"/>
          <a:srcRect b="7514"/>
          <a:stretch>
            <a:fillRect/>
          </a:stretch>
        </p:blipFill>
        <p:spPr bwMode="auto">
          <a:xfrm>
            <a:off x="304800" y="2133600"/>
            <a:ext cx="7029450" cy="3657600"/>
          </a:xfrm>
          <a:prstGeom prst="rect">
            <a:avLst/>
          </a:prstGeom>
          <a:noFill/>
        </p:spPr>
      </p:pic>
      <p:pic>
        <p:nvPicPr>
          <p:cNvPr id="43012" name="Picture 4" descr="http://t1.gstatic.com/images?q=tbn:ANd9GcTMABfbIe6GDCgGo31KyLHfGnFe0veY0PKnV_4T3HLYo4RPckar"/>
          <p:cNvPicPr>
            <a:picLocks noChangeAspect="1" noChangeArrowheads="1"/>
          </p:cNvPicPr>
          <p:nvPr/>
        </p:nvPicPr>
        <p:blipFill>
          <a:blip r:embed="rId3" cstate="print"/>
          <a:srcRect/>
          <a:stretch>
            <a:fillRect/>
          </a:stretch>
        </p:blipFill>
        <p:spPr bwMode="auto">
          <a:xfrm>
            <a:off x="6791325" y="4572000"/>
            <a:ext cx="2352675" cy="194310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Changing Overall Density</a:t>
            </a:r>
            <a:endParaRPr lang="en-US" dirty="0"/>
          </a:p>
        </p:txBody>
      </p:sp>
      <p:sp>
        <p:nvSpPr>
          <p:cNvPr id="4" name="Rectangle 3"/>
          <p:cNvSpPr/>
          <p:nvPr/>
        </p:nvSpPr>
        <p:spPr>
          <a:xfrm>
            <a:off x="685800" y="2438400"/>
            <a:ext cx="3429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Mass</a:t>
            </a:r>
            <a:endParaRPr lang="en-US" sz="4800" b="1" dirty="0"/>
          </a:p>
        </p:txBody>
      </p:sp>
      <p:sp>
        <p:nvSpPr>
          <p:cNvPr id="5" name="Rectangle 4"/>
          <p:cNvSpPr/>
          <p:nvPr/>
        </p:nvSpPr>
        <p:spPr>
          <a:xfrm>
            <a:off x="4648200" y="2438400"/>
            <a:ext cx="3429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Volume</a:t>
            </a:r>
            <a:endParaRPr lang="en-US" sz="4800" b="1" dirty="0"/>
          </a:p>
        </p:txBody>
      </p:sp>
      <p:sp>
        <p:nvSpPr>
          <p:cNvPr id="6" name="Rectangle 5"/>
          <p:cNvSpPr/>
          <p:nvPr/>
        </p:nvSpPr>
        <p:spPr>
          <a:xfrm>
            <a:off x="2590800" y="4648200"/>
            <a:ext cx="3429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Shape</a:t>
            </a:r>
            <a:endParaRPr lang="en-US" sz="4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direction are the particles going to flow?</a:t>
            </a:r>
            <a:endParaRPr lang="en-US" dirty="0"/>
          </a:p>
        </p:txBody>
      </p:sp>
      <p:pic>
        <p:nvPicPr>
          <p:cNvPr id="4" name="Picture 2" descr="http://www.hartnell.edu/tutorials/biology/images/osmosis1d.jpg"/>
          <p:cNvPicPr>
            <a:picLocks noChangeAspect="1" noChangeArrowheads="1"/>
          </p:cNvPicPr>
          <p:nvPr/>
        </p:nvPicPr>
        <p:blipFill>
          <a:blip r:embed="rId2" cstate="print"/>
          <a:srcRect r="56904"/>
          <a:stretch>
            <a:fillRect/>
          </a:stretch>
        </p:blipFill>
        <p:spPr bwMode="auto">
          <a:xfrm>
            <a:off x="2209800" y="2133600"/>
            <a:ext cx="4419600" cy="451167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t>
            </a:r>
            <a:endParaRPr lang="en-US" dirty="0"/>
          </a:p>
        </p:txBody>
      </p:sp>
      <p:pic>
        <p:nvPicPr>
          <p:cNvPr id="4" name="Picture 2" descr="http://1.bp.blogspot.com/_WI2zSLl2Z_4/TQjKIL8OuWI/AAAAAAAAAC4/ndhVceJlbaE/s1600/submarine.gif"/>
          <p:cNvPicPr>
            <a:picLocks noChangeAspect="1" noChangeArrowheads="1"/>
          </p:cNvPicPr>
          <p:nvPr/>
        </p:nvPicPr>
        <p:blipFill>
          <a:blip r:embed="rId2" cstate="print"/>
          <a:srcRect/>
          <a:stretch>
            <a:fillRect/>
          </a:stretch>
        </p:blipFill>
        <p:spPr bwMode="auto">
          <a:xfrm>
            <a:off x="1676400" y="1295400"/>
            <a:ext cx="6220102" cy="5334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t>
            </a:r>
            <a:endParaRPr lang="en-US" dirty="0"/>
          </a:p>
        </p:txBody>
      </p:sp>
      <p:sp>
        <p:nvSpPr>
          <p:cNvPr id="3" name="Content Placeholder 2"/>
          <p:cNvSpPr>
            <a:spLocks noGrp="1"/>
          </p:cNvSpPr>
          <p:nvPr>
            <p:ph idx="1"/>
          </p:nvPr>
        </p:nvSpPr>
        <p:spPr>
          <a:xfrm>
            <a:off x="457200" y="1600200"/>
            <a:ext cx="5486400" cy="4525963"/>
          </a:xfrm>
        </p:spPr>
        <p:txBody>
          <a:bodyPr>
            <a:normAutofit lnSpcReduction="10000"/>
          </a:bodyPr>
          <a:lstStyle/>
          <a:p>
            <a:pPr lvl="0"/>
            <a:r>
              <a:rPr lang="en-US" sz="4000" dirty="0" smtClean="0"/>
              <a:t>When water is added to the ballast tanks of a submarine, the mass </a:t>
            </a:r>
            <a:r>
              <a:rPr lang="en-US" sz="4000" b="1" dirty="0" smtClean="0"/>
              <a:t>increases </a:t>
            </a:r>
            <a:r>
              <a:rPr lang="en-US" sz="4000" dirty="0" smtClean="0"/>
              <a:t>so the density also </a:t>
            </a:r>
            <a:r>
              <a:rPr lang="en-US" sz="4000" b="1" dirty="0" smtClean="0"/>
              <a:t>increases</a:t>
            </a:r>
            <a:r>
              <a:rPr lang="en-US" sz="4000" dirty="0" smtClean="0"/>
              <a:t>.  When water is removed, mass </a:t>
            </a:r>
            <a:r>
              <a:rPr lang="en-US" sz="4000" b="1" dirty="0" smtClean="0"/>
              <a:t>decreases</a:t>
            </a:r>
            <a:r>
              <a:rPr lang="en-US" sz="4000" dirty="0" smtClean="0"/>
              <a:t> so density </a:t>
            </a:r>
            <a:r>
              <a:rPr lang="en-US" sz="4000" b="1" dirty="0" smtClean="0"/>
              <a:t>decreases</a:t>
            </a:r>
            <a:endParaRPr lang="en-US" sz="4000" dirty="0" smtClean="0"/>
          </a:p>
          <a:p>
            <a:endParaRPr lang="en-US" sz="4000" dirty="0"/>
          </a:p>
        </p:txBody>
      </p:sp>
      <p:pic>
        <p:nvPicPr>
          <p:cNvPr id="4" name="Picture 4" descr="http://www.agpa.uakron.edu/p16/lessonimages/condiment-3.jpg"/>
          <p:cNvPicPr>
            <a:picLocks noChangeAspect="1" noChangeArrowheads="1"/>
          </p:cNvPicPr>
          <p:nvPr/>
        </p:nvPicPr>
        <p:blipFill>
          <a:blip r:embed="rId2" cstate="print"/>
          <a:srcRect l="68800" t="11228" b="24211"/>
          <a:stretch>
            <a:fillRect/>
          </a:stretch>
        </p:blipFill>
        <p:spPr bwMode="auto">
          <a:xfrm>
            <a:off x="6477000" y="4572000"/>
            <a:ext cx="1828800" cy="2157046"/>
          </a:xfrm>
          <a:prstGeom prst="rect">
            <a:avLst/>
          </a:prstGeom>
          <a:noFill/>
        </p:spPr>
      </p:pic>
      <p:pic>
        <p:nvPicPr>
          <p:cNvPr id="5" name="Picture 4" descr="http://www.agpa.uakron.edu/p16/lessonimages/condiment-3.jpg"/>
          <p:cNvPicPr>
            <a:picLocks noChangeAspect="1" noChangeArrowheads="1"/>
          </p:cNvPicPr>
          <p:nvPr/>
        </p:nvPicPr>
        <p:blipFill>
          <a:blip r:embed="rId2" cstate="print"/>
          <a:srcRect l="35200" t="11228" r="32800" b="24211"/>
          <a:stretch>
            <a:fillRect/>
          </a:stretch>
        </p:blipFill>
        <p:spPr bwMode="auto">
          <a:xfrm>
            <a:off x="6553200" y="2438400"/>
            <a:ext cx="1797538" cy="2067169"/>
          </a:xfrm>
          <a:prstGeom prst="rect">
            <a:avLst/>
          </a:prstGeom>
          <a:noFill/>
        </p:spPr>
      </p:pic>
      <p:pic>
        <p:nvPicPr>
          <p:cNvPr id="6" name="Picture 4" descr="http://www.agpa.uakron.edu/p16/lessonimages/condiment-3.jpg"/>
          <p:cNvPicPr>
            <a:picLocks noChangeAspect="1" noChangeArrowheads="1"/>
          </p:cNvPicPr>
          <p:nvPr/>
        </p:nvPicPr>
        <p:blipFill>
          <a:blip r:embed="rId2" cstate="print"/>
          <a:srcRect t="11228" r="67443" b="24211"/>
          <a:stretch>
            <a:fillRect/>
          </a:stretch>
        </p:blipFill>
        <p:spPr bwMode="auto">
          <a:xfrm>
            <a:off x="6553200" y="304800"/>
            <a:ext cx="1828801" cy="206716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Chambered nautilus</a:t>
            </a:r>
            <a:endParaRPr lang="en-US" dirty="0"/>
          </a:p>
        </p:txBody>
      </p:sp>
      <p:sp>
        <p:nvSpPr>
          <p:cNvPr id="3" name="Content Placeholder 2"/>
          <p:cNvSpPr>
            <a:spLocks noGrp="1"/>
          </p:cNvSpPr>
          <p:nvPr>
            <p:ph idx="1"/>
          </p:nvPr>
        </p:nvSpPr>
        <p:spPr/>
        <p:txBody>
          <a:bodyPr/>
          <a:lstStyle/>
          <a:p>
            <a:r>
              <a:rPr lang="en-US" dirty="0" smtClean="0"/>
              <a:t>Can fill or empty their chambers with water to control buoyancy</a:t>
            </a:r>
            <a:endParaRPr lang="en-US" dirty="0"/>
          </a:p>
        </p:txBody>
      </p:sp>
      <p:pic>
        <p:nvPicPr>
          <p:cNvPr id="4" name="Picture 4" descr="cnautilus"/>
          <p:cNvPicPr>
            <a:picLocks noChangeAspect="1" noChangeArrowheads="1"/>
          </p:cNvPicPr>
          <p:nvPr/>
        </p:nvPicPr>
        <p:blipFill>
          <a:blip r:embed="rId2" cstate="print"/>
          <a:srcRect/>
          <a:stretch>
            <a:fillRect/>
          </a:stretch>
        </p:blipFill>
        <p:spPr bwMode="auto">
          <a:xfrm>
            <a:off x="4114800" y="2514600"/>
            <a:ext cx="4473872" cy="3787775"/>
          </a:xfrm>
          <a:prstGeom prst="rect">
            <a:avLst/>
          </a:prstGeom>
          <a:noFill/>
        </p:spPr>
      </p:pic>
      <p:pic>
        <p:nvPicPr>
          <p:cNvPr id="5" name="Picture 4" descr="C:\WINDOWS\TEMP\~AUT0012.bmp"/>
          <p:cNvPicPr>
            <a:picLocks noChangeAspect="1" noChangeArrowheads="1"/>
          </p:cNvPicPr>
          <p:nvPr/>
        </p:nvPicPr>
        <p:blipFill>
          <a:blip r:embed="rId3" cstate="print"/>
          <a:srcRect/>
          <a:stretch>
            <a:fillRect/>
          </a:stretch>
        </p:blipFill>
        <p:spPr bwMode="auto">
          <a:xfrm>
            <a:off x="533400" y="3505200"/>
            <a:ext cx="3352800" cy="316347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a:t>
            </a:r>
            <a:endParaRPr lang="en-US" dirty="0"/>
          </a:p>
        </p:txBody>
      </p:sp>
      <p:sp>
        <p:nvSpPr>
          <p:cNvPr id="3" name="Content Placeholder 2"/>
          <p:cNvSpPr>
            <a:spLocks noGrp="1"/>
          </p:cNvSpPr>
          <p:nvPr>
            <p:ph idx="1"/>
          </p:nvPr>
        </p:nvSpPr>
        <p:spPr/>
        <p:txBody>
          <a:bodyPr/>
          <a:lstStyle/>
          <a:p>
            <a:pPr lvl="0"/>
            <a:r>
              <a:rPr lang="en-US" sz="4000" dirty="0" smtClean="0"/>
              <a:t>Inflated swim bladders in fish create </a:t>
            </a:r>
            <a:r>
              <a:rPr lang="en-US" sz="4000" b="1" dirty="0" smtClean="0"/>
              <a:t>more volume</a:t>
            </a:r>
            <a:r>
              <a:rPr lang="en-US" sz="4000" dirty="0" smtClean="0"/>
              <a:t> </a:t>
            </a:r>
            <a:r>
              <a:rPr lang="en-US" sz="4000" dirty="0" smtClean="0"/>
              <a:t>so the density </a:t>
            </a:r>
            <a:r>
              <a:rPr lang="en-US" sz="4000" b="1" dirty="0" smtClean="0"/>
              <a:t>decreases</a:t>
            </a:r>
            <a:endParaRPr lang="en-US" sz="4000" b="1" dirty="0" smtClean="0"/>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1295400" y="3581400"/>
            <a:ext cx="6528040" cy="305911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Swim bladder</a:t>
            </a:r>
            <a:endParaRPr lang="en-US" dirty="0"/>
          </a:p>
        </p:txBody>
      </p:sp>
      <p:sp>
        <p:nvSpPr>
          <p:cNvPr id="3" name="Content Placeholder 2"/>
          <p:cNvSpPr>
            <a:spLocks noGrp="1"/>
          </p:cNvSpPr>
          <p:nvPr>
            <p:ph idx="1"/>
          </p:nvPr>
        </p:nvSpPr>
        <p:spPr/>
        <p:txBody>
          <a:bodyPr/>
          <a:lstStyle/>
          <a:p>
            <a:r>
              <a:rPr lang="en-US" dirty="0" smtClean="0"/>
              <a:t>Controls buoyancy</a:t>
            </a:r>
            <a:endParaRPr lang="en-US" dirty="0"/>
          </a:p>
        </p:txBody>
      </p:sp>
      <p:grpSp>
        <p:nvGrpSpPr>
          <p:cNvPr id="4" name="Group 8"/>
          <p:cNvGrpSpPr>
            <a:grpSpLocks/>
          </p:cNvGrpSpPr>
          <p:nvPr/>
        </p:nvGrpSpPr>
        <p:grpSpPr bwMode="auto">
          <a:xfrm>
            <a:off x="4953000" y="1752600"/>
            <a:ext cx="3654425" cy="4648200"/>
            <a:chOff x="1344" y="768"/>
            <a:chExt cx="3070" cy="3504"/>
          </a:xfrm>
        </p:grpSpPr>
        <p:pic>
          <p:nvPicPr>
            <p:cNvPr id="5" name="Picture 9" descr="TICdissect 047"/>
            <p:cNvPicPr>
              <a:picLocks noChangeAspect="1" noChangeArrowheads="1"/>
            </p:cNvPicPr>
            <p:nvPr/>
          </p:nvPicPr>
          <p:blipFill>
            <a:blip r:embed="rId2" cstate="print"/>
            <a:srcRect l="13892" r="20442"/>
            <a:stretch>
              <a:fillRect/>
            </a:stretch>
          </p:blipFill>
          <p:spPr bwMode="auto">
            <a:xfrm>
              <a:off x="1346" y="768"/>
              <a:ext cx="3068" cy="3504"/>
            </a:xfrm>
            <a:prstGeom prst="rect">
              <a:avLst/>
            </a:prstGeom>
            <a:noFill/>
            <a:ln w="9525">
              <a:noFill/>
              <a:miter lim="800000"/>
              <a:headEnd/>
              <a:tailEnd/>
            </a:ln>
          </p:spPr>
        </p:pic>
        <p:sp>
          <p:nvSpPr>
            <p:cNvPr id="6" name="Text Box 10"/>
            <p:cNvSpPr txBox="1">
              <a:spLocks noChangeArrowheads="1"/>
            </p:cNvSpPr>
            <p:nvPr/>
          </p:nvSpPr>
          <p:spPr bwMode="auto">
            <a:xfrm>
              <a:off x="1344" y="4081"/>
              <a:ext cx="327" cy="184"/>
            </a:xfrm>
            <a:prstGeom prst="rect">
              <a:avLst/>
            </a:prstGeom>
            <a:noFill/>
            <a:ln w="9525">
              <a:noFill/>
              <a:miter lim="800000"/>
              <a:headEnd/>
              <a:tailEnd/>
            </a:ln>
          </p:spPr>
          <p:txBody>
            <a:bodyPr wrap="none">
              <a:spAutoFit/>
            </a:bodyPr>
            <a:lstStyle/>
            <a:p>
              <a:r>
                <a:rPr lang="en-US" sz="1000">
                  <a:latin typeface="Amazone BT" pitchFamily="66" charset="0"/>
                </a:rPr>
                <a:t>Dar</a:t>
              </a:r>
            </a:p>
          </p:txBody>
        </p:sp>
      </p:grpSp>
      <p:pic>
        <p:nvPicPr>
          <p:cNvPr id="3074" name="Picture 2" descr="http://upload.wikimedia.org/wikipedia/commons/d/dc/Swim_bladder.jpg"/>
          <p:cNvPicPr>
            <a:picLocks noChangeAspect="1" noChangeArrowheads="1"/>
          </p:cNvPicPr>
          <p:nvPr/>
        </p:nvPicPr>
        <p:blipFill>
          <a:blip r:embed="rId3" cstate="print"/>
          <a:srcRect/>
          <a:stretch>
            <a:fillRect/>
          </a:stretch>
        </p:blipFill>
        <p:spPr bwMode="auto">
          <a:xfrm>
            <a:off x="225629" y="2895600"/>
            <a:ext cx="4409871" cy="12954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Puffer fish</a:t>
            </a:r>
            <a:endParaRPr lang="en-US" dirty="0"/>
          </a:p>
        </p:txBody>
      </p:sp>
      <p:pic>
        <p:nvPicPr>
          <p:cNvPr id="2050" name="Picture 2" descr="http://puffer-fish-screensaver.smartcode.com/images/sshots/puffer_fish_screensaver_26732.jpeg"/>
          <p:cNvPicPr>
            <a:picLocks noChangeAspect="1" noChangeArrowheads="1"/>
          </p:cNvPicPr>
          <p:nvPr/>
        </p:nvPicPr>
        <p:blipFill>
          <a:blip r:embed="rId2" cstate="print"/>
          <a:srcRect/>
          <a:stretch>
            <a:fillRect/>
          </a:stretch>
        </p:blipFill>
        <p:spPr bwMode="auto">
          <a:xfrm>
            <a:off x="304800" y="1447800"/>
            <a:ext cx="5143500" cy="4572000"/>
          </a:xfrm>
          <a:prstGeom prst="rect">
            <a:avLst/>
          </a:prstGeom>
          <a:noFill/>
        </p:spPr>
      </p:pic>
      <p:pic>
        <p:nvPicPr>
          <p:cNvPr id="2054" name="Picture 6" descr="Fugu"/>
          <p:cNvPicPr>
            <a:picLocks noChangeAspect="1" noChangeArrowheads="1"/>
          </p:cNvPicPr>
          <p:nvPr/>
        </p:nvPicPr>
        <p:blipFill>
          <a:blip r:embed="rId3" cstate="print"/>
          <a:srcRect/>
          <a:stretch>
            <a:fillRect/>
          </a:stretch>
        </p:blipFill>
        <p:spPr bwMode="auto">
          <a:xfrm>
            <a:off x="6019800" y="1219200"/>
            <a:ext cx="2667000" cy="2000250"/>
          </a:xfrm>
          <a:prstGeom prst="rect">
            <a:avLst/>
          </a:prstGeom>
          <a:noFill/>
        </p:spPr>
      </p:pic>
      <p:pic>
        <p:nvPicPr>
          <p:cNvPr id="7" name="Picture 4" descr="puffer fish"/>
          <p:cNvPicPr>
            <a:picLocks noChangeAspect="1" noChangeArrowheads="1"/>
          </p:cNvPicPr>
          <p:nvPr/>
        </p:nvPicPr>
        <p:blipFill>
          <a:blip r:embed="rId4" cstate="print"/>
          <a:srcRect t="3333"/>
          <a:stretch>
            <a:fillRect/>
          </a:stretch>
        </p:blipFill>
        <p:spPr bwMode="auto">
          <a:xfrm>
            <a:off x="5181600" y="3352800"/>
            <a:ext cx="3261272" cy="33528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a:t>
            </a:r>
            <a:endParaRPr lang="en-US" dirty="0"/>
          </a:p>
        </p:txBody>
      </p:sp>
      <p:sp>
        <p:nvSpPr>
          <p:cNvPr id="3" name="Content Placeholder 2"/>
          <p:cNvSpPr>
            <a:spLocks noGrp="1"/>
          </p:cNvSpPr>
          <p:nvPr>
            <p:ph idx="1"/>
          </p:nvPr>
        </p:nvSpPr>
        <p:spPr/>
        <p:txBody>
          <a:bodyPr/>
          <a:lstStyle/>
          <a:p>
            <a:pPr lvl="0"/>
            <a:r>
              <a:rPr lang="en-US" sz="4000" dirty="0" smtClean="0"/>
              <a:t>a hollow shape increases the </a:t>
            </a:r>
            <a:r>
              <a:rPr lang="en-US" sz="4000" b="1" dirty="0" smtClean="0"/>
              <a:t>volume</a:t>
            </a:r>
            <a:r>
              <a:rPr lang="en-US" sz="4000" dirty="0" smtClean="0"/>
              <a:t> </a:t>
            </a:r>
            <a:r>
              <a:rPr lang="en-US" sz="4000" dirty="0" smtClean="0"/>
              <a:t>so the density </a:t>
            </a:r>
            <a:r>
              <a:rPr lang="en-US" sz="4000" b="1" dirty="0" smtClean="0"/>
              <a:t>decreases</a:t>
            </a:r>
            <a:endParaRPr lang="en-US" sz="4000" b="1" dirty="0" smtClean="0"/>
          </a:p>
          <a:p>
            <a:endParaRPr lang="en-US" dirty="0"/>
          </a:p>
        </p:txBody>
      </p:sp>
      <p:sp>
        <p:nvSpPr>
          <p:cNvPr id="4" name="Oval 3"/>
          <p:cNvSpPr/>
          <p:nvPr/>
        </p:nvSpPr>
        <p:spPr>
          <a:xfrm>
            <a:off x="1600200" y="4876800"/>
            <a:ext cx="1219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lock Arc 4"/>
          <p:cNvSpPr/>
          <p:nvPr/>
        </p:nvSpPr>
        <p:spPr>
          <a:xfrm rot="10800000">
            <a:off x="5257800" y="2667000"/>
            <a:ext cx="2590800" cy="23622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4648200" y="4191000"/>
            <a:ext cx="3810000" cy="1828800"/>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4191000"/>
            <a:ext cx="3810000" cy="1828800"/>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object weighs 20 N.  It displaces a volume of water that weighs 15 N</a:t>
            </a:r>
            <a:r>
              <a:rPr lang="en-US" dirty="0" smtClean="0"/>
              <a:t>.</a:t>
            </a:r>
            <a:endParaRPr lang="en-US" dirty="0"/>
          </a:p>
        </p:txBody>
      </p:sp>
      <p:sp>
        <p:nvSpPr>
          <p:cNvPr id="3" name="Content Placeholder 2"/>
          <p:cNvSpPr>
            <a:spLocks noGrp="1"/>
          </p:cNvSpPr>
          <p:nvPr>
            <p:ph idx="1"/>
          </p:nvPr>
        </p:nvSpPr>
        <p:spPr>
          <a:xfrm>
            <a:off x="457200" y="4114800"/>
            <a:ext cx="8229600" cy="2438400"/>
          </a:xfrm>
        </p:spPr>
        <p:txBody>
          <a:bodyPr/>
          <a:lstStyle/>
          <a:p>
            <a:r>
              <a:rPr lang="en-US" dirty="0" smtClean="0"/>
              <a:t>What is the buoyant force on the object?</a:t>
            </a:r>
          </a:p>
          <a:p>
            <a:endParaRPr lang="en-US" dirty="0" smtClean="0"/>
          </a:p>
          <a:p>
            <a:r>
              <a:rPr lang="en-US" dirty="0" smtClean="0"/>
              <a:t>Will this object float or sink?</a:t>
            </a: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2743200"/>
          </a:xfrm>
        </p:spPr>
        <p:txBody>
          <a:bodyPr>
            <a:normAutofit fontScale="90000"/>
          </a:bodyPr>
          <a:lstStyle/>
          <a:p>
            <a:r>
              <a:rPr lang="en-US" dirty="0" smtClean="0"/>
              <a:t>What is the density of an object that has a mass of 150 g and a volume of 50 cm³?</a:t>
            </a:r>
            <a:br>
              <a:rPr lang="en-US" dirty="0" smtClean="0"/>
            </a:b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fontScale="90000"/>
          </a:bodyPr>
          <a:lstStyle/>
          <a:p>
            <a:r>
              <a:rPr lang="en-US" dirty="0" smtClean="0"/>
              <a:t>Iron has a density of 7.9 g/cm³.  Mercury is a liquid with a density of 13.5 g/cm³.  Will iron float or sink in Mercury?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Name some examples of fluids going from high pressure to low pressure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fluids exert pressure</a:t>
            </a:r>
            <a:endParaRPr lang="en-US" dirty="0"/>
          </a:p>
        </p:txBody>
      </p:sp>
      <p:sp>
        <p:nvSpPr>
          <p:cNvPr id="4" name="Rectangle 3"/>
          <p:cNvSpPr/>
          <p:nvPr/>
        </p:nvSpPr>
        <p:spPr>
          <a:xfrm>
            <a:off x="1447800" y="2743200"/>
            <a:ext cx="66294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38800" y="2895600"/>
            <a:ext cx="1914883" cy="1938992"/>
          </a:xfrm>
          <a:prstGeom prst="rect">
            <a:avLst/>
          </a:prstGeom>
          <a:noFill/>
        </p:spPr>
        <p:txBody>
          <a:bodyPr wrap="none" rtlCol="0">
            <a:spAutoFit/>
          </a:bodyPr>
          <a:lstStyle/>
          <a:p>
            <a:pPr algn="ctr"/>
            <a:r>
              <a:rPr lang="en-US" sz="6000" b="1" dirty="0" smtClean="0"/>
              <a:t>Force</a:t>
            </a:r>
          </a:p>
          <a:p>
            <a:pPr algn="ctr"/>
            <a:r>
              <a:rPr lang="en-US" sz="6000" b="1" dirty="0" smtClean="0"/>
              <a:t>Area</a:t>
            </a:r>
            <a:endParaRPr lang="en-US" sz="6000" b="1" dirty="0"/>
          </a:p>
        </p:txBody>
      </p:sp>
      <p:sp>
        <p:nvSpPr>
          <p:cNvPr id="6" name="TextBox 5"/>
          <p:cNvSpPr txBox="1"/>
          <p:nvPr/>
        </p:nvSpPr>
        <p:spPr>
          <a:xfrm>
            <a:off x="1981200" y="3200400"/>
            <a:ext cx="3658694" cy="1015663"/>
          </a:xfrm>
          <a:prstGeom prst="rect">
            <a:avLst/>
          </a:prstGeom>
          <a:noFill/>
        </p:spPr>
        <p:txBody>
          <a:bodyPr wrap="none" rtlCol="0">
            <a:spAutoFit/>
          </a:bodyPr>
          <a:lstStyle/>
          <a:p>
            <a:r>
              <a:rPr lang="en-US" sz="6000" b="1" dirty="0" smtClean="0"/>
              <a:t>Pressure = </a:t>
            </a:r>
            <a:endParaRPr lang="en-US" sz="6000" b="1" dirty="0"/>
          </a:p>
        </p:txBody>
      </p:sp>
      <p:cxnSp>
        <p:nvCxnSpPr>
          <p:cNvPr id="7" name="Straight Connector 6"/>
          <p:cNvCxnSpPr/>
          <p:nvPr/>
        </p:nvCxnSpPr>
        <p:spPr>
          <a:xfrm>
            <a:off x="5638800" y="3886200"/>
            <a:ext cx="1981200"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81400" y="1828800"/>
            <a:ext cx="2320443" cy="707886"/>
          </a:xfrm>
          <a:prstGeom prst="rect">
            <a:avLst/>
          </a:prstGeom>
          <a:noFill/>
        </p:spPr>
        <p:txBody>
          <a:bodyPr wrap="none" rtlCol="0">
            <a:spAutoFit/>
          </a:bodyPr>
          <a:lstStyle/>
          <a:p>
            <a:r>
              <a:rPr lang="en-US" sz="4000" b="1" dirty="0" smtClean="0"/>
              <a:t>Equation?</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to air pressure as you go up?</a:t>
            </a:r>
            <a:endParaRPr lang="en-US" dirty="0"/>
          </a:p>
        </p:txBody>
      </p:sp>
      <p:pic>
        <p:nvPicPr>
          <p:cNvPr id="4" name="Picture 2" descr="drawing of the earth's surface and the atmosphere above it showing that with increasing distance from the earth, the gas molecules in the atmosphere are farther apart and the air pressure is lower"/>
          <p:cNvPicPr>
            <a:picLocks noChangeAspect="1" noChangeArrowheads="1"/>
          </p:cNvPicPr>
          <p:nvPr/>
        </p:nvPicPr>
        <p:blipFill>
          <a:blip r:embed="rId2" cstate="print"/>
          <a:srcRect r="29888"/>
          <a:stretch>
            <a:fillRect/>
          </a:stretch>
        </p:blipFill>
        <p:spPr bwMode="auto">
          <a:xfrm>
            <a:off x="2133600" y="1752600"/>
            <a:ext cx="5029200" cy="490945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to water pressure as you go up?</a:t>
            </a:r>
            <a:endParaRPr lang="en-US" dirty="0"/>
          </a:p>
        </p:txBody>
      </p:sp>
      <p:pic>
        <p:nvPicPr>
          <p:cNvPr id="3" name="Picture 4" descr="http://farm1.staticflickr.com/42/97563147_fcc5b1650a_z.jpg"/>
          <p:cNvPicPr>
            <a:picLocks noChangeAspect="1" noChangeArrowheads="1"/>
          </p:cNvPicPr>
          <p:nvPr/>
        </p:nvPicPr>
        <p:blipFill>
          <a:blip r:embed="rId2" cstate="print"/>
          <a:srcRect l="26250" r="11250"/>
          <a:stretch>
            <a:fillRect/>
          </a:stretch>
        </p:blipFill>
        <p:spPr bwMode="auto">
          <a:xfrm>
            <a:off x="2362200" y="1828800"/>
            <a:ext cx="4343400" cy="464743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normAutofit/>
          </a:bodyPr>
          <a:lstStyle/>
          <a:p>
            <a:r>
              <a:rPr lang="en-US" sz="7200" b="1" dirty="0" smtClean="0"/>
              <a:t>Buoyant Force</a:t>
            </a:r>
            <a:endParaRPr lang="en-US" sz="7200" b="1" dirty="0"/>
          </a:p>
        </p:txBody>
      </p:sp>
      <p:pic>
        <p:nvPicPr>
          <p:cNvPr id="4" name="Picture 2" descr="http://farm5.staticflickr.com/4030/4685643963_118df550ec_z.jpg"/>
          <p:cNvPicPr>
            <a:picLocks noChangeAspect="1" noChangeArrowheads="1"/>
          </p:cNvPicPr>
          <p:nvPr/>
        </p:nvPicPr>
        <p:blipFill>
          <a:blip r:embed="rId2" cstate="print"/>
          <a:srcRect b="10288"/>
          <a:stretch>
            <a:fillRect/>
          </a:stretch>
        </p:blipFill>
        <p:spPr bwMode="auto">
          <a:xfrm>
            <a:off x="2743200" y="2057400"/>
            <a:ext cx="3467100" cy="465104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Buoyant force </a:t>
            </a:r>
            <a:endParaRPr lang="en-US" dirty="0"/>
          </a:p>
        </p:txBody>
      </p:sp>
      <p:sp>
        <p:nvSpPr>
          <p:cNvPr id="3" name="Content Placeholder 2"/>
          <p:cNvSpPr>
            <a:spLocks noGrp="1"/>
          </p:cNvSpPr>
          <p:nvPr>
            <p:ph idx="1"/>
          </p:nvPr>
        </p:nvSpPr>
        <p:spPr>
          <a:xfrm>
            <a:off x="457200" y="1600200"/>
            <a:ext cx="3810000" cy="4525963"/>
          </a:xfrm>
        </p:spPr>
        <p:txBody>
          <a:bodyPr/>
          <a:lstStyle/>
          <a:p>
            <a:r>
              <a:rPr lang="en-US" sz="4400" dirty="0" smtClean="0"/>
              <a:t>the </a:t>
            </a:r>
            <a:r>
              <a:rPr lang="en-US" sz="4400" b="1" dirty="0" smtClean="0"/>
              <a:t>upward force</a:t>
            </a:r>
            <a:r>
              <a:rPr lang="en-US" sz="4400" dirty="0" smtClean="0"/>
              <a:t> </a:t>
            </a:r>
            <a:r>
              <a:rPr lang="en-US" sz="4400" dirty="0"/>
              <a:t>that fluids exert on all matter</a:t>
            </a:r>
          </a:p>
          <a:p>
            <a:endParaRPr lang="en-US" dirty="0"/>
          </a:p>
        </p:txBody>
      </p:sp>
      <p:pic>
        <p:nvPicPr>
          <p:cNvPr id="5" name="Picture 2"/>
          <p:cNvPicPr>
            <a:picLocks noChangeAspect="1" noChangeArrowheads="1"/>
          </p:cNvPicPr>
          <p:nvPr/>
        </p:nvPicPr>
        <p:blipFill>
          <a:blip r:embed="rId2" cstate="print"/>
          <a:srcRect l="46967" t="1743" r="4501" b="51198"/>
          <a:stretch>
            <a:fillRect/>
          </a:stretch>
        </p:blipFill>
        <p:spPr bwMode="auto">
          <a:xfrm>
            <a:off x="4572000" y="2133600"/>
            <a:ext cx="4111978"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1811</TotalTime>
  <Words>481</Words>
  <Application>Microsoft Office PowerPoint</Application>
  <PresentationFormat>On-screen Show (4:3)</PresentationFormat>
  <Paragraphs>84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Review</vt:lpstr>
      <vt:lpstr>Which of the states of matter are fluids?</vt:lpstr>
      <vt:lpstr>Which direction are the particles going to flow?</vt:lpstr>
      <vt:lpstr>Name some examples of fluids going from high pressure to low pressure</vt:lpstr>
      <vt:lpstr>All fluids exert pressure</vt:lpstr>
      <vt:lpstr>What happens to air pressure as you go up?</vt:lpstr>
      <vt:lpstr>What happens to water pressure as you go up?</vt:lpstr>
      <vt:lpstr>Buoyant Force</vt:lpstr>
      <vt:lpstr>Buoyant force </vt:lpstr>
      <vt:lpstr>There is more pressure at the bottom of an object because pressure increases with depth.  This results in an upward buoyant force on the object</vt:lpstr>
      <vt:lpstr>Archimedes</vt:lpstr>
      <vt:lpstr>Archimedes’ principle </vt:lpstr>
      <vt:lpstr>Slide 13</vt:lpstr>
      <vt:lpstr>The weight of the object does not affect buoyant force</vt:lpstr>
      <vt:lpstr>Weight does not determine the buoyant force, but it does determine whether the object will sink or float</vt:lpstr>
      <vt:lpstr>Sinking</vt:lpstr>
      <vt:lpstr>Floating</vt:lpstr>
      <vt:lpstr>Floating</vt:lpstr>
      <vt:lpstr>Buoying Up</vt:lpstr>
      <vt:lpstr>Slide 20</vt:lpstr>
      <vt:lpstr>Lab Time!!!</vt:lpstr>
      <vt:lpstr>Why does the rock sink?</vt:lpstr>
      <vt:lpstr>Density</vt:lpstr>
      <vt:lpstr>Sinking</vt:lpstr>
      <vt:lpstr>Slide 25</vt:lpstr>
      <vt:lpstr>Floating</vt:lpstr>
      <vt:lpstr>Slide 27</vt:lpstr>
      <vt:lpstr>Steel is almost 8 times denser than water… so how does it float?</vt:lpstr>
      <vt:lpstr>Changing Overall Density</vt:lpstr>
      <vt:lpstr>MASS</vt:lpstr>
      <vt:lpstr>MASS</vt:lpstr>
      <vt:lpstr>Chambered nautilus</vt:lpstr>
      <vt:lpstr>VOLUME</vt:lpstr>
      <vt:lpstr>Swim bladder</vt:lpstr>
      <vt:lpstr>Puffer fish</vt:lpstr>
      <vt:lpstr>SHAPE</vt:lpstr>
      <vt:lpstr>An object weighs 20 N.  It displaces a volume of water that weighs 15 N.</vt:lpstr>
      <vt:lpstr>What is the density of an object that has a mass of 150 g and a volume of 50 cm³? </vt:lpstr>
      <vt:lpstr>Iron has a density of 7.9 g/cm³.  Mercury is a liquid with a density of 13.5 g/cm³.  Will iron float or sink in Mercury?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Buoyant Force</dc:title>
  <dc:creator>Jam</dc:creator>
  <cp:lastModifiedBy>Jam</cp:lastModifiedBy>
  <cp:revision>23</cp:revision>
  <dcterms:created xsi:type="dcterms:W3CDTF">2013-02-13T23:19:06Z</dcterms:created>
  <dcterms:modified xsi:type="dcterms:W3CDTF">2013-02-21T15:55:44Z</dcterms:modified>
</cp:coreProperties>
</file>