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0" r:id="rId4"/>
    <p:sldId id="292" r:id="rId5"/>
    <p:sldId id="295" r:id="rId6"/>
    <p:sldId id="293" r:id="rId7"/>
    <p:sldId id="294" r:id="rId8"/>
    <p:sldId id="256" r:id="rId9"/>
    <p:sldId id="264" r:id="rId10"/>
    <p:sldId id="265" r:id="rId11"/>
    <p:sldId id="257" r:id="rId12"/>
    <p:sldId id="258" r:id="rId13"/>
    <p:sldId id="266" r:id="rId14"/>
    <p:sldId id="267" r:id="rId15"/>
    <p:sldId id="278" r:id="rId16"/>
    <p:sldId id="259" r:id="rId17"/>
    <p:sldId id="260" r:id="rId18"/>
    <p:sldId id="277" r:id="rId19"/>
    <p:sldId id="268" r:id="rId20"/>
    <p:sldId id="271" r:id="rId21"/>
    <p:sldId id="279" r:id="rId22"/>
    <p:sldId id="272" r:id="rId23"/>
    <p:sldId id="275" r:id="rId24"/>
    <p:sldId id="276" r:id="rId25"/>
    <p:sldId id="281" r:id="rId26"/>
    <p:sldId id="280" r:id="rId27"/>
    <p:sldId id="282" r:id="rId28"/>
    <p:sldId id="283" r:id="rId29"/>
    <p:sldId id="269" r:id="rId30"/>
    <p:sldId id="284" r:id="rId31"/>
    <p:sldId id="270" r:id="rId32"/>
    <p:sldId id="273" r:id="rId33"/>
    <p:sldId id="285" r:id="rId34"/>
    <p:sldId id="286" r:id="rId35"/>
    <p:sldId id="274" r:id="rId36"/>
    <p:sldId id="261" r:id="rId37"/>
    <p:sldId id="262" r:id="rId38"/>
    <p:sldId id="287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1590-4F4E-4EC0-B1AE-20B068448C2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EC8F-8C67-49C1-AD4B-9975DB1EA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recipetips.com/images/glossary/a/aluminum_f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108418" cy="3505200"/>
          </a:xfrm>
          <a:prstGeom prst="rect">
            <a:avLst/>
          </a:prstGeom>
          <a:noFill/>
        </p:spPr>
      </p:pic>
      <p:pic>
        <p:nvPicPr>
          <p:cNvPr id="22534" name="Picture 6" descr="http://www.bonappetit.com/blogsandforums/blogs/badaily/Aluminum_Foil_Ball.jpg"/>
          <p:cNvPicPr>
            <a:picLocks noChangeAspect="1" noChangeArrowheads="1"/>
          </p:cNvPicPr>
          <p:nvPr/>
        </p:nvPicPr>
        <p:blipFill>
          <a:blip r:embed="rId3" cstate="print"/>
          <a:srcRect l="3306" r="14050"/>
          <a:stretch>
            <a:fillRect/>
          </a:stretch>
        </p:blipFill>
        <p:spPr bwMode="auto">
          <a:xfrm>
            <a:off x="4876800" y="1828800"/>
            <a:ext cx="3810000" cy="3057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Smooth, flat, sheet of aluminum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876800"/>
            <a:ext cx="309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it now?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Alters a substance without changing the composition</a:t>
            </a:r>
            <a:endParaRPr lang="en-US" sz="4000" b="1" dirty="0"/>
          </a:p>
        </p:txBody>
      </p:sp>
      <p:pic>
        <p:nvPicPr>
          <p:cNvPr id="7170" name="Picture 2" descr="http://images.inmagine.com/168nwm/amanaimagesrf/amrf262/amrf10172001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0"/>
            <a:ext cx="2667000" cy="1778001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52800"/>
            <a:ext cx="40451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farm4.static.flickr.com/3310/3637960183_2936a9d9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724400"/>
            <a:ext cx="2857500" cy="190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Change of State – change from one physical form to another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b="1" dirty="0" smtClean="0"/>
              <a:t>the substance does not change (ice, liquid water, and steam are still</a:t>
            </a:r>
            <a:r>
              <a:rPr lang="en-US" dirty="0" smtClean="0"/>
              <a:t> </a:t>
            </a:r>
            <a:r>
              <a:rPr lang="en-US" b="1" dirty="0" smtClean="0"/>
              <a:t>all water in different forms)</a:t>
            </a:r>
            <a:endParaRPr lang="en-US" dirty="0"/>
          </a:p>
        </p:txBody>
      </p:sp>
      <p:pic>
        <p:nvPicPr>
          <p:cNvPr id="4" name="Picture 2" descr="H:\SCHOOL\6th grade\5 Properties of Matter\3form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6019801" cy="2851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to change a state, you must add or remove energy</a:t>
            </a:r>
            <a:endParaRPr lang="en-US" sz="40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3962400"/>
            <a:ext cx="5410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do you change energy?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Temperature</a:t>
            </a:r>
          </a:p>
          <a:p>
            <a:r>
              <a:rPr lang="en-US" sz="4000" b="1" dirty="0" smtClean="0"/>
              <a:t>Pressure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4340" name="Picture 4" descr="http://www.ewart.org.uk/science/structures/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57600"/>
            <a:ext cx="5029200" cy="2561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commpression of &#10;a gas"/>
          <p:cNvPicPr>
            <a:picLocks noChangeAspect="1" noChangeArrowheads="1"/>
          </p:cNvPicPr>
          <p:nvPr/>
        </p:nvPicPr>
        <p:blipFill>
          <a:blip r:embed="rId3" cstate="print"/>
          <a:srcRect r="55035"/>
          <a:stretch>
            <a:fillRect/>
          </a:stretch>
        </p:blipFill>
        <p:spPr bwMode="auto">
          <a:xfrm>
            <a:off x="6172200" y="2819400"/>
            <a:ext cx="2286000" cy="3417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72200" cy="5305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Changes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Adding Energy</a:t>
            </a:r>
            <a:endParaRPr lang="en-US" sz="7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Melting – change from a solid to a liquid</a:t>
            </a:r>
            <a:endParaRPr lang="en-US" b="1" dirty="0"/>
          </a:p>
        </p:txBody>
      </p:sp>
      <p:pic>
        <p:nvPicPr>
          <p:cNvPr id="4" name="Picture 4" descr="solid particles vibrate about a fixed poi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048000" cy="1524000"/>
          </a:xfrm>
          <a:prstGeom prst="rect">
            <a:avLst/>
          </a:prstGeom>
          <a:noFill/>
        </p:spPr>
      </p:pic>
      <p:pic>
        <p:nvPicPr>
          <p:cNvPr id="5" name="Picture 4" descr="liquid particles move about constant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038600" y="4038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2971800"/>
            <a:ext cx="110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Speed</a:t>
            </a:r>
          </a:p>
          <a:p>
            <a:pPr algn="ctr"/>
            <a:r>
              <a:rPr lang="en-US" sz="2800" b="1" dirty="0" smtClean="0"/>
              <a:t>Up</a:t>
            </a:r>
            <a:endParaRPr 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ongas.com/images/meltingIce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2857500" cy="2286001"/>
          </a:xfrm>
          <a:prstGeom prst="rect">
            <a:avLst/>
          </a:prstGeom>
          <a:noFill/>
        </p:spPr>
      </p:pic>
      <p:pic>
        <p:nvPicPr>
          <p:cNvPr id="1028" name="Picture 4" descr="http://science.jrank.org/kids/article_images/ice_p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3886200" cy="2957262"/>
          </a:xfrm>
          <a:prstGeom prst="rect">
            <a:avLst/>
          </a:prstGeom>
          <a:noFill/>
        </p:spPr>
      </p:pic>
      <p:pic>
        <p:nvPicPr>
          <p:cNvPr id="1030" name="Picture 6" descr="http://video.ecb.org/badger/download/vlc/images/VLC076_Melting.jpg"/>
          <p:cNvPicPr>
            <a:picLocks noChangeAspect="1" noChangeArrowheads="1"/>
          </p:cNvPicPr>
          <p:nvPr/>
        </p:nvPicPr>
        <p:blipFill>
          <a:blip r:embed="rId4" cstate="print"/>
          <a:srcRect l="23750" t="6667" r="28750"/>
          <a:stretch>
            <a:fillRect/>
          </a:stretch>
        </p:blipFill>
        <p:spPr bwMode="auto">
          <a:xfrm>
            <a:off x="304800" y="3047999"/>
            <a:ext cx="2362200" cy="3481137"/>
          </a:xfrm>
          <a:prstGeom prst="rect">
            <a:avLst/>
          </a:prstGeom>
          <a:noFill/>
        </p:spPr>
      </p:pic>
      <p:pic>
        <p:nvPicPr>
          <p:cNvPr id="1032" name="Picture 8" descr="http://www.selectism.com/news/wp-content/uploads/2008/12/marten-baas-designmiam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5200"/>
            <a:ext cx="4800600" cy="311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Melting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melting point – temp. at which a solid will change to a liquid</a:t>
            </a:r>
            <a:endParaRPr lang="en-US" sz="4000" dirty="0"/>
          </a:p>
          <a:p>
            <a:pPr lvl="0"/>
            <a:r>
              <a:rPr lang="en-US" sz="4000" b="1" dirty="0"/>
              <a:t>Water – </a:t>
            </a:r>
            <a:r>
              <a:rPr lang="en-US" sz="4000" b="1" dirty="0" smtClean="0"/>
              <a:t>0°C</a:t>
            </a:r>
            <a:endParaRPr lang="en-US" sz="4000" dirty="0"/>
          </a:p>
        </p:txBody>
      </p:sp>
      <p:pic>
        <p:nvPicPr>
          <p:cNvPr id="12290" name="Picture 2" descr="solid ice changes state to liquid water when given he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3200400" cy="2793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is matter?</a:t>
            </a:r>
            <a:endParaRPr lang="en-US" sz="6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Vaporization </a:t>
            </a:r>
            <a:r>
              <a:rPr lang="en-US" b="1" dirty="0"/>
              <a:t>– change from </a:t>
            </a:r>
            <a:r>
              <a:rPr lang="en-US" b="1" u="sng" dirty="0"/>
              <a:t>liquid</a:t>
            </a:r>
            <a:r>
              <a:rPr lang="en-US" b="1" dirty="0"/>
              <a:t> to </a:t>
            </a:r>
            <a:r>
              <a:rPr lang="en-US" b="1" u="sng" dirty="0"/>
              <a:t>gas</a:t>
            </a:r>
            <a:endParaRPr lang="en-US" u="sng" dirty="0"/>
          </a:p>
        </p:txBody>
      </p:sp>
      <p:pic>
        <p:nvPicPr>
          <p:cNvPr id="4" name="Picture 3" descr="liquid particles move about constantl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gas particles move about much more than liquids and solid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114800" y="4191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3124200"/>
            <a:ext cx="110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Speed</a:t>
            </a:r>
          </a:p>
          <a:p>
            <a:pPr algn="ctr"/>
            <a:r>
              <a:rPr lang="en-US" sz="2800" b="1" dirty="0" smtClean="0"/>
              <a:t>Up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Evaporation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When vaporization occurs only on the surface of a liquid</a:t>
            </a:r>
            <a:endParaRPr lang="en-US" sz="4000" b="1" dirty="0"/>
          </a:p>
        </p:txBody>
      </p:sp>
      <p:pic>
        <p:nvPicPr>
          <p:cNvPr id="1026" name="Picture 2" descr="http://heatexchanger-design.com/wp-content/uploads/2011/01/evaporation.jpg"/>
          <p:cNvPicPr>
            <a:picLocks noChangeAspect="1" noChangeArrowheads="1"/>
          </p:cNvPicPr>
          <p:nvPr/>
        </p:nvPicPr>
        <p:blipFill>
          <a:blip r:embed="rId2" cstate="print"/>
          <a:srcRect r="2041"/>
          <a:stretch>
            <a:fillRect/>
          </a:stretch>
        </p:blipFill>
        <p:spPr bwMode="auto">
          <a:xfrm>
            <a:off x="533400" y="3276600"/>
            <a:ext cx="4572000" cy="289560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9600"/>
            <a:ext cx="4307582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Vaporization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boiling point – </a:t>
            </a:r>
            <a:r>
              <a:rPr lang="en-US" sz="4000" b="1" u="sng" dirty="0"/>
              <a:t>temp.</a:t>
            </a:r>
            <a:r>
              <a:rPr lang="en-US" sz="4000" b="1" dirty="0"/>
              <a:t> at which a liquid changes to a </a:t>
            </a:r>
            <a:r>
              <a:rPr lang="en-US" sz="4000" b="1" u="sng" dirty="0"/>
              <a:t>gas</a:t>
            </a:r>
            <a:r>
              <a:rPr lang="en-US" sz="4000" b="1" dirty="0"/>
              <a:t> throughout</a:t>
            </a:r>
            <a:endParaRPr lang="en-US" sz="4000" dirty="0"/>
          </a:p>
          <a:p>
            <a:pPr lvl="0"/>
            <a:r>
              <a:rPr lang="en-US" sz="4000" b="1" dirty="0"/>
              <a:t>Water – </a:t>
            </a:r>
            <a:r>
              <a:rPr lang="en-US" sz="4000" b="1" dirty="0" smtClean="0"/>
              <a:t>100°C</a:t>
            </a:r>
            <a:endParaRPr lang="en-US" sz="4000" dirty="0"/>
          </a:p>
        </p:txBody>
      </p:sp>
      <p:pic>
        <p:nvPicPr>
          <p:cNvPr id="8194" name="Picture 2" descr="http://whatscookingamerica.net/Foto4/BoilingWa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29000"/>
            <a:ext cx="2590800" cy="316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Sublimation – change from </a:t>
            </a:r>
            <a:r>
              <a:rPr lang="en-US" b="1" u="sng" dirty="0"/>
              <a:t>solid</a:t>
            </a:r>
            <a:r>
              <a:rPr lang="en-US" b="1" dirty="0"/>
              <a:t> to </a:t>
            </a:r>
            <a:r>
              <a:rPr lang="en-US" b="1" u="sng" dirty="0"/>
              <a:t>gas</a:t>
            </a:r>
            <a:endParaRPr lang="en-US" u="sng" dirty="0"/>
          </a:p>
        </p:txBody>
      </p:sp>
      <p:pic>
        <p:nvPicPr>
          <p:cNvPr id="4" name="Picture 3" descr="gas particles move about much more than liquids and soli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solid particles vibrate about a fixed poi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3048000" cy="1524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14800" y="42672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3200400"/>
            <a:ext cx="110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Speed</a:t>
            </a:r>
          </a:p>
          <a:p>
            <a:pPr algn="ctr"/>
            <a:r>
              <a:rPr lang="en-US" sz="2800" b="1" dirty="0" smtClean="0"/>
              <a:t>Up</a:t>
            </a:r>
            <a:endParaRPr lang="en-US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Sublimation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Dry ice </a:t>
            </a:r>
            <a:endParaRPr lang="en-US" sz="4000" dirty="0"/>
          </a:p>
        </p:txBody>
      </p:sp>
      <p:pic>
        <p:nvPicPr>
          <p:cNvPr id="4098" name="Picture 2" descr="http://www.frozenontime.com/img/dryice_bloc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4800600" cy="3600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6172200"/>
            <a:ext cx="5084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carbon dioxide in a solid state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Sublimation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Moth balls</a:t>
            </a:r>
            <a:endParaRPr lang="en-US" sz="4000" dirty="0"/>
          </a:p>
        </p:txBody>
      </p:sp>
      <p:pic>
        <p:nvPicPr>
          <p:cNvPr id="37890" name="Picture 2" descr="http://www.sciencephoto.com/image/221334/350wm/H1300589-Moth_Balls-SPL.jpg"/>
          <p:cNvPicPr>
            <a:picLocks noChangeAspect="1" noChangeArrowheads="1"/>
          </p:cNvPicPr>
          <p:nvPr/>
        </p:nvPicPr>
        <p:blipFill>
          <a:blip r:embed="rId2" cstate="print"/>
          <a:srcRect t="9143" b="4000"/>
          <a:stretch>
            <a:fillRect/>
          </a:stretch>
        </p:blipFill>
        <p:spPr bwMode="auto">
          <a:xfrm>
            <a:off x="4343400" y="1600200"/>
            <a:ext cx="3733800" cy="48925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Naphthalene or </a:t>
            </a:r>
          </a:p>
          <a:p>
            <a:pPr algn="ctr"/>
            <a:r>
              <a:rPr lang="en-US" b="1" i="1" dirty="0" smtClean="0"/>
              <a:t>p</a:t>
            </a:r>
            <a:r>
              <a:rPr lang="en-US" b="1" dirty="0" smtClean="0"/>
              <a:t>-dichlorobenzene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Sublimation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Solid Air Fresheners</a:t>
            </a:r>
            <a:endParaRPr lang="en-US" sz="4000" dirty="0"/>
          </a:p>
        </p:txBody>
      </p:sp>
      <p:pic>
        <p:nvPicPr>
          <p:cNvPr id="38914" name="Picture 2" descr="http://pics.drugstore.com/prodimg/335017/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37338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8" name="Picture 6" descr="http://i.ehow.com/images/a04/mb/ve/make-solid-air-freshener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561104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72200" cy="5305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Changes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Removing Energy</a:t>
            </a:r>
            <a:endParaRPr lang="en-US" sz="7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Freezing – change from liquid to solid</a:t>
            </a:r>
            <a:endParaRPr lang="en-US" dirty="0"/>
          </a:p>
        </p:txBody>
      </p:sp>
      <p:pic>
        <p:nvPicPr>
          <p:cNvPr id="4" name="Picture 3" descr="liquid particles move about constantl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solid particles vibrate about a fixed poi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3048000" cy="1524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91000" y="4114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3124200"/>
            <a:ext cx="1062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Slow </a:t>
            </a:r>
          </a:p>
          <a:p>
            <a:pPr algn="ctr"/>
            <a:r>
              <a:rPr lang="en-US" sz="2800" b="1" dirty="0" smtClean="0"/>
              <a:t>Down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States of Matter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State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Volume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Shape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Particle</a:t>
                      </a:r>
                    </a:p>
                    <a:p>
                      <a:pPr algn="ctr"/>
                      <a:r>
                        <a:rPr lang="en-US" sz="4400" dirty="0" smtClean="0"/>
                        <a:t>Spacing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Solid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Liquid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Gas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248400"/>
            <a:ext cx="224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Compressibility?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</a:t>
            </a:r>
            <a:endParaRPr lang="en-US" dirty="0"/>
          </a:p>
        </p:txBody>
      </p:sp>
      <p:pic>
        <p:nvPicPr>
          <p:cNvPr id="39938" name="Picture 2" descr="http://img.wikinut.com/img/1.d2djnjun1v-yjt/jpeg/0/freez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362325" cy="4483101"/>
          </a:xfrm>
          <a:prstGeom prst="rect">
            <a:avLst/>
          </a:prstGeom>
          <a:noFill/>
        </p:spPr>
      </p:pic>
      <p:pic>
        <p:nvPicPr>
          <p:cNvPr id="39940" name="Picture 4" descr="http://dailyconcepts.com/wp-content/uploads/2011/08/cherry_popsicle__639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445973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Freezing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freezing point – temp. at which a liquid turns into a solid</a:t>
            </a:r>
            <a:endParaRPr lang="en-US" sz="4000" dirty="0"/>
          </a:p>
          <a:p>
            <a:pPr lvl="0"/>
            <a:r>
              <a:rPr lang="en-US" sz="4000" b="1" dirty="0"/>
              <a:t>Water – </a:t>
            </a:r>
            <a:r>
              <a:rPr lang="en-US" sz="4000" b="1" dirty="0" smtClean="0"/>
              <a:t>0°C</a:t>
            </a:r>
            <a:endParaRPr lang="en-US" sz="4000" dirty="0"/>
          </a:p>
        </p:txBody>
      </p:sp>
      <p:pic>
        <p:nvPicPr>
          <p:cNvPr id="10242" name="Picture 2" descr="http://www.sciencefairsanity.com/shop/images/Freezing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4191000" cy="279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/>
              <a:t>Condensation – change from </a:t>
            </a:r>
            <a:r>
              <a:rPr lang="en-US" b="1" u="sng" dirty="0"/>
              <a:t>gas</a:t>
            </a:r>
            <a:r>
              <a:rPr lang="en-US" b="1" dirty="0"/>
              <a:t> to </a:t>
            </a:r>
            <a:r>
              <a:rPr lang="en-US" b="1" u="sng" dirty="0" smtClean="0"/>
              <a:t>liquid</a:t>
            </a:r>
            <a:endParaRPr lang="en-US" u="sng" dirty="0"/>
          </a:p>
        </p:txBody>
      </p:sp>
      <p:pic>
        <p:nvPicPr>
          <p:cNvPr id="4" name="Picture 3" descr="liquid particles move about constantl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gas particles move about much more than liquids and solid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114800" y="4191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3124200"/>
            <a:ext cx="1062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Slow </a:t>
            </a:r>
          </a:p>
          <a:p>
            <a:pPr algn="ctr"/>
            <a:r>
              <a:rPr lang="en-US" sz="2800" b="1" dirty="0" smtClean="0"/>
              <a:t>Down</a:t>
            </a:r>
            <a:endParaRPr lang="en-US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pic>
        <p:nvPicPr>
          <p:cNvPr id="43010" name="Picture 2" descr="http://t1.gstatic.com/images?q=tbn:ANd9GcRjZ8TngcejS2W-FFltpyU0NYcSrIzZ56OvhvngOVSi_oQP-RGPZvpVBjl3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187070" cy="3124200"/>
          </a:xfrm>
          <a:prstGeom prst="rect">
            <a:avLst/>
          </a:prstGeom>
          <a:noFill/>
        </p:spPr>
      </p:pic>
      <p:pic>
        <p:nvPicPr>
          <p:cNvPr id="43012" name="Picture 4" descr="http://www.scottslumber.com/uploads/images/Condensation/Glass%20Condensation2.jpg"/>
          <p:cNvPicPr>
            <a:picLocks noChangeAspect="1" noChangeArrowheads="1"/>
          </p:cNvPicPr>
          <p:nvPr/>
        </p:nvPicPr>
        <p:blipFill>
          <a:blip r:embed="rId3" cstate="print"/>
          <a:srcRect t="12148" r="18182"/>
          <a:stretch>
            <a:fillRect/>
          </a:stretch>
        </p:blipFill>
        <p:spPr bwMode="auto">
          <a:xfrm>
            <a:off x="1066800" y="1597520"/>
            <a:ext cx="3124200" cy="5020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 in Atmosphere</a:t>
            </a:r>
            <a:endParaRPr lang="en-US" dirty="0"/>
          </a:p>
        </p:txBody>
      </p:sp>
      <p:pic>
        <p:nvPicPr>
          <p:cNvPr id="44034" name="Picture 2" descr="Cloud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condensation point – temp. at which a gas changes to a liquid</a:t>
            </a:r>
            <a:endParaRPr lang="en-US" sz="4000" dirty="0"/>
          </a:p>
          <a:p>
            <a:pPr lvl="0"/>
            <a:r>
              <a:rPr lang="en-US" sz="4000" b="1" dirty="0"/>
              <a:t>Water – </a:t>
            </a:r>
            <a:r>
              <a:rPr lang="en-US" sz="4000" b="1" dirty="0" smtClean="0"/>
              <a:t>100°C</a:t>
            </a:r>
            <a:endParaRPr lang="en-US" sz="4000" dirty="0"/>
          </a:p>
          <a:p>
            <a:endParaRPr lang="en-US" dirty="0"/>
          </a:p>
        </p:txBody>
      </p:sp>
      <p:pic>
        <p:nvPicPr>
          <p:cNvPr id="6146" name="Picture 2" descr="http://www.cdiwindows.com/Files/Images/condens.jpg.jpg"/>
          <p:cNvPicPr>
            <a:picLocks noChangeAspect="1" noChangeArrowheads="1"/>
          </p:cNvPicPr>
          <p:nvPr/>
        </p:nvPicPr>
        <p:blipFill>
          <a:blip r:embed="rId2" cstate="print"/>
          <a:srcRect t="16000" b="14000"/>
          <a:stretch>
            <a:fillRect/>
          </a:stretch>
        </p:blipFill>
        <p:spPr bwMode="auto">
          <a:xfrm>
            <a:off x="2819400" y="4038600"/>
            <a:ext cx="3276600" cy="2498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Change from a gas to a solid</a:t>
            </a:r>
            <a:endParaRPr lang="en-US" sz="4000" b="1" dirty="0"/>
          </a:p>
        </p:txBody>
      </p:sp>
      <p:pic>
        <p:nvPicPr>
          <p:cNvPr id="4" name="Picture 3" descr="gas particles move about much more than liquids and soli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304800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solid particles vibrate about a fixed poi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3048000" cy="1524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14800" y="42672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1988" y="3200400"/>
            <a:ext cx="1062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Slow </a:t>
            </a:r>
          </a:p>
          <a:p>
            <a:pPr algn="ctr"/>
            <a:r>
              <a:rPr lang="en-US" sz="2800" b="1" dirty="0" smtClean="0"/>
              <a:t>Down</a:t>
            </a:r>
            <a:endParaRPr lang="en-US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Deposition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Frost</a:t>
            </a:r>
            <a:endParaRPr lang="en-US" sz="4000" b="1" dirty="0"/>
          </a:p>
        </p:txBody>
      </p:sp>
      <p:pic>
        <p:nvPicPr>
          <p:cNvPr id="3076" name="Picture 4" descr="http://images.fineartamerica.com/images-medium/three-snow-frosted-trees-in-black-and-white-james-bo-insog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5715000" cy="3810000"/>
          </a:xfrm>
          <a:prstGeom prst="rect">
            <a:avLst/>
          </a:prstGeom>
          <a:noFill/>
        </p:spPr>
      </p:pic>
      <p:pic>
        <p:nvPicPr>
          <p:cNvPr id="3074" name="Picture 2" descr="http://t1.gstatic.com/images?q=tbn:ANd9GcSvILwfd9zWPRB9XCCZtvnDxESWx4xPCijtDayr7Ln37k2FLpURF9JDLaDK"/>
          <p:cNvPicPr>
            <a:picLocks noChangeAspect="1" noChangeArrowheads="1"/>
          </p:cNvPicPr>
          <p:nvPr/>
        </p:nvPicPr>
        <p:blipFill>
          <a:blip r:embed="rId3" cstate="print"/>
          <a:srcRect t="2273" b="2273"/>
          <a:stretch>
            <a:fillRect/>
          </a:stretch>
        </p:blipFill>
        <p:spPr bwMode="auto">
          <a:xfrm>
            <a:off x="5257800" y="1752600"/>
            <a:ext cx="3512457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Deposition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Snowflakes</a:t>
            </a:r>
            <a:endParaRPr lang="en-US" sz="4000" b="1" dirty="0"/>
          </a:p>
        </p:txBody>
      </p:sp>
      <p:pic>
        <p:nvPicPr>
          <p:cNvPr id="45058" name="Picture 2" descr="http://images.nationalgeographic.com/wpf/media-live/photos/000/094/cache/dendrite-snowflake_9425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556000" cy="2667000"/>
          </a:xfrm>
          <a:prstGeom prst="rect">
            <a:avLst/>
          </a:prstGeom>
          <a:noFill/>
        </p:spPr>
      </p:pic>
      <p:pic>
        <p:nvPicPr>
          <p:cNvPr id="45060" name="Picture 4" descr="http://www.popsci.com/files/imagecache/article_image_large/articles/snowflake_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953000" cy="3492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72200" cy="5305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Changes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are 3 physical properties of matter?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1.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4400" b="1" dirty="0" smtClean="0"/>
              <a:t>2.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4400" b="1" dirty="0" smtClean="0"/>
              <a:t>3.</a:t>
            </a:r>
            <a:endParaRPr lang="en-US" sz="4400" b="1" dirty="0"/>
          </a:p>
        </p:txBody>
      </p:sp>
      <p:pic>
        <p:nvPicPr>
          <p:cNvPr id="4" name="Picture 2" descr="http://samanthakelly.webs.com/Mercu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91000"/>
            <a:ext cx="2990850" cy="299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458200" cy="2925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depends on the amount of matter?</a:t>
            </a:r>
          </a:p>
          <a:p>
            <a:r>
              <a:rPr lang="en-US" sz="3600" dirty="0" smtClean="0"/>
              <a:t>Which doesn’t depend on amount?</a:t>
            </a:r>
          </a:p>
          <a:p>
            <a:r>
              <a:rPr lang="en-US" sz="3600" dirty="0" smtClean="0"/>
              <a:t>Includes mass, length, volume?</a:t>
            </a:r>
          </a:p>
          <a:p>
            <a:r>
              <a:rPr lang="en-US" sz="3600" dirty="0" smtClean="0"/>
              <a:t>Includes density, color, odor?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90600" y="1752600"/>
            <a:ext cx="3429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Intensive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4800600" y="1752600"/>
            <a:ext cx="3429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Extensive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1 chemical property of matter?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1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1. </a:t>
            </a:r>
          </a:p>
          <a:p>
            <a:pPr>
              <a:buNone/>
            </a:pPr>
            <a:endParaRPr lang="en-US" sz="2000" b="1" dirty="0" smtClean="0"/>
          </a:p>
        </p:txBody>
      </p:sp>
      <p:pic>
        <p:nvPicPr>
          <p:cNvPr id="4" name="Picture 2" descr="http://pop.acd.ucar.edu/Images/r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5410"/>
            <a:ext cx="3733800" cy="249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happens to the physical and chemical properties when matter changes states?</a:t>
            </a:r>
            <a:endParaRPr lang="en-US" sz="5400" dirty="0"/>
          </a:p>
        </p:txBody>
      </p:sp>
      <p:pic>
        <p:nvPicPr>
          <p:cNvPr id="4" name="Picture 2" descr="http://img.ehowcdn.com/article-page-main/ehow/images/a07/4v/bk/melt-ice-cubes-water-800x800.jpg"/>
          <p:cNvPicPr>
            <a:picLocks noChangeAspect="1" noChangeArrowheads="1"/>
          </p:cNvPicPr>
          <p:nvPr/>
        </p:nvPicPr>
        <p:blipFill>
          <a:blip r:embed="rId2" cstate="print"/>
          <a:srcRect t="8577" r="34783" b="5654"/>
          <a:stretch>
            <a:fillRect/>
          </a:stretch>
        </p:blipFill>
        <p:spPr bwMode="auto">
          <a:xfrm>
            <a:off x="3733800" y="4114800"/>
            <a:ext cx="1981200" cy="254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Changes in Matter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sciencephoto.com/image/81894/350wm/C0017493-Charcoal_Burning-SPL.jpg"/>
          <p:cNvPicPr>
            <a:picLocks noChangeAspect="1" noChangeArrowheads="1"/>
          </p:cNvPicPr>
          <p:nvPr/>
        </p:nvPicPr>
        <p:blipFill>
          <a:blip r:embed="rId2" cstate="print"/>
          <a:srcRect r="3492" b="6286"/>
          <a:stretch>
            <a:fillRect/>
          </a:stretch>
        </p:blipFill>
        <p:spPr bwMode="auto">
          <a:xfrm>
            <a:off x="3581400" y="1447800"/>
            <a:ext cx="2514600" cy="2713121"/>
          </a:xfrm>
          <a:prstGeom prst="rect">
            <a:avLst/>
          </a:prstGeom>
          <a:noFill/>
        </p:spPr>
      </p:pic>
      <p:pic>
        <p:nvPicPr>
          <p:cNvPr id="8202" name="Picture 10" descr="http://media.smashingmagazine.com/images/texture-contest/As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667000"/>
            <a:ext cx="2362200" cy="3151850"/>
          </a:xfrm>
          <a:prstGeom prst="rect">
            <a:avLst/>
          </a:prstGeom>
          <a:noFill/>
        </p:spPr>
      </p:pic>
      <p:pic>
        <p:nvPicPr>
          <p:cNvPr id="8204" name="Picture 12" descr="http://www.bettycrocker.com/tips/glossary-page/equipment/a-c/c/~/media/Images/SectionImages/Tips/Glossary/equipment/a-c_275x200/charcoal_briquettes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3143250" cy="228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66800" y="297180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solid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419600"/>
            <a:ext cx="18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Glowing red color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5943600"/>
            <a:ext cx="22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Ashes, CO₂, and water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334000"/>
            <a:ext cx="4467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Charcoal Briquettes 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changes as a result of its physical and chemical properties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374</Words>
  <Application>Microsoft Office PowerPoint</Application>
  <PresentationFormat>On-screen Show (4:3)</PresentationFormat>
  <Paragraphs>100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REVIEW</vt:lpstr>
      <vt:lpstr>What is matter?</vt:lpstr>
      <vt:lpstr>States of Matter</vt:lpstr>
      <vt:lpstr>What are 3 physical properties of matter?</vt:lpstr>
      <vt:lpstr>Physical Properties</vt:lpstr>
      <vt:lpstr>What is 1 chemical property of matter?</vt:lpstr>
      <vt:lpstr>What happens to the physical and chemical properties when matter changes states?</vt:lpstr>
      <vt:lpstr>Changes in Matter</vt:lpstr>
      <vt:lpstr>Slide 9</vt:lpstr>
      <vt:lpstr>Slide 10</vt:lpstr>
      <vt:lpstr>Physical Change</vt:lpstr>
      <vt:lpstr>Change of State – change from one physical form to another</vt:lpstr>
      <vt:lpstr>Change of State</vt:lpstr>
      <vt:lpstr>Change of State</vt:lpstr>
      <vt:lpstr>Phase Changes</vt:lpstr>
      <vt:lpstr>Adding Energy</vt:lpstr>
      <vt:lpstr>Melting – change from a solid to a liquid</vt:lpstr>
      <vt:lpstr>Slide 18</vt:lpstr>
      <vt:lpstr>Melting</vt:lpstr>
      <vt:lpstr>Vaporization – change from liquid to gas</vt:lpstr>
      <vt:lpstr>Evaporation</vt:lpstr>
      <vt:lpstr>Vaporization</vt:lpstr>
      <vt:lpstr>Sublimation – change from solid to gas</vt:lpstr>
      <vt:lpstr>Sublimation Examples</vt:lpstr>
      <vt:lpstr>Sublimation Examples</vt:lpstr>
      <vt:lpstr>Sublimation Examples</vt:lpstr>
      <vt:lpstr>Phase Changes</vt:lpstr>
      <vt:lpstr>Removing Energy</vt:lpstr>
      <vt:lpstr>Freezing – change from liquid to solid</vt:lpstr>
      <vt:lpstr>Freezing</vt:lpstr>
      <vt:lpstr>Freezing</vt:lpstr>
      <vt:lpstr>Condensation – change from gas to liquid</vt:lpstr>
      <vt:lpstr>Condensation</vt:lpstr>
      <vt:lpstr>Condensation in Atmosphere</vt:lpstr>
      <vt:lpstr>Condensation</vt:lpstr>
      <vt:lpstr>Deposition</vt:lpstr>
      <vt:lpstr>Deposition Examples</vt:lpstr>
      <vt:lpstr>Deposition Examples</vt:lpstr>
      <vt:lpstr>Phase Changes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Matter</dc:title>
  <dc:creator>Jam</dc:creator>
  <cp:lastModifiedBy>Jam</cp:lastModifiedBy>
  <cp:revision>59</cp:revision>
  <dcterms:created xsi:type="dcterms:W3CDTF">2011-09-23T02:11:14Z</dcterms:created>
  <dcterms:modified xsi:type="dcterms:W3CDTF">2011-09-26T22:48:11Z</dcterms:modified>
</cp:coreProperties>
</file>