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1" r:id="rId5"/>
    <p:sldId id="259" r:id="rId6"/>
    <p:sldId id="263" r:id="rId7"/>
    <p:sldId id="262" r:id="rId8"/>
    <p:sldId id="264" r:id="rId9"/>
    <p:sldId id="28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595FC-B4C1-42EC-BC9E-AF6EF0E841AA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870F0-2C5E-4701-A00A-C48536D1E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70F0-2C5E-4701-A00A-C48536D1E04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70F0-2C5E-4701-A00A-C48536D1E04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70F0-2C5E-4701-A00A-C48536D1E04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70F0-2C5E-4701-A00A-C48536D1E04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B9C-50A8-4E42-9DD2-3CDDCD48C91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7D-599A-41CA-919B-9C115364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B9C-50A8-4E42-9DD2-3CDDCD48C91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7D-599A-41CA-919B-9C115364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B9C-50A8-4E42-9DD2-3CDDCD48C91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7D-599A-41CA-919B-9C115364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B9C-50A8-4E42-9DD2-3CDDCD48C91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7D-599A-41CA-919B-9C115364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B9C-50A8-4E42-9DD2-3CDDCD48C91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7D-599A-41CA-919B-9C115364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B9C-50A8-4E42-9DD2-3CDDCD48C91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7D-599A-41CA-919B-9C115364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B9C-50A8-4E42-9DD2-3CDDCD48C91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7D-599A-41CA-919B-9C115364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B9C-50A8-4E42-9DD2-3CDDCD48C91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7D-599A-41CA-919B-9C115364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B9C-50A8-4E42-9DD2-3CDDCD48C91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7D-599A-41CA-919B-9C115364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B9C-50A8-4E42-9DD2-3CDDCD48C91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7D-599A-41CA-919B-9C115364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B9C-50A8-4E42-9DD2-3CDDCD48C91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C77D-599A-41CA-919B-9C115364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71B9C-50A8-4E42-9DD2-3CDDCD48C919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4C77D-599A-41CA-919B-9C11536411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bulletforge.com/images/silver_bullets/40_sw_hp_silver_bullet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gzCeXDhUA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Newton’s Laws of Motion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is a measure of inertia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more </a:t>
            </a:r>
            <a:r>
              <a:rPr lang="en-US" sz="4400" b="1" dirty="0" smtClean="0"/>
              <a:t>mass</a:t>
            </a:r>
            <a:r>
              <a:rPr lang="en-US" sz="4400" dirty="0" smtClean="0"/>
              <a:t> </a:t>
            </a:r>
            <a:r>
              <a:rPr lang="en-US" sz="4400" dirty="0"/>
              <a:t>an object has, the </a:t>
            </a:r>
            <a:r>
              <a:rPr lang="en-US" sz="4400" dirty="0" smtClean="0"/>
              <a:t>more</a:t>
            </a:r>
            <a:r>
              <a:rPr lang="en-US" sz="4400" b="1" dirty="0" smtClean="0"/>
              <a:t> inertia</a:t>
            </a:r>
            <a:r>
              <a:rPr lang="en-US" sz="4400" dirty="0" smtClean="0"/>
              <a:t> </a:t>
            </a:r>
            <a:r>
              <a:rPr lang="en-US" sz="4400" dirty="0"/>
              <a:t>it has</a:t>
            </a:r>
          </a:p>
        </p:txBody>
      </p:sp>
      <p:pic>
        <p:nvPicPr>
          <p:cNvPr id="22530" name="Picture 2" descr="http://t2.gstatic.com/images?q=tbn:ANd9GcSlt95jCcC7He5akNhVl31fvNGlCHRMn7folKBlvOyL54DBSU97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05200"/>
            <a:ext cx="4580326" cy="3048000"/>
          </a:xfrm>
          <a:prstGeom prst="rect">
            <a:avLst/>
          </a:prstGeom>
          <a:noFill/>
        </p:spPr>
      </p:pic>
      <p:pic>
        <p:nvPicPr>
          <p:cNvPr id="22532" name="Picture 4" descr="http://t3.gstatic.com/images?q=tbn:ANd9GcQW7_N6_gIKOh0h7USfjWP134qMrFKlSIkzUK--8i7XbbOl9r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399" y="4800600"/>
            <a:ext cx="1112141" cy="1077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/>
              <a:t>2</a:t>
            </a:r>
            <a:r>
              <a:rPr lang="en-US" sz="6600" b="1" baseline="30000" dirty="0" smtClean="0"/>
              <a:t>nd</a:t>
            </a:r>
            <a:r>
              <a:rPr lang="en-US" sz="6600" b="1" dirty="0" smtClean="0"/>
              <a:t> Law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</a:t>
            </a:r>
            <a:r>
              <a:rPr lang="en-US" sz="5400" b="1" dirty="0" smtClean="0"/>
              <a:t>acceleration</a:t>
            </a:r>
            <a:r>
              <a:rPr lang="en-US" sz="5400" dirty="0" smtClean="0"/>
              <a:t> </a:t>
            </a:r>
            <a:r>
              <a:rPr lang="en-US" sz="5400" dirty="0"/>
              <a:t>of an object depends on the </a:t>
            </a:r>
            <a:r>
              <a:rPr lang="en-US" sz="5400" b="1" dirty="0" smtClean="0"/>
              <a:t>mass</a:t>
            </a:r>
            <a:r>
              <a:rPr lang="en-US" sz="5400" dirty="0" smtClean="0"/>
              <a:t> </a:t>
            </a:r>
            <a:r>
              <a:rPr lang="en-US" sz="5400" dirty="0"/>
              <a:t>of an object and the amount of </a:t>
            </a:r>
            <a:r>
              <a:rPr lang="en-US" sz="5400" b="1" dirty="0" smtClean="0"/>
              <a:t>force</a:t>
            </a:r>
            <a:r>
              <a:rPr lang="en-US" sz="5400" dirty="0" smtClean="0"/>
              <a:t> </a:t>
            </a:r>
            <a:r>
              <a:rPr lang="en-US" sz="5400" dirty="0"/>
              <a:t>applied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/>
              <a:t>Acceleration </a:t>
            </a:r>
            <a:r>
              <a:rPr lang="en-US" sz="4000" b="1" dirty="0" smtClean="0"/>
              <a:t>decreases</a:t>
            </a:r>
            <a:r>
              <a:rPr lang="en-US" sz="4000" dirty="0" smtClean="0"/>
              <a:t> </a:t>
            </a:r>
            <a:r>
              <a:rPr lang="en-US" sz="4000" dirty="0"/>
              <a:t>as mass </a:t>
            </a:r>
            <a:r>
              <a:rPr lang="en-US" sz="4000" b="1" dirty="0" smtClean="0"/>
              <a:t>increases</a:t>
            </a:r>
            <a:endParaRPr lang="en-US" sz="4000" b="1" dirty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962400" y="2743200"/>
            <a:ext cx="2057400" cy="3581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10800000">
            <a:off x="6477000" y="2743200"/>
            <a:ext cx="2057400" cy="3581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5400000">
            <a:off x="3436112" y="4107688"/>
            <a:ext cx="3041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acceleration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6862077" y="4260088"/>
            <a:ext cx="13708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mass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mass      vs.      Large mass</a:t>
            </a:r>
            <a:endParaRPr lang="en-US" dirty="0"/>
          </a:p>
        </p:txBody>
      </p:sp>
      <p:pic>
        <p:nvPicPr>
          <p:cNvPr id="23554" name="Picture 2" descr="http://www.shelving-supermarket.com/photo/pl449287-secure_portable_supermarket_shopping_trolleys_on_wheels_american_style_grocery_c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3599890" cy="3962400"/>
          </a:xfrm>
          <a:prstGeom prst="rect">
            <a:avLst/>
          </a:prstGeom>
          <a:noFill/>
        </p:spPr>
      </p:pic>
      <p:pic>
        <p:nvPicPr>
          <p:cNvPr id="23556" name="Picture 4" descr="http://2.bp.blogspot.com/-ZI00173lADQ/TYSmUgbpl8I/AAAAAAAAAwc/8Q1yCWcl2IQ/s1600/grocery%2Bc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00200"/>
            <a:ext cx="3444240" cy="44441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0400" y="6324600"/>
            <a:ext cx="252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is easier to move?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/>
              <a:t>Acceleration </a:t>
            </a:r>
            <a:r>
              <a:rPr lang="en-US" sz="4000" b="1" dirty="0" smtClean="0"/>
              <a:t>increases</a:t>
            </a:r>
            <a:r>
              <a:rPr lang="en-US" sz="4000" dirty="0" smtClean="0"/>
              <a:t> </a:t>
            </a:r>
            <a:r>
              <a:rPr lang="en-US" sz="4000" dirty="0"/>
              <a:t>as </a:t>
            </a:r>
            <a:r>
              <a:rPr lang="en-US" sz="4000" dirty="0" smtClean="0"/>
              <a:t>force </a:t>
            </a:r>
            <a:r>
              <a:rPr lang="en-US" sz="4000" b="1" dirty="0" smtClean="0"/>
              <a:t>increases</a:t>
            </a:r>
            <a:endParaRPr lang="en-US" sz="4000" b="1" dirty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3962400" y="2819400"/>
            <a:ext cx="2057400" cy="3581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10800000">
            <a:off x="6477000" y="2819400"/>
            <a:ext cx="2057400" cy="3581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5400000">
            <a:off x="3436112" y="4336288"/>
            <a:ext cx="3041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acceleration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6786935" y="4336288"/>
            <a:ext cx="13687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force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force = Big acceleration</a:t>
            </a:r>
            <a:endParaRPr lang="en-US" dirty="0"/>
          </a:p>
        </p:txBody>
      </p:sp>
      <p:pic>
        <p:nvPicPr>
          <p:cNvPr id="28674" name="Picture 2" descr="http://media.sacbee.com/smedia/2012/12/27/15/38/1tncLG.St.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885709" cy="4733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Equation: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Acceleration = force/mass</a:t>
            </a:r>
          </a:p>
          <a:p>
            <a:pPr>
              <a:buNone/>
            </a:pPr>
            <a:endParaRPr lang="en-US" sz="5400" b="1" dirty="0" smtClean="0"/>
          </a:p>
          <a:p>
            <a:pPr>
              <a:buNone/>
            </a:pPr>
            <a:r>
              <a:rPr lang="en-US" sz="5400" b="1" dirty="0"/>
              <a:t>	</a:t>
            </a:r>
            <a:r>
              <a:rPr lang="en-US" sz="5400" b="1" dirty="0" smtClean="0"/>
              <a:t>				</a:t>
            </a:r>
            <a:r>
              <a:rPr lang="en-US" sz="6600" b="1" dirty="0" smtClean="0"/>
              <a:t>       F = m x </a:t>
            </a:r>
            <a:r>
              <a:rPr lang="en-US" sz="6600" b="1" dirty="0"/>
              <a:t>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90600" y="3200400"/>
            <a:ext cx="2297885" cy="2123658"/>
            <a:chOff x="5181600" y="4267200"/>
            <a:chExt cx="2297885" cy="2123658"/>
          </a:xfrm>
        </p:grpSpPr>
        <p:sp>
          <p:nvSpPr>
            <p:cNvPr id="4" name="TextBox 3"/>
            <p:cNvSpPr txBox="1"/>
            <p:nvPr/>
          </p:nvSpPr>
          <p:spPr>
            <a:xfrm>
              <a:off x="5181600" y="4648200"/>
              <a:ext cx="140615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/>
                <a:t>a</a:t>
              </a:r>
              <a:r>
                <a:rPr lang="en-US" sz="6600" b="1" dirty="0" smtClean="0"/>
                <a:t> = </a:t>
              </a:r>
              <a:endParaRPr lang="en-US" sz="66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05528" y="4267200"/>
              <a:ext cx="873957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0" b="1" dirty="0" smtClean="0"/>
                <a:t>F</a:t>
              </a:r>
            </a:p>
            <a:p>
              <a:pPr algn="ctr"/>
              <a:r>
                <a:rPr lang="en-US" sz="6600" b="1" dirty="0"/>
                <a:t>m</a:t>
              </a:r>
            </a:p>
          </p:txBody>
        </p:sp>
        <p:cxnSp>
          <p:nvCxnSpPr>
            <p:cNvPr id="7" name="Straight Connector 6"/>
            <p:cNvCxnSpPr>
              <a:stCxn id="5" idx="1"/>
              <a:endCxn id="5" idx="3"/>
            </p:cNvCxnSpPr>
            <p:nvPr/>
          </p:nvCxnSpPr>
          <p:spPr>
            <a:xfrm>
              <a:off x="6605528" y="5329029"/>
              <a:ext cx="873957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the acceleration of a 7 kg object if a force of 21 N is used to move it?</a:t>
            </a:r>
            <a:endParaRPr lang="en-US" sz="4000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81000" y="2743200"/>
            <a:ext cx="3530600" cy="3368675"/>
            <a:chOff x="1632" y="2064"/>
            <a:chExt cx="2224" cy="2122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728" y="2064"/>
              <a:ext cx="2112" cy="1776"/>
              <a:chOff x="2256" y="1296"/>
              <a:chExt cx="2112" cy="1776"/>
            </a:xfrm>
          </p:grpSpPr>
          <p:sp>
            <p:nvSpPr>
              <p:cNvPr id="19" name="AutoShape 8"/>
              <p:cNvSpPr>
                <a:spLocks noChangeArrowheads="1"/>
              </p:cNvSpPr>
              <p:nvPr/>
            </p:nvSpPr>
            <p:spPr bwMode="auto">
              <a:xfrm>
                <a:off x="2256" y="1296"/>
                <a:ext cx="2112" cy="177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9"/>
              <p:cNvGrpSpPr>
                <a:grpSpLocks/>
              </p:cNvGrpSpPr>
              <p:nvPr/>
            </p:nvGrpSpPr>
            <p:grpSpPr bwMode="auto">
              <a:xfrm>
                <a:off x="2784" y="1680"/>
                <a:ext cx="1056" cy="1359"/>
                <a:chOff x="2784" y="1713"/>
                <a:chExt cx="1056" cy="1359"/>
              </a:xfrm>
            </p:grpSpPr>
            <p:sp>
              <p:nvSpPr>
                <p:cNvPr id="21" name="Line 10"/>
                <p:cNvSpPr>
                  <a:spLocks noChangeShapeType="1"/>
                </p:cNvSpPr>
                <p:nvPr/>
              </p:nvSpPr>
              <p:spPr bwMode="auto">
                <a:xfrm>
                  <a:off x="2784" y="2208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312" y="2208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168" y="1713"/>
                  <a:ext cx="272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/>
                    <a:t>F</a:t>
                  </a:r>
                </a:p>
              </p:txBody>
            </p:sp>
            <p:sp>
              <p:nvSpPr>
                <p:cNvPr id="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784" y="2448"/>
                  <a:ext cx="34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/>
                    <a:t>m</a:t>
                  </a:r>
                </a:p>
              </p:txBody>
            </p:sp>
            <p:sp>
              <p:nvSpPr>
                <p:cNvPr id="2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504" y="2448"/>
                  <a:ext cx="258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/>
                    <a:t>a</a:t>
                  </a:r>
                </a:p>
              </p:txBody>
            </p:sp>
          </p:grpSp>
        </p:grp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2544" y="3888"/>
              <a:ext cx="52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500" b="1"/>
                <a:t>( X )</a:t>
              </a:r>
            </a:p>
          </p:txBody>
        </p: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1824" y="2832"/>
              <a:ext cx="240" cy="192"/>
              <a:chOff x="3168" y="1872"/>
              <a:chExt cx="240" cy="192"/>
            </a:xfrm>
          </p:grpSpPr>
          <p:sp>
            <p:nvSpPr>
              <p:cNvPr id="15" name="Oval 17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18"/>
              <p:cNvGrpSpPr>
                <a:grpSpLocks/>
              </p:cNvGrpSpPr>
              <p:nvPr/>
            </p:nvGrpSpPr>
            <p:grpSpPr bwMode="auto">
              <a:xfrm>
                <a:off x="3168" y="1872"/>
                <a:ext cx="240" cy="96"/>
                <a:chOff x="2400" y="2016"/>
                <a:chExt cx="240" cy="96"/>
              </a:xfrm>
            </p:grpSpPr>
            <p:sp>
              <p:nvSpPr>
                <p:cNvPr id="17" name="Oval 19"/>
                <p:cNvSpPr>
                  <a:spLocks noChangeArrowheads="1"/>
                </p:cNvSpPr>
                <p:nvPr/>
              </p:nvSpPr>
              <p:spPr bwMode="auto">
                <a:xfrm>
                  <a:off x="2496" y="201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20"/>
                <p:cNvSpPr>
                  <a:spLocks noChangeShapeType="1"/>
                </p:cNvSpPr>
                <p:nvPr/>
              </p:nvSpPr>
              <p:spPr bwMode="auto">
                <a:xfrm>
                  <a:off x="2400" y="2112"/>
                  <a:ext cx="24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3456" y="2832"/>
              <a:ext cx="240" cy="192"/>
              <a:chOff x="4992" y="1920"/>
              <a:chExt cx="240" cy="192"/>
            </a:xfrm>
          </p:grpSpPr>
          <p:sp>
            <p:nvSpPr>
              <p:cNvPr id="11" name="Oval 22"/>
              <p:cNvSpPr>
                <a:spLocks noChangeArrowheads="1"/>
              </p:cNvSpPr>
              <p:nvPr/>
            </p:nvSpPr>
            <p:spPr bwMode="auto">
              <a:xfrm>
                <a:off x="5088" y="192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3"/>
              <p:cNvGrpSpPr>
                <a:grpSpLocks/>
              </p:cNvGrpSpPr>
              <p:nvPr/>
            </p:nvGrpSpPr>
            <p:grpSpPr bwMode="auto">
              <a:xfrm>
                <a:off x="4992" y="2016"/>
                <a:ext cx="240" cy="96"/>
                <a:chOff x="3984" y="2112"/>
                <a:chExt cx="240" cy="96"/>
              </a:xfrm>
            </p:grpSpPr>
            <p:sp>
              <p:nvSpPr>
                <p:cNvPr id="13" name="Oval 24"/>
                <p:cNvSpPr>
                  <a:spLocks noChangeArrowheads="1"/>
                </p:cNvSpPr>
                <p:nvPr/>
              </p:nvSpPr>
              <p:spPr bwMode="auto">
                <a:xfrm>
                  <a:off x="4080" y="216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Line 25"/>
                <p:cNvSpPr>
                  <a:spLocks noChangeShapeType="1"/>
                </p:cNvSpPr>
                <p:nvPr/>
              </p:nvSpPr>
              <p:spPr bwMode="auto">
                <a:xfrm>
                  <a:off x="3984" y="2112"/>
                  <a:ext cx="24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1632" y="2784"/>
              <a:ext cx="59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/>
                <a:t> </a:t>
              </a:r>
              <a:r>
                <a:rPr lang="en-US" sz="2600" b="1"/>
                <a:t>(     )</a:t>
              </a:r>
            </a:p>
          </p:txBody>
        </p:sp>
        <p:sp>
          <p:nvSpPr>
            <p:cNvPr id="10" name="Text Box 27"/>
            <p:cNvSpPr txBox="1">
              <a:spLocks noChangeArrowheads="1"/>
            </p:cNvSpPr>
            <p:nvPr/>
          </p:nvSpPr>
          <p:spPr bwMode="auto">
            <a:xfrm>
              <a:off x="3312" y="2784"/>
              <a:ext cx="54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600" b="1"/>
                <a:t>(     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force is needed to accelerate a 1000 kg car at a rate of 40 m/s²?</a:t>
            </a:r>
            <a:endParaRPr lang="en-US" sz="4000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81000" y="2743200"/>
            <a:ext cx="3530600" cy="3368675"/>
            <a:chOff x="1632" y="2064"/>
            <a:chExt cx="2224" cy="2122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728" y="2064"/>
              <a:ext cx="2112" cy="1776"/>
              <a:chOff x="2256" y="1296"/>
              <a:chExt cx="2112" cy="1776"/>
            </a:xfrm>
          </p:grpSpPr>
          <p:sp>
            <p:nvSpPr>
              <p:cNvPr id="19" name="AutoShape 8"/>
              <p:cNvSpPr>
                <a:spLocks noChangeArrowheads="1"/>
              </p:cNvSpPr>
              <p:nvPr/>
            </p:nvSpPr>
            <p:spPr bwMode="auto">
              <a:xfrm>
                <a:off x="2256" y="1296"/>
                <a:ext cx="2112" cy="177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2784" y="1680"/>
                <a:ext cx="1056" cy="1359"/>
                <a:chOff x="2784" y="1713"/>
                <a:chExt cx="1056" cy="1359"/>
              </a:xfrm>
            </p:grpSpPr>
            <p:sp>
              <p:nvSpPr>
                <p:cNvPr id="21" name="Line 10"/>
                <p:cNvSpPr>
                  <a:spLocks noChangeShapeType="1"/>
                </p:cNvSpPr>
                <p:nvPr/>
              </p:nvSpPr>
              <p:spPr bwMode="auto">
                <a:xfrm>
                  <a:off x="2784" y="2208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312" y="2208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168" y="1713"/>
                  <a:ext cx="272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/>
                    <a:t>F</a:t>
                  </a:r>
                </a:p>
              </p:txBody>
            </p:sp>
            <p:sp>
              <p:nvSpPr>
                <p:cNvPr id="2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784" y="2448"/>
                  <a:ext cx="34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/>
                    <a:t>m</a:t>
                  </a:r>
                </a:p>
              </p:txBody>
            </p:sp>
            <p:sp>
              <p:nvSpPr>
                <p:cNvPr id="2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504" y="2448"/>
                  <a:ext cx="258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/>
                    <a:t>a</a:t>
                  </a:r>
                </a:p>
              </p:txBody>
            </p:sp>
          </p:grpSp>
        </p:grp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2544" y="3888"/>
              <a:ext cx="52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500" b="1"/>
                <a:t>( X )</a:t>
              </a:r>
            </a:p>
          </p:txBody>
        </p: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1824" y="2832"/>
              <a:ext cx="240" cy="192"/>
              <a:chOff x="3168" y="1872"/>
              <a:chExt cx="240" cy="192"/>
            </a:xfrm>
          </p:grpSpPr>
          <p:sp>
            <p:nvSpPr>
              <p:cNvPr id="15" name="Oval 17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18"/>
              <p:cNvGrpSpPr>
                <a:grpSpLocks/>
              </p:cNvGrpSpPr>
              <p:nvPr/>
            </p:nvGrpSpPr>
            <p:grpSpPr bwMode="auto">
              <a:xfrm>
                <a:off x="3168" y="1872"/>
                <a:ext cx="240" cy="96"/>
                <a:chOff x="2400" y="2016"/>
                <a:chExt cx="240" cy="96"/>
              </a:xfrm>
            </p:grpSpPr>
            <p:sp>
              <p:nvSpPr>
                <p:cNvPr id="17" name="Oval 19"/>
                <p:cNvSpPr>
                  <a:spLocks noChangeArrowheads="1"/>
                </p:cNvSpPr>
                <p:nvPr/>
              </p:nvSpPr>
              <p:spPr bwMode="auto">
                <a:xfrm>
                  <a:off x="2496" y="201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20"/>
                <p:cNvSpPr>
                  <a:spLocks noChangeShapeType="1"/>
                </p:cNvSpPr>
                <p:nvPr/>
              </p:nvSpPr>
              <p:spPr bwMode="auto">
                <a:xfrm>
                  <a:off x="2400" y="2112"/>
                  <a:ext cx="24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21"/>
            <p:cNvGrpSpPr>
              <a:grpSpLocks/>
            </p:cNvGrpSpPr>
            <p:nvPr/>
          </p:nvGrpSpPr>
          <p:grpSpPr bwMode="auto">
            <a:xfrm>
              <a:off x="3456" y="2832"/>
              <a:ext cx="240" cy="192"/>
              <a:chOff x="4992" y="1920"/>
              <a:chExt cx="240" cy="192"/>
            </a:xfrm>
          </p:grpSpPr>
          <p:sp>
            <p:nvSpPr>
              <p:cNvPr id="11" name="Oval 22"/>
              <p:cNvSpPr>
                <a:spLocks noChangeArrowheads="1"/>
              </p:cNvSpPr>
              <p:nvPr/>
            </p:nvSpPr>
            <p:spPr bwMode="auto">
              <a:xfrm>
                <a:off x="5088" y="192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23"/>
              <p:cNvGrpSpPr>
                <a:grpSpLocks/>
              </p:cNvGrpSpPr>
              <p:nvPr/>
            </p:nvGrpSpPr>
            <p:grpSpPr bwMode="auto">
              <a:xfrm>
                <a:off x="4992" y="2016"/>
                <a:ext cx="240" cy="96"/>
                <a:chOff x="3984" y="2112"/>
                <a:chExt cx="240" cy="96"/>
              </a:xfrm>
            </p:grpSpPr>
            <p:sp>
              <p:nvSpPr>
                <p:cNvPr id="13" name="Oval 24"/>
                <p:cNvSpPr>
                  <a:spLocks noChangeArrowheads="1"/>
                </p:cNvSpPr>
                <p:nvPr/>
              </p:nvSpPr>
              <p:spPr bwMode="auto">
                <a:xfrm>
                  <a:off x="4080" y="216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Line 25"/>
                <p:cNvSpPr>
                  <a:spLocks noChangeShapeType="1"/>
                </p:cNvSpPr>
                <p:nvPr/>
              </p:nvSpPr>
              <p:spPr bwMode="auto">
                <a:xfrm>
                  <a:off x="3984" y="2112"/>
                  <a:ext cx="24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1632" y="2784"/>
              <a:ext cx="59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/>
                <a:t> </a:t>
              </a:r>
              <a:r>
                <a:rPr lang="en-US" sz="2600" b="1"/>
                <a:t>(     )</a:t>
              </a:r>
            </a:p>
          </p:txBody>
        </p:sp>
        <p:sp>
          <p:nvSpPr>
            <p:cNvPr id="10" name="Text Box 27"/>
            <p:cNvSpPr txBox="1">
              <a:spLocks noChangeArrowheads="1"/>
            </p:cNvSpPr>
            <p:nvPr/>
          </p:nvSpPr>
          <p:spPr bwMode="auto">
            <a:xfrm>
              <a:off x="3312" y="2784"/>
              <a:ext cx="54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600" b="1"/>
                <a:t>(     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lvl="0"/>
            <a:r>
              <a:rPr lang="en-US" sz="4800" dirty="0"/>
              <a:t>An object with a </a:t>
            </a:r>
            <a:r>
              <a:rPr lang="en-US" sz="4800" b="1" dirty="0" smtClean="0"/>
              <a:t>big</a:t>
            </a:r>
            <a:r>
              <a:rPr lang="en-US" sz="4800" dirty="0" smtClean="0"/>
              <a:t> </a:t>
            </a:r>
            <a:r>
              <a:rPr lang="en-US" sz="4800" dirty="0"/>
              <a:t>mass and a </a:t>
            </a:r>
            <a:r>
              <a:rPr lang="en-US" sz="4800" b="1" dirty="0" smtClean="0"/>
              <a:t>small</a:t>
            </a:r>
            <a:r>
              <a:rPr lang="en-US" sz="4800" dirty="0" smtClean="0"/>
              <a:t> </a:t>
            </a:r>
            <a:r>
              <a:rPr lang="en-US" sz="4800" dirty="0"/>
              <a:t>acceleration, can still have a </a:t>
            </a:r>
            <a:r>
              <a:rPr lang="en-US" sz="4800" b="1" dirty="0" smtClean="0"/>
              <a:t>big</a:t>
            </a:r>
            <a:r>
              <a:rPr lang="en-US" sz="4800" dirty="0" smtClean="0"/>
              <a:t> force</a:t>
            </a:r>
          </a:p>
          <a:p>
            <a:pPr lvl="0"/>
            <a:endParaRPr lang="en-US" sz="4800" dirty="0"/>
          </a:p>
          <a:p>
            <a:pPr lvl="0">
              <a:buNone/>
            </a:pPr>
            <a:r>
              <a:rPr lang="en-US" sz="4800" dirty="0" smtClean="0"/>
              <a:t>Example:</a:t>
            </a:r>
            <a:endParaRPr lang="en-US" sz="4800" dirty="0"/>
          </a:p>
          <a:p>
            <a:endParaRPr lang="en-US" dirty="0"/>
          </a:p>
        </p:txBody>
      </p:sp>
      <p:pic>
        <p:nvPicPr>
          <p:cNvPr id="4" name="Picture 5" descr="glaci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200400"/>
            <a:ext cx="5151507" cy="335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1</a:t>
            </a:r>
            <a:r>
              <a:rPr lang="en-US" sz="6600" b="1" baseline="30000" dirty="0" smtClean="0"/>
              <a:t>st</a:t>
            </a:r>
            <a:r>
              <a:rPr lang="en-US" sz="6600" b="1" dirty="0" smtClean="0"/>
              <a:t> Law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An </a:t>
            </a:r>
            <a:r>
              <a:rPr lang="en-US" sz="5400" dirty="0"/>
              <a:t>object </a:t>
            </a:r>
            <a:r>
              <a:rPr lang="en-US" sz="5400" b="1" dirty="0" smtClean="0"/>
              <a:t>at rest</a:t>
            </a:r>
            <a:r>
              <a:rPr lang="en-US" sz="5400" dirty="0" smtClean="0"/>
              <a:t> stays </a:t>
            </a:r>
            <a:r>
              <a:rPr lang="en-US" sz="5400" b="1" dirty="0" smtClean="0"/>
              <a:t>at rest </a:t>
            </a:r>
            <a:r>
              <a:rPr lang="en-US" sz="5400" dirty="0" smtClean="0"/>
              <a:t>and </a:t>
            </a:r>
            <a:r>
              <a:rPr lang="en-US" sz="5400" dirty="0"/>
              <a:t>an object </a:t>
            </a:r>
            <a:r>
              <a:rPr lang="en-US" sz="5400" b="1" dirty="0" smtClean="0"/>
              <a:t>in motion</a:t>
            </a:r>
            <a:r>
              <a:rPr lang="en-US" sz="5400" dirty="0" smtClean="0"/>
              <a:t> stays </a:t>
            </a:r>
            <a:r>
              <a:rPr lang="en-US" sz="5400" b="1" dirty="0" smtClean="0"/>
              <a:t>in motion</a:t>
            </a:r>
            <a:r>
              <a:rPr lang="en-US" sz="5400" dirty="0" smtClean="0"/>
              <a:t> </a:t>
            </a:r>
            <a:r>
              <a:rPr lang="en-US" sz="5400" dirty="0"/>
              <a:t>unless acted upon by an </a:t>
            </a:r>
            <a:r>
              <a:rPr lang="en-US" sz="5400" b="1" dirty="0" smtClean="0"/>
              <a:t>unbalanced</a:t>
            </a:r>
            <a:r>
              <a:rPr lang="en-US" sz="5400" dirty="0" smtClean="0"/>
              <a:t> </a:t>
            </a:r>
            <a:r>
              <a:rPr lang="en-US" sz="5400" dirty="0"/>
              <a:t>force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lvl="0"/>
            <a:r>
              <a:rPr lang="en-US" sz="4800" dirty="0"/>
              <a:t>An object with a </a:t>
            </a:r>
            <a:r>
              <a:rPr lang="en-US" sz="4800" b="1" dirty="0" smtClean="0"/>
              <a:t>small</a:t>
            </a:r>
            <a:r>
              <a:rPr lang="en-US" sz="4800" dirty="0" smtClean="0"/>
              <a:t> </a:t>
            </a:r>
            <a:r>
              <a:rPr lang="en-US" sz="4800" dirty="0"/>
              <a:t>mass and a </a:t>
            </a:r>
            <a:r>
              <a:rPr lang="en-US" sz="4800" b="1" dirty="0" smtClean="0"/>
              <a:t>big</a:t>
            </a:r>
            <a:r>
              <a:rPr lang="en-US" sz="4800" dirty="0" smtClean="0"/>
              <a:t> </a:t>
            </a:r>
            <a:r>
              <a:rPr lang="en-US" sz="4800" dirty="0"/>
              <a:t>acceleration, can still have a </a:t>
            </a:r>
            <a:r>
              <a:rPr lang="en-US" sz="4800" b="1" dirty="0" smtClean="0"/>
              <a:t>big</a:t>
            </a:r>
            <a:r>
              <a:rPr lang="en-US" sz="4800" dirty="0" smtClean="0"/>
              <a:t> force</a:t>
            </a:r>
          </a:p>
          <a:p>
            <a:pPr lvl="0"/>
            <a:endParaRPr lang="en-US" sz="4800" dirty="0"/>
          </a:p>
          <a:p>
            <a:pPr lvl="0">
              <a:buNone/>
            </a:pPr>
            <a:r>
              <a:rPr lang="en-US" sz="4800" dirty="0" smtClean="0"/>
              <a:t>Example:</a:t>
            </a:r>
            <a:endParaRPr lang="en-US" sz="4800" dirty="0"/>
          </a:p>
          <a:p>
            <a:endParaRPr lang="en-US" dirty="0"/>
          </a:p>
        </p:txBody>
      </p:sp>
      <p:pic>
        <p:nvPicPr>
          <p:cNvPr id="5" name="Picture 5" descr="Click the image to open in full size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3528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3</a:t>
            </a:r>
            <a:r>
              <a:rPr lang="en-US" sz="6600" baseline="30000" dirty="0" smtClean="0"/>
              <a:t>rd</a:t>
            </a:r>
            <a:r>
              <a:rPr lang="en-US" sz="6600" dirty="0" smtClean="0"/>
              <a:t> Law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For </a:t>
            </a:r>
            <a:r>
              <a:rPr lang="en-US" sz="5400" dirty="0"/>
              <a:t>every action, there is an </a:t>
            </a:r>
            <a:r>
              <a:rPr lang="en-US" sz="5400" b="1" dirty="0" smtClean="0"/>
              <a:t>equal and opposite </a:t>
            </a:r>
            <a:r>
              <a:rPr lang="en-US" sz="5400" dirty="0" smtClean="0"/>
              <a:t>reaction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All forces act in </a:t>
            </a:r>
            <a:r>
              <a:rPr lang="en-US" b="1" dirty="0" smtClean="0"/>
              <a:t>pairs</a:t>
            </a:r>
            <a:endParaRPr lang="en-US" b="1" dirty="0"/>
          </a:p>
        </p:txBody>
      </p:sp>
      <p:sp>
        <p:nvSpPr>
          <p:cNvPr id="4" name="Right Arrow 3"/>
          <p:cNvSpPr/>
          <p:nvPr/>
        </p:nvSpPr>
        <p:spPr>
          <a:xfrm>
            <a:off x="457200" y="2895600"/>
            <a:ext cx="37338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ACTION</a:t>
            </a:r>
            <a:endParaRPr lang="en-US" sz="4400" b="1" dirty="0"/>
          </a:p>
        </p:txBody>
      </p:sp>
      <p:sp>
        <p:nvSpPr>
          <p:cNvPr id="5" name="Right Arrow 4"/>
          <p:cNvSpPr/>
          <p:nvPr/>
        </p:nvSpPr>
        <p:spPr>
          <a:xfrm flipH="1">
            <a:off x="4648200" y="2895600"/>
            <a:ext cx="37338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REACTION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motion: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61103"/>
            <a:ext cx="3238500" cy="4320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http://www.dreamstime.com/amazed-child-sitting-on-a-chair-thumb14223218.jpg"/>
          <p:cNvPicPr>
            <a:picLocks noChangeAspect="1" noChangeArrowheads="1"/>
          </p:cNvPicPr>
          <p:nvPr/>
        </p:nvPicPr>
        <p:blipFill>
          <a:blip r:embed="rId3" cstate="print"/>
          <a:srcRect b="4000"/>
          <a:stretch>
            <a:fillRect/>
          </a:stretch>
        </p:blipFill>
        <p:spPr bwMode="auto">
          <a:xfrm>
            <a:off x="457200" y="2209800"/>
            <a:ext cx="3124200" cy="4367814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419600" y="24384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5562600" y="24384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3400" y="3810000"/>
            <a:ext cx="381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533400" y="5410200"/>
            <a:ext cx="381000" cy="99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 </a:t>
            </a:r>
            <a:endParaRPr lang="en-US" dirty="0"/>
          </a:p>
        </p:txBody>
      </p:sp>
      <p:pic>
        <p:nvPicPr>
          <p:cNvPr id="4" name="Picture 5" descr="Rocket%20Lau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71600"/>
            <a:ext cx="4191000" cy="5291000"/>
          </a:xfrm>
          <a:prstGeom prst="rect">
            <a:avLst/>
          </a:prstGeom>
          <a:noFill/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181600" y="3962400"/>
            <a:ext cx="352000" cy="1153297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181600" y="2514600"/>
            <a:ext cx="352000" cy="1070919"/>
          </a:xfrm>
          <a:prstGeom prst="up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pic>
        <p:nvPicPr>
          <p:cNvPr id="4" name="Picture 5" descr="Shooting1"/>
          <p:cNvPicPr>
            <a:picLocks noChangeAspect="1" noChangeArrowheads="1"/>
          </p:cNvPicPr>
          <p:nvPr/>
        </p:nvPicPr>
        <p:blipFill>
          <a:blip r:embed="rId2" cstate="print"/>
          <a:srcRect t="20000"/>
          <a:stretch>
            <a:fillRect/>
          </a:stretch>
        </p:blipFill>
        <p:spPr bwMode="auto">
          <a:xfrm>
            <a:off x="762000" y="1676400"/>
            <a:ext cx="7747000" cy="4648200"/>
          </a:xfrm>
          <a:prstGeom prst="rect">
            <a:avLst/>
          </a:prstGeom>
          <a:noFill/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4419600" y="4495800"/>
            <a:ext cx="1676401" cy="3810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133599" y="4495801"/>
            <a:ext cx="1676401" cy="381000"/>
          </a:xfrm>
          <a:prstGeom prst="lef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pic>
        <p:nvPicPr>
          <p:cNvPr id="1026" name="Picture 2" descr="http://www.mnn.com/sites/default/files/user-71/jumping_frog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7710055" cy="48006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19276588">
            <a:off x="2803273" y="4136393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3288153">
            <a:off x="1835179" y="4773097"/>
            <a:ext cx="4572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are difficult to see… What two forces are working in pairs?</a:t>
            </a:r>
            <a:endParaRPr lang="en-US" dirty="0"/>
          </a:p>
        </p:txBody>
      </p:sp>
      <p:pic>
        <p:nvPicPr>
          <p:cNvPr id="43010" name="Picture 2" descr="http://img.ehowcdn.com/article-new/ehow/images/a08/59/ns/solve-ball-dropping-problems-algebra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76400"/>
            <a:ext cx="3276600" cy="4939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3 Laws: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828800"/>
            <a:ext cx="2667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1</a:t>
            </a:r>
            <a:r>
              <a:rPr lang="en-US" sz="4800" b="1" baseline="30000" dirty="0" smtClean="0"/>
              <a:t>st</a:t>
            </a:r>
            <a:r>
              <a:rPr lang="en-US" sz="4800" b="1" dirty="0" smtClean="0"/>
              <a:t> Law</a:t>
            </a:r>
            <a:endParaRPr 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3276600" y="1828800"/>
            <a:ext cx="2667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2</a:t>
            </a:r>
            <a:r>
              <a:rPr lang="en-US" sz="4800" b="1" baseline="30000" dirty="0" smtClean="0"/>
              <a:t>nd</a:t>
            </a:r>
            <a:r>
              <a:rPr lang="en-US" sz="4800" b="1" dirty="0" smtClean="0"/>
              <a:t> Law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6172200" y="1828800"/>
            <a:ext cx="2667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3</a:t>
            </a:r>
            <a:r>
              <a:rPr lang="en-US" sz="4800" b="1" baseline="30000" dirty="0" smtClean="0"/>
              <a:t>rd</a:t>
            </a:r>
            <a:r>
              <a:rPr lang="en-US" sz="4800" b="1" dirty="0" smtClean="0"/>
              <a:t> Law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1" y="3733800"/>
            <a:ext cx="236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 at rest stays at rest and an object in motion stays in motion unless acted upon by an unbalanced force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37338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Acceleration depends on an objects mass and force used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37338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every action there is an equal and opposite reaction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or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5" descr="how-to-hit-a-base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000750" cy="40005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2895600" y="4495800"/>
            <a:ext cx="1371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4495800" y="4495800"/>
            <a:ext cx="1371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at rest…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Won’t move until an unbalanced force moves them</a:t>
            </a:r>
          </a:p>
          <a:p>
            <a:endParaRPr lang="en-US" sz="1200" b="1" dirty="0" smtClean="0"/>
          </a:p>
          <a:p>
            <a:r>
              <a:rPr lang="en-US" sz="4400" dirty="0" smtClean="0"/>
              <a:t>Example:</a:t>
            </a:r>
            <a:endParaRPr lang="en-US" sz="4400" dirty="0"/>
          </a:p>
        </p:txBody>
      </p:sp>
      <p:pic>
        <p:nvPicPr>
          <p:cNvPr id="3074" name="Picture 2" descr="http://t2.gstatic.com/images?q=tbn:ANd9GcTGp-58TWhIE-Xm6F6gCcf_AofQ9Z3lM2yCfvnXz2AonoJ_o4Yx7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419600"/>
            <a:ext cx="2961033" cy="1981200"/>
          </a:xfrm>
          <a:prstGeom prst="rect">
            <a:avLst/>
          </a:prstGeom>
          <a:noFill/>
        </p:spPr>
      </p:pic>
      <p:pic>
        <p:nvPicPr>
          <p:cNvPr id="3076" name="Picture 4" descr="http://www.handg.com/products/living/chairs/chair_grandroll-d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8461" y="2819400"/>
            <a:ext cx="364236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or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5" descr="bmw_x5_2003_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477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or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895600" y="2209800"/>
            <a:ext cx="3530600" cy="3368675"/>
            <a:chOff x="1632" y="2064"/>
            <a:chExt cx="2224" cy="2122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728" y="2064"/>
              <a:ext cx="2112" cy="1776"/>
              <a:chOff x="2256" y="1296"/>
              <a:chExt cx="2112" cy="1776"/>
            </a:xfrm>
          </p:grpSpPr>
          <p:sp>
            <p:nvSpPr>
              <p:cNvPr id="18" name="AutoShape 5"/>
              <p:cNvSpPr>
                <a:spLocks noChangeArrowheads="1"/>
              </p:cNvSpPr>
              <p:nvPr/>
            </p:nvSpPr>
            <p:spPr bwMode="auto">
              <a:xfrm>
                <a:off x="2256" y="1296"/>
                <a:ext cx="2112" cy="177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" name="Group 6"/>
              <p:cNvGrpSpPr>
                <a:grpSpLocks/>
              </p:cNvGrpSpPr>
              <p:nvPr/>
            </p:nvGrpSpPr>
            <p:grpSpPr bwMode="auto">
              <a:xfrm>
                <a:off x="2784" y="1680"/>
                <a:ext cx="1056" cy="1359"/>
                <a:chOff x="2784" y="1713"/>
                <a:chExt cx="1056" cy="1359"/>
              </a:xfrm>
            </p:grpSpPr>
            <p:sp>
              <p:nvSpPr>
                <p:cNvPr id="20" name="Line 7"/>
                <p:cNvSpPr>
                  <a:spLocks noChangeShapeType="1"/>
                </p:cNvSpPr>
                <p:nvPr/>
              </p:nvSpPr>
              <p:spPr bwMode="auto">
                <a:xfrm>
                  <a:off x="2784" y="2208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312" y="2208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168" y="1713"/>
                  <a:ext cx="272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/>
                    <a:t>F</a:t>
                  </a:r>
                </a:p>
              </p:txBody>
            </p:sp>
            <p:sp>
              <p:nvSpPr>
                <p:cNvPr id="2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84" y="2448"/>
                  <a:ext cx="34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/>
                    <a:t>m</a:t>
                  </a:r>
                </a:p>
              </p:txBody>
            </p:sp>
            <p:sp>
              <p:nvSpPr>
                <p:cNvPr id="2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504" y="2448"/>
                  <a:ext cx="258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dirty="0"/>
                    <a:t>a</a:t>
                  </a:r>
                </a:p>
              </p:txBody>
            </p:sp>
          </p:grpSp>
        </p:grpSp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2544" y="3888"/>
              <a:ext cx="52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500" b="1"/>
                <a:t>( X )</a:t>
              </a:r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1824" y="2832"/>
              <a:ext cx="240" cy="192"/>
              <a:chOff x="3168" y="1872"/>
              <a:chExt cx="240" cy="192"/>
            </a:xfrm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3168" y="1872"/>
                <a:ext cx="240" cy="96"/>
                <a:chOff x="2400" y="2016"/>
                <a:chExt cx="240" cy="96"/>
              </a:xfrm>
            </p:grpSpPr>
            <p:sp>
              <p:nvSpPr>
                <p:cNvPr id="16" name="Oval 15"/>
                <p:cNvSpPr>
                  <a:spLocks noChangeArrowheads="1"/>
                </p:cNvSpPr>
                <p:nvPr/>
              </p:nvSpPr>
              <p:spPr bwMode="auto">
                <a:xfrm>
                  <a:off x="2496" y="201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17"/>
                <p:cNvSpPr>
                  <a:spLocks noChangeShapeType="1"/>
                </p:cNvSpPr>
                <p:nvPr/>
              </p:nvSpPr>
              <p:spPr bwMode="auto">
                <a:xfrm>
                  <a:off x="2400" y="2112"/>
                  <a:ext cx="24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3456" y="2832"/>
              <a:ext cx="240" cy="192"/>
              <a:chOff x="4992" y="1920"/>
              <a:chExt cx="240" cy="192"/>
            </a:xfrm>
          </p:grpSpPr>
          <p:sp>
            <p:nvSpPr>
              <p:cNvPr id="10" name="Oval 19"/>
              <p:cNvSpPr>
                <a:spLocks noChangeArrowheads="1"/>
              </p:cNvSpPr>
              <p:nvPr/>
            </p:nvSpPr>
            <p:spPr bwMode="auto">
              <a:xfrm>
                <a:off x="5088" y="192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20"/>
              <p:cNvGrpSpPr>
                <a:grpSpLocks/>
              </p:cNvGrpSpPr>
              <p:nvPr/>
            </p:nvGrpSpPr>
            <p:grpSpPr bwMode="auto">
              <a:xfrm>
                <a:off x="4992" y="2016"/>
                <a:ext cx="240" cy="96"/>
                <a:chOff x="3984" y="2112"/>
                <a:chExt cx="240" cy="96"/>
              </a:xfrm>
            </p:grpSpPr>
            <p:sp>
              <p:nvSpPr>
                <p:cNvPr id="12" name="Oval 21"/>
                <p:cNvSpPr>
                  <a:spLocks noChangeArrowheads="1"/>
                </p:cNvSpPr>
                <p:nvPr/>
              </p:nvSpPr>
              <p:spPr bwMode="auto">
                <a:xfrm>
                  <a:off x="4080" y="216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Line 22"/>
                <p:cNvSpPr>
                  <a:spLocks noChangeShapeType="1"/>
                </p:cNvSpPr>
                <p:nvPr/>
              </p:nvSpPr>
              <p:spPr bwMode="auto">
                <a:xfrm>
                  <a:off x="3984" y="2112"/>
                  <a:ext cx="24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Text Box 23"/>
            <p:cNvSpPr txBox="1">
              <a:spLocks noChangeArrowheads="1"/>
            </p:cNvSpPr>
            <p:nvPr/>
          </p:nvSpPr>
          <p:spPr bwMode="auto">
            <a:xfrm>
              <a:off x="1632" y="2784"/>
              <a:ext cx="59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/>
                <a:t> </a:t>
              </a:r>
              <a:r>
                <a:rPr lang="en-US" sz="2600" b="1"/>
                <a:t>(     )</a:t>
              </a:r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3312" y="2784"/>
              <a:ext cx="54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600" b="1"/>
                <a:t>(     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or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7" descr="m8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0" y="1514482"/>
            <a:ext cx="6857989" cy="4591043"/>
          </a:xfrm>
          <a:prstGeom prst="rect">
            <a:avLst/>
          </a:prstGeom>
          <a:noFill/>
        </p:spPr>
      </p:pic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5257800" y="4495800"/>
            <a:ext cx="13716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2286000" y="1981200"/>
            <a:ext cx="1371600" cy="304800"/>
          </a:xfrm>
          <a:prstGeom prst="lef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Sliding Rocks of Death Valley California</a:t>
            </a:r>
            <a:endParaRPr lang="en-US" dirty="0"/>
          </a:p>
        </p:txBody>
      </p:sp>
      <p:pic>
        <p:nvPicPr>
          <p:cNvPr id="9218" name="Picture 2" descr="http://t2.gstatic.com/images?q=tbn:ANd9GcTAYS0nYJjIetV5RK_Mt6hRhCTXdkj31t4KIfp97nVAZqxyBfJA"/>
          <p:cNvPicPr>
            <a:picLocks noChangeAspect="1" noChangeArrowheads="1"/>
          </p:cNvPicPr>
          <p:nvPr/>
        </p:nvPicPr>
        <p:blipFill>
          <a:blip r:embed="rId2" cstate="print"/>
          <a:srcRect t="7079" b="10801"/>
          <a:stretch>
            <a:fillRect/>
          </a:stretch>
        </p:blipFill>
        <p:spPr bwMode="auto">
          <a:xfrm>
            <a:off x="304800" y="1524000"/>
            <a:ext cx="3962400" cy="4889770"/>
          </a:xfrm>
          <a:prstGeom prst="rect">
            <a:avLst/>
          </a:prstGeom>
          <a:noFill/>
        </p:spPr>
      </p:pic>
      <p:pic>
        <p:nvPicPr>
          <p:cNvPr id="9220" name="Picture 4" descr="http://i207.photobucket.com/albums/bb307/cdo908/800px-Death_8_bg_082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14600"/>
            <a:ext cx="4470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smtClean="0"/>
              <a:t>Objects in motion…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0"/>
            <a:r>
              <a:rPr lang="en-US" sz="4400" dirty="0" smtClean="0"/>
              <a:t>will </a:t>
            </a:r>
            <a:r>
              <a:rPr lang="en-US" sz="4400" dirty="0"/>
              <a:t>continue to move </a:t>
            </a:r>
            <a:r>
              <a:rPr lang="en-US" sz="4400" b="1" dirty="0" smtClean="0"/>
              <a:t>at a constant speed</a:t>
            </a:r>
            <a:r>
              <a:rPr lang="en-US" sz="4400" dirty="0" smtClean="0"/>
              <a:t> </a:t>
            </a:r>
            <a:r>
              <a:rPr lang="en-US" sz="4400" dirty="0"/>
              <a:t>and in a </a:t>
            </a:r>
            <a:r>
              <a:rPr lang="en-US" sz="4400" b="1" dirty="0" smtClean="0"/>
              <a:t>straight line </a:t>
            </a:r>
            <a:r>
              <a:rPr lang="en-US" sz="4400" dirty="0" smtClean="0"/>
              <a:t>unless </a:t>
            </a:r>
            <a:r>
              <a:rPr lang="en-US" sz="4400" dirty="0"/>
              <a:t>acted upon by an </a:t>
            </a:r>
            <a:r>
              <a:rPr lang="en-US" sz="4400" b="1" dirty="0" smtClean="0"/>
              <a:t>unbalanced</a:t>
            </a:r>
            <a:r>
              <a:rPr lang="en-US" sz="4400" dirty="0" smtClean="0"/>
              <a:t> force</a:t>
            </a:r>
          </a:p>
          <a:p>
            <a:pPr lvl="0"/>
            <a:endParaRPr lang="en-US" sz="4400" dirty="0"/>
          </a:p>
          <a:p>
            <a:pPr lvl="0"/>
            <a:r>
              <a:rPr lang="en-US" sz="4400" dirty="0" smtClean="0"/>
              <a:t>Example:</a:t>
            </a:r>
            <a:endParaRPr lang="en-US" sz="4400" dirty="0"/>
          </a:p>
          <a:p>
            <a:endParaRPr lang="en-US" dirty="0"/>
          </a:p>
        </p:txBody>
      </p:sp>
      <p:pic>
        <p:nvPicPr>
          <p:cNvPr id="4" name="Picture 5" descr="bmw_x5_2003_front"/>
          <p:cNvPicPr>
            <a:picLocks noChangeAspect="1" noChangeArrowheads="1"/>
          </p:cNvPicPr>
          <p:nvPr/>
        </p:nvPicPr>
        <p:blipFill>
          <a:blip r:embed="rId2" cstate="print"/>
          <a:srcRect b="9091"/>
          <a:stretch>
            <a:fillRect/>
          </a:stretch>
        </p:blipFill>
        <p:spPr bwMode="auto">
          <a:xfrm>
            <a:off x="3352800" y="4419600"/>
            <a:ext cx="4191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38200" indent="-838200"/>
            <a:r>
              <a:rPr lang="en-US" sz="4000" b="1"/>
              <a:t>Why don’t objects keep moving forever?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83163"/>
          </a:xfrm>
        </p:spPr>
        <p:txBody>
          <a:bodyPr>
            <a:normAutofit/>
          </a:bodyPr>
          <a:lstStyle/>
          <a:p>
            <a:r>
              <a:rPr lang="en-US" sz="4000" dirty="0"/>
              <a:t>A common unbalanced force acting on moving objects = </a:t>
            </a:r>
            <a:r>
              <a:rPr lang="en-US" sz="4000" b="1" dirty="0" smtClean="0"/>
              <a:t>friction</a:t>
            </a:r>
            <a:endParaRPr lang="en-US" sz="4000" b="1" dirty="0"/>
          </a:p>
        </p:txBody>
      </p:sp>
      <p:pic>
        <p:nvPicPr>
          <p:cNvPr id="5125" name="Picture 5" descr="539662985_cabe09e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24275"/>
            <a:ext cx="3886200" cy="2914650"/>
          </a:xfrm>
          <a:prstGeom prst="rect">
            <a:avLst/>
          </a:prstGeom>
          <a:noFill/>
        </p:spPr>
      </p:pic>
      <p:pic>
        <p:nvPicPr>
          <p:cNvPr id="19458" name="Picture 2" descr="http://www.speedhunters.com/wp-content/uploads/2010/03/3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124200"/>
            <a:ext cx="46863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called the Law of Inertia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Inertia – the tendency of an object to </a:t>
            </a:r>
            <a:r>
              <a:rPr lang="en-US" sz="4000" b="1" dirty="0" smtClean="0"/>
              <a:t>resist a change in motion</a:t>
            </a:r>
            <a:endParaRPr lang="en-US" sz="4000" b="1" dirty="0"/>
          </a:p>
        </p:txBody>
      </p:sp>
      <p:pic>
        <p:nvPicPr>
          <p:cNvPr id="20482" name="Picture 2" descr="http://www.aaronswansonpt.com/wp-content/uploads/2011/06/Inertia.png"/>
          <p:cNvPicPr>
            <a:picLocks noChangeAspect="1" noChangeArrowheads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 bwMode="auto">
          <a:xfrm>
            <a:off x="1676400" y="3124200"/>
            <a:ext cx="56007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can’t a plane stop immediately?</a:t>
            </a:r>
            <a:endParaRPr lang="en-US" dirty="0"/>
          </a:p>
        </p:txBody>
      </p:sp>
      <p:pic>
        <p:nvPicPr>
          <p:cNvPr id="21506" name="Picture 2" descr="http://static.guim.co.uk/sys-images/Books/Pix/pictures/2009/10/20/1256051741560/Jumbo-jet-taking-off-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1788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www.youtube.com/watch?v=6gzCeXDhUAA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432</Words>
  <Application>Microsoft Office PowerPoint</Application>
  <PresentationFormat>On-screen Show (4:3)</PresentationFormat>
  <Paragraphs>93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Newton’s Laws of Motion</vt:lpstr>
      <vt:lpstr>1st Law </vt:lpstr>
      <vt:lpstr>Objects at rest…</vt:lpstr>
      <vt:lpstr>Sliding Rocks of Death Valley California</vt:lpstr>
      <vt:lpstr>Objects in motion… </vt:lpstr>
      <vt:lpstr>Why don’t objects keep moving forever?</vt:lpstr>
      <vt:lpstr>Also called the Law of Inertia</vt:lpstr>
      <vt:lpstr>Why can’t a plane stop immediately?</vt:lpstr>
      <vt:lpstr>https://www.youtube.com/watch?v=6gzCeXDhUAA </vt:lpstr>
      <vt:lpstr>Mass is a measure of inertia</vt:lpstr>
      <vt:lpstr>2nd Law </vt:lpstr>
      <vt:lpstr>MASS</vt:lpstr>
      <vt:lpstr>Small mass      vs.      Large mass</vt:lpstr>
      <vt:lpstr>FORCE</vt:lpstr>
      <vt:lpstr>Big force = Big acceleration</vt:lpstr>
      <vt:lpstr>Equation:</vt:lpstr>
      <vt:lpstr>Practice</vt:lpstr>
      <vt:lpstr>Practice</vt:lpstr>
      <vt:lpstr>Slide 19</vt:lpstr>
      <vt:lpstr>Slide 20</vt:lpstr>
      <vt:lpstr>3rd Law </vt:lpstr>
      <vt:lpstr>All forces act in pairs</vt:lpstr>
      <vt:lpstr>No motion:</vt:lpstr>
      <vt:lpstr>Examples: </vt:lpstr>
      <vt:lpstr>Examples:</vt:lpstr>
      <vt:lpstr>Examples:</vt:lpstr>
      <vt:lpstr>Some are difficult to see… What two forces are working in pairs?</vt:lpstr>
      <vt:lpstr>Review 3 Laws:</vt:lpstr>
      <vt:lpstr>1st, 2nd, or 3rd </vt:lpstr>
      <vt:lpstr>1st, 2nd, or 3rd </vt:lpstr>
      <vt:lpstr>1st, 2nd, or 3rd </vt:lpstr>
      <vt:lpstr>1st, 2nd, or 3rd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Newton’s Laws of Motion</dc:title>
  <dc:creator>Jam</dc:creator>
  <cp:lastModifiedBy>Jam</cp:lastModifiedBy>
  <cp:revision>19</cp:revision>
  <dcterms:created xsi:type="dcterms:W3CDTF">2013-01-28T22:10:48Z</dcterms:created>
  <dcterms:modified xsi:type="dcterms:W3CDTF">2013-03-08T04:33:25Z</dcterms:modified>
</cp:coreProperties>
</file>