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6" r:id="rId3"/>
    <p:sldId id="257" r:id="rId4"/>
    <p:sldId id="258" r:id="rId5"/>
    <p:sldId id="259" r:id="rId6"/>
    <p:sldId id="260" r:id="rId7"/>
    <p:sldId id="264" r:id="rId8"/>
    <p:sldId id="269" r:id="rId9"/>
    <p:sldId id="261" r:id="rId10"/>
    <p:sldId id="270" r:id="rId11"/>
    <p:sldId id="271" r:id="rId12"/>
    <p:sldId id="274" r:id="rId13"/>
    <p:sldId id="273" r:id="rId14"/>
    <p:sldId id="272" r:id="rId15"/>
    <p:sldId id="262" r:id="rId16"/>
    <p:sldId id="278" r:id="rId17"/>
    <p:sldId id="277" r:id="rId18"/>
    <p:sldId id="276" r:id="rId19"/>
    <p:sldId id="275" r:id="rId20"/>
    <p:sldId id="280" r:id="rId21"/>
    <p:sldId id="279" r:id="rId22"/>
    <p:sldId id="281" r:id="rId23"/>
    <p:sldId id="282" r:id="rId24"/>
    <p:sldId id="283" r:id="rId25"/>
    <p:sldId id="285" r:id="rId26"/>
    <p:sldId id="284" r:id="rId27"/>
    <p:sldId id="286" r:id="rId28"/>
    <p:sldId id="287" r:id="rId29"/>
    <p:sldId id="288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7" r:id="rId38"/>
    <p:sldId id="299" r:id="rId39"/>
    <p:sldId id="300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8" autoAdjust="0"/>
  </p:normalViewPr>
  <p:slideViewPr>
    <p:cSldViewPr>
      <p:cViewPr varScale="1">
        <p:scale>
          <a:sx n="86" d="100"/>
          <a:sy n="86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CB4C-468B-47EA-A60B-57252FAA0125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29B9-4716-4F4B-8034-66B4C168E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afe4work.org/wp-content/uploads/2011/08/static-electricity-and-beauty.jp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at.org/photo-423563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1. What are the charged parts of an atom?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4000" dirty="0" smtClean="0"/>
              <a:t>    Electrons	     Neutrons	      Protons</a:t>
            </a:r>
          </a:p>
          <a:p>
            <a:pPr>
              <a:buNone/>
            </a:pPr>
            <a:r>
              <a:rPr lang="en-US" sz="40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b="1" dirty="0" smtClean="0"/>
              <a:t>Glass and Ceramics</a:t>
            </a:r>
            <a:endParaRPr lang="en-US" b="1" dirty="0"/>
          </a:p>
        </p:txBody>
      </p:sp>
      <p:pic>
        <p:nvPicPr>
          <p:cNvPr id="31748" name="Picture 4" descr="http://2.imimg.com/data2/QP/PY/MY-2703053/insulator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3581400" cy="3581400"/>
          </a:xfrm>
          <a:prstGeom prst="rect">
            <a:avLst/>
          </a:prstGeom>
          <a:noFill/>
        </p:spPr>
      </p:pic>
      <p:pic>
        <p:nvPicPr>
          <p:cNvPr id="31750" name="Picture 6" descr="http://www.dreamstime.com/high-voltage-electrical-insulator-electric-line-thumb16115641.jpg"/>
          <p:cNvPicPr>
            <a:picLocks noChangeAspect="1" noChangeArrowheads="1"/>
          </p:cNvPicPr>
          <p:nvPr/>
        </p:nvPicPr>
        <p:blipFill>
          <a:blip r:embed="rId3" cstate="print"/>
          <a:srcRect r="4000" b="10112"/>
          <a:stretch>
            <a:fillRect/>
          </a:stretch>
        </p:blipFill>
        <p:spPr bwMode="auto">
          <a:xfrm>
            <a:off x="4876800" y="4343400"/>
            <a:ext cx="3657600" cy="2286000"/>
          </a:xfrm>
          <a:prstGeom prst="rect">
            <a:avLst/>
          </a:prstGeom>
          <a:noFill/>
        </p:spPr>
      </p:pic>
      <p:pic>
        <p:nvPicPr>
          <p:cNvPr id="31746" name="Picture 2" descr="http://www.dreamstime.com/green-insulator-thumb185898.jpg"/>
          <p:cNvPicPr>
            <a:picLocks noChangeAspect="1" noChangeArrowheads="1"/>
          </p:cNvPicPr>
          <p:nvPr/>
        </p:nvPicPr>
        <p:blipFill>
          <a:blip r:embed="rId4" cstate="print"/>
          <a:srcRect l="2402" t="7111" r="15916" b="4000"/>
          <a:stretch>
            <a:fillRect/>
          </a:stretch>
        </p:blipFill>
        <p:spPr bwMode="auto">
          <a:xfrm>
            <a:off x="228600" y="2819400"/>
            <a:ext cx="2590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b="1" dirty="0" smtClean="0"/>
              <a:t>Plastic </a:t>
            </a:r>
            <a:endParaRPr lang="en-US" b="1" dirty="0"/>
          </a:p>
        </p:txBody>
      </p:sp>
      <p:pic>
        <p:nvPicPr>
          <p:cNvPr id="30724" name="Picture 4" descr="http://www.icreatables.com/images/electricalimgs/outlet-electric-wiring.jpg"/>
          <p:cNvPicPr>
            <a:picLocks noChangeAspect="1" noChangeArrowheads="1"/>
          </p:cNvPicPr>
          <p:nvPr/>
        </p:nvPicPr>
        <p:blipFill>
          <a:blip r:embed="rId2" cstate="print"/>
          <a:srcRect l="16000" r="36000"/>
          <a:stretch>
            <a:fillRect/>
          </a:stretch>
        </p:blipFill>
        <p:spPr bwMode="auto">
          <a:xfrm>
            <a:off x="5257800" y="1828799"/>
            <a:ext cx="3276600" cy="4550833"/>
          </a:xfrm>
          <a:prstGeom prst="rect">
            <a:avLst/>
          </a:prstGeom>
          <a:noFill/>
        </p:spPr>
      </p:pic>
      <p:pic>
        <p:nvPicPr>
          <p:cNvPr id="30726" name="Picture 6" descr="http://img.ehowcdn.com/article-new/ehow/images/a05/mj/so/connect-end-caps-electrical-wire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154" y="4267200"/>
            <a:ext cx="3674046" cy="2364317"/>
          </a:xfrm>
          <a:prstGeom prst="rect">
            <a:avLst/>
          </a:prstGeom>
          <a:noFill/>
        </p:spPr>
      </p:pic>
      <p:pic>
        <p:nvPicPr>
          <p:cNvPr id="30728" name="Picture 8" descr="http://t0.gstatic.com/images?q=tbn:ANd9GcQpMbtTJ6SxKCTCUfc_MojR6tjmx831cZ8cbw4y9HJuOis648IJ-DtT_u-O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28800"/>
            <a:ext cx="394392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b="1" dirty="0" smtClean="0"/>
              <a:t>Rubber </a:t>
            </a:r>
            <a:endParaRPr lang="en-US" b="1" dirty="0"/>
          </a:p>
        </p:txBody>
      </p:sp>
      <p:pic>
        <p:nvPicPr>
          <p:cNvPr id="27650" name="Picture 2" descr="http://image.made-in-china.com/2f0j00aBWtrVnJhvpH/Black-PVC-Electrical-Insulation-Tape-Pipe-Duct-T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86200"/>
            <a:ext cx="3429000" cy="2800351"/>
          </a:xfrm>
          <a:prstGeom prst="rect">
            <a:avLst/>
          </a:prstGeom>
          <a:noFill/>
        </p:spPr>
      </p:pic>
      <p:pic>
        <p:nvPicPr>
          <p:cNvPr id="27652" name="Picture 4" descr="http://best-b2b.com/userimg/545/580-1/rubber-insulation-hose-344.jpg"/>
          <p:cNvPicPr>
            <a:picLocks noChangeAspect="1" noChangeArrowheads="1"/>
          </p:cNvPicPr>
          <p:nvPr/>
        </p:nvPicPr>
        <p:blipFill>
          <a:blip r:embed="rId3" cstate="print"/>
          <a:srcRect l="4893" r="14373" b="10730"/>
          <a:stretch>
            <a:fillRect/>
          </a:stretch>
        </p:blipFill>
        <p:spPr bwMode="auto">
          <a:xfrm>
            <a:off x="2057400" y="4604329"/>
            <a:ext cx="2667000" cy="2101272"/>
          </a:xfrm>
          <a:prstGeom prst="rect">
            <a:avLst/>
          </a:prstGeom>
          <a:noFill/>
        </p:spPr>
      </p:pic>
      <p:pic>
        <p:nvPicPr>
          <p:cNvPr id="27654" name="Picture 6" descr="http://www.powerseller-union.com/blog/wp-content/uploads/2010/11/BAPE-x-George-Cox-Rubber-Sole-Boots1.jpg"/>
          <p:cNvPicPr>
            <a:picLocks noChangeAspect="1" noChangeArrowheads="1"/>
          </p:cNvPicPr>
          <p:nvPr/>
        </p:nvPicPr>
        <p:blipFill>
          <a:blip r:embed="rId4" cstate="print"/>
          <a:srcRect t="16667" b="16667"/>
          <a:stretch>
            <a:fillRect/>
          </a:stretch>
        </p:blipFill>
        <p:spPr bwMode="auto">
          <a:xfrm>
            <a:off x="381000" y="2057400"/>
            <a:ext cx="3429000" cy="2743200"/>
          </a:xfrm>
          <a:prstGeom prst="rect">
            <a:avLst/>
          </a:prstGeom>
          <a:noFill/>
        </p:spPr>
      </p:pic>
      <p:pic>
        <p:nvPicPr>
          <p:cNvPr id="27656" name="Picture 8" descr="http://thumbs.dreamstime.com/thumb_283/1214486023Ag71i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76400"/>
            <a:ext cx="3198694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b="1" dirty="0" smtClean="0"/>
              <a:t>Dry wood </a:t>
            </a:r>
            <a:endParaRPr lang="en-US" b="1" dirty="0"/>
          </a:p>
        </p:txBody>
      </p:sp>
      <p:pic>
        <p:nvPicPr>
          <p:cNvPr id="28674" name="Picture 2" descr="http://www.accellelectric.com/images/roughElectric1.png"/>
          <p:cNvPicPr>
            <a:picLocks noChangeAspect="1" noChangeArrowheads="1"/>
          </p:cNvPicPr>
          <p:nvPr/>
        </p:nvPicPr>
        <p:blipFill>
          <a:blip r:embed="rId2" cstate="print"/>
          <a:srcRect r="16444" b="14793"/>
          <a:stretch>
            <a:fillRect/>
          </a:stretch>
        </p:blipFill>
        <p:spPr bwMode="auto">
          <a:xfrm>
            <a:off x="304800" y="1752600"/>
            <a:ext cx="5105400" cy="3910519"/>
          </a:xfrm>
          <a:prstGeom prst="rect">
            <a:avLst/>
          </a:prstGeom>
          <a:noFill/>
        </p:spPr>
      </p:pic>
      <p:pic>
        <p:nvPicPr>
          <p:cNvPr id="28676" name="Picture 4" descr="http://us.123rf.com/400wm/400/400/onfoot/onfoot1102/onfoot110200009/8908107-old-and-dry-wood-texture-that-it-s-bark-has-g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84876" y="4044724"/>
            <a:ext cx="2085975" cy="3140526"/>
          </a:xfrm>
          <a:prstGeom prst="rect">
            <a:avLst/>
          </a:prstGeom>
          <a:noFill/>
        </p:spPr>
      </p:pic>
      <p:pic>
        <p:nvPicPr>
          <p:cNvPr id="28678" name="Picture 6" descr="http://www.zombiezodiac.com/rob/ped/idasam/DSCF1045%206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447800"/>
            <a:ext cx="2686050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b="1" dirty="0" smtClean="0"/>
              <a:t>Air </a:t>
            </a:r>
            <a:endParaRPr lang="en-US" b="1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5257800" cy="39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http://www.successwaypoint.com/EDL_BLOG/files/S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91000"/>
            <a:ext cx="3588763" cy="2381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or Insulator?</a:t>
            </a:r>
            <a:endParaRPr lang="en-US" dirty="0"/>
          </a:p>
        </p:txBody>
      </p:sp>
      <p:pic>
        <p:nvPicPr>
          <p:cNvPr id="2051" name="Picture 3" descr="http://weedsmokersguide.com/pictures/Aluminum-Can-P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858000" cy="457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or Insulator?</a:t>
            </a:r>
            <a:endParaRPr lang="en-US" dirty="0"/>
          </a:p>
        </p:txBody>
      </p:sp>
      <p:pic>
        <p:nvPicPr>
          <p:cNvPr id="32770" name="Picture 2" descr="http://www.javapackaging.com/media/ccp0/prodlg/16oz_clear_plastic_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or Insulator?</a:t>
            </a:r>
            <a:endParaRPr lang="en-US" dirty="0"/>
          </a:p>
        </p:txBody>
      </p:sp>
      <p:pic>
        <p:nvPicPr>
          <p:cNvPr id="33794" name="Picture 2" descr="http://www.easybizchina.com/picture/product/201001/23-0389a885-dc3a-4d82-bbcf-655382ba0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572000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or Insulator?</a:t>
            </a:r>
            <a:endParaRPr lang="en-US" dirty="0"/>
          </a:p>
        </p:txBody>
      </p:sp>
      <p:pic>
        <p:nvPicPr>
          <p:cNvPr id="34818" name="Picture 2" descr="http://www.penciltalk.org/images/penciltalk.org.conte-a-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600200"/>
            <a:ext cx="578263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or Insulator?</a:t>
            </a:r>
            <a:endParaRPr lang="en-US" dirty="0"/>
          </a:p>
        </p:txBody>
      </p:sp>
      <p:pic>
        <p:nvPicPr>
          <p:cNvPr id="35842" name="Picture 2" descr="http://www.adrants.com/images/Newspaper_s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89279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Moving Charges</a:t>
            </a:r>
            <a:endParaRPr lang="en-US" sz="7200" b="1" dirty="0"/>
          </a:p>
        </p:txBody>
      </p:sp>
      <p:pic>
        <p:nvPicPr>
          <p:cNvPr id="9218" name="Picture 2" descr="http://www.rusbiznews.com/content/images/news/Electric_Discharge_W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76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or Insulator?</a:t>
            </a:r>
            <a:endParaRPr lang="en-US" dirty="0"/>
          </a:p>
        </p:txBody>
      </p:sp>
      <p:pic>
        <p:nvPicPr>
          <p:cNvPr id="37890" name="Picture 2" descr="http://www.global-manufacturer.com/upload/product/00173/Snowmobile-Rubber-Track-Snowmobile-Rubber-Track-XL-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34999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or Insulator?</a:t>
            </a:r>
            <a:endParaRPr lang="en-US" dirty="0"/>
          </a:p>
        </p:txBody>
      </p:sp>
      <p:pic>
        <p:nvPicPr>
          <p:cNvPr id="38914" name="Picture 2" descr="http://copper.chem.ucla.edu/~jericks/images/co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or Insulator?</a:t>
            </a:r>
            <a:endParaRPr lang="en-US" dirty="0"/>
          </a:p>
        </p:txBody>
      </p:sp>
      <p:pic>
        <p:nvPicPr>
          <p:cNvPr id="36866" name="Picture 2" descr="http://havasahasi.com/wp-content/uploads/2011/04/BuchsStep1_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172200" cy="462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clothes sometimes stick together when taken out of the dryer?</a:t>
            </a:r>
            <a:endParaRPr 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400800" cy="429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An electric charge at rest on an object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something is STATIC, it is not moving</a:t>
            </a:r>
            <a:endParaRPr lang="en-US" sz="2800" dirty="0"/>
          </a:p>
        </p:txBody>
      </p:sp>
      <p:pic>
        <p:nvPicPr>
          <p:cNvPr id="6" name="Picture 2" descr="http://baconwrappedmedia.com/wp-content/uploads/2012/03/static-electricity.jpg"/>
          <p:cNvPicPr>
            <a:picLocks noChangeAspect="1" noChangeArrowheads="1"/>
          </p:cNvPicPr>
          <p:nvPr/>
        </p:nvPicPr>
        <p:blipFill>
          <a:blip r:embed="rId2" cstate="print"/>
          <a:srcRect l="8750" t="3299" r="8750" b="24124"/>
          <a:stretch>
            <a:fillRect/>
          </a:stretch>
        </p:blipFill>
        <p:spPr bwMode="auto">
          <a:xfrm>
            <a:off x="3200400" y="2743200"/>
            <a:ext cx="53721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0485" y="3352800"/>
            <a:ext cx="450634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static electricit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1000"/>
            <a:ext cx="4286250" cy="2857500"/>
          </a:xfrm>
          <a:prstGeom prst="rect">
            <a:avLst/>
          </a:prstGeom>
          <a:noFill/>
        </p:spPr>
      </p:pic>
      <p:pic>
        <p:nvPicPr>
          <p:cNvPr id="6" name="Picture 8" descr="http://www.askamathematician.com/wp-content/uploads/2011/08/4ce23723a7c2c.image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343400"/>
            <a:ext cx="3491574" cy="2314576"/>
          </a:xfrm>
          <a:prstGeom prst="rect">
            <a:avLst/>
          </a:prstGeom>
          <a:noFill/>
        </p:spPr>
      </p:pic>
      <p:pic>
        <p:nvPicPr>
          <p:cNvPr id="7" name="Picture 6" descr="Van de Graaf Generator Spectacul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28600"/>
            <a:ext cx="258068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</a:t>
            </a:r>
            <a:r>
              <a:rPr lang="en-US" sz="4400" b="1" dirty="0" smtClean="0"/>
              <a:t>release of electricity </a:t>
            </a:r>
            <a:r>
              <a:rPr lang="en-US" sz="4400" dirty="0" smtClean="0"/>
              <a:t>stored in an object</a:t>
            </a:r>
            <a:endParaRPr lang="en-US" sz="4400" dirty="0"/>
          </a:p>
        </p:txBody>
      </p:sp>
      <p:pic>
        <p:nvPicPr>
          <p:cNvPr id="4" name="Picture 2" descr="http://www.school-for-champions.com/science/images/static_sparks-fi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4648200" cy="3425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happen slowly…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Electricity in clothes eventually move to water molecules in the air</a:t>
            </a:r>
            <a:endParaRPr lang="en-US" sz="4000" dirty="0"/>
          </a:p>
        </p:txBody>
      </p:sp>
      <p:pic>
        <p:nvPicPr>
          <p:cNvPr id="43010" name="Picture 2" descr="http://www.coffeebreakwithlizandkate.com/wp-content/uploads/2010/01/static-c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191000" cy="4217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happen quickly…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Flash of light, shock, or a crackling noise</a:t>
            </a:r>
            <a:endParaRPr lang="en-US" sz="4000" dirty="0"/>
          </a:p>
        </p:txBody>
      </p:sp>
      <p:pic>
        <p:nvPicPr>
          <p:cNvPr id="45058" name="Picture 2" descr="http://video.ecb.org/badger/download/vlc/images/VLC145_Electrical_disch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819400"/>
            <a:ext cx="4953000" cy="3714750"/>
          </a:xfrm>
          <a:prstGeom prst="rect">
            <a:avLst/>
          </a:prstGeom>
          <a:noFill/>
        </p:spPr>
      </p:pic>
      <p:pic>
        <p:nvPicPr>
          <p:cNvPr id="45060" name="Picture 4" descr="http://h2g2.com/h2g2/blobs/staticelectri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dirty="0" smtClean="0"/>
              <a:t>One of the most dramatic examples of electric discharge is lightning</a:t>
            </a:r>
            <a:endParaRPr lang="en-US" dirty="0"/>
          </a:p>
        </p:txBody>
      </p:sp>
      <p:pic>
        <p:nvPicPr>
          <p:cNvPr id="46082" name="Picture 2" descr="http://openlettersmonthly.com/issue/wp-content/uploads/2008/08/fork-light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5562600" cy="411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Cords are made from metal and plastic because electric charges travel through some materials easier than others</a:t>
            </a:r>
            <a:endParaRPr lang="en-US" dirty="0"/>
          </a:p>
        </p:txBody>
      </p:sp>
      <p:pic>
        <p:nvPicPr>
          <p:cNvPr id="7170" name="Picture 2" descr="http://image.made-in-china.com/2f0j00dBJtDEyFEaou/Electrical-Plug-with-Cord-KH-9922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5715000" cy="389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5257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Materials are either insulators or conductors based on how easily charges move in them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How does lightning work?</a:t>
            </a:r>
            <a:endParaRPr lang="en-US" dirty="0"/>
          </a:p>
        </p:txBody>
      </p:sp>
      <p:pic>
        <p:nvPicPr>
          <p:cNvPr id="7169" name="Picture 1025" descr="Lightning Animation (53k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914400"/>
            <a:ext cx="7796660" cy="594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lightning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As water droplets, ice, and air move inside the cloud, </a:t>
            </a:r>
            <a:r>
              <a:rPr lang="en-US" sz="4400" b="1" dirty="0" smtClean="0"/>
              <a:t>charges separate</a:t>
            </a:r>
            <a:r>
              <a:rPr lang="en-US" sz="4400" dirty="0" smtClean="0"/>
              <a:t> – </a:t>
            </a:r>
            <a:r>
              <a:rPr lang="en-US" sz="4400" b="1" dirty="0" smtClean="0"/>
              <a:t>negative</a:t>
            </a:r>
            <a:r>
              <a:rPr lang="en-US" sz="4400" dirty="0" smtClean="0"/>
              <a:t> on bottom and </a:t>
            </a:r>
            <a:r>
              <a:rPr lang="en-US" sz="4400" b="1" dirty="0" smtClean="0"/>
              <a:t>positive</a:t>
            </a:r>
            <a:r>
              <a:rPr lang="en-US" sz="4400" dirty="0" smtClean="0"/>
              <a:t> on top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9154" name="Picture 2" descr="http://www.clipartpal.com/_thumbs/pd/weather/electrical_charges_in_thunderclo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199"/>
            <a:ext cx="3962400" cy="5170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lightning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400" dirty="0" smtClean="0"/>
              <a:t>2. Negative charge on bottom can </a:t>
            </a:r>
            <a:r>
              <a:rPr lang="en-US" sz="4400" b="1" dirty="0" smtClean="0"/>
              <a:t>induce a positive charge </a:t>
            </a:r>
            <a:r>
              <a:rPr lang="en-US" sz="4400" dirty="0" smtClean="0"/>
              <a:t>on ground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0180" name="Picture 4" descr="http://www.mos.org/sln/toe/lightnin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3962400" cy="4087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lightning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400" dirty="0" smtClean="0"/>
              <a:t>3. </a:t>
            </a:r>
            <a:r>
              <a:rPr lang="en-US" sz="4400" b="1" dirty="0" smtClean="0"/>
              <a:t>Attraction</a:t>
            </a:r>
            <a:r>
              <a:rPr lang="en-US" sz="4400" dirty="0" smtClean="0"/>
              <a:t> of charge differences causes a rapid </a:t>
            </a:r>
            <a:r>
              <a:rPr lang="en-US" sz="4400" b="1" dirty="0" smtClean="0"/>
              <a:t>electric discharge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2226" name="Picture 2" descr="http://cacarc.files.wordpress.com/2011/06/g_forked_lightning.jpg"/>
          <p:cNvPicPr>
            <a:picLocks noChangeAspect="1" noChangeArrowheads="1"/>
          </p:cNvPicPr>
          <p:nvPr/>
        </p:nvPicPr>
        <p:blipFill>
          <a:blip r:embed="rId2" cstate="print"/>
          <a:srcRect l="34877" b="5882"/>
          <a:stretch>
            <a:fillRect/>
          </a:stretch>
        </p:blipFill>
        <p:spPr bwMode="auto">
          <a:xfrm>
            <a:off x="4572000" y="1752600"/>
            <a:ext cx="424942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Different parts of clouds have different charges</a:t>
            </a:r>
            <a:endParaRPr lang="en-US" dirty="0"/>
          </a:p>
        </p:txBody>
      </p:sp>
      <p:pic>
        <p:nvPicPr>
          <p:cNvPr id="53252" name="Picture 4" descr="http://www.unc.edu/~arstewar/Lightning%20page_files/image003.gif"/>
          <p:cNvPicPr>
            <a:picLocks noChangeAspect="1" noChangeArrowheads="1"/>
          </p:cNvPicPr>
          <p:nvPr/>
        </p:nvPicPr>
        <p:blipFill>
          <a:blip r:embed="rId2" cstate="print"/>
          <a:srcRect r="478"/>
          <a:stretch>
            <a:fillRect/>
          </a:stretch>
        </p:blipFill>
        <p:spPr bwMode="auto">
          <a:xfrm>
            <a:off x="0" y="1905000"/>
            <a:ext cx="9144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Lightning takes many different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Forked lightning </a:t>
            </a:r>
            <a:r>
              <a:rPr lang="en-US" sz="2000" dirty="0" smtClean="0"/>
              <a:t>– highly branching</a:t>
            </a:r>
            <a:endParaRPr lang="en-US" sz="20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162800" cy="422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Lightning takes many different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Ribbon lightning </a:t>
            </a:r>
            <a:r>
              <a:rPr lang="en-US" sz="2000" dirty="0" smtClean="0"/>
              <a:t>– several parallel strokes make it look like ribbon</a:t>
            </a:r>
            <a:endParaRPr lang="en-US" sz="2000" dirty="0"/>
          </a:p>
        </p:txBody>
      </p:sp>
      <p:pic>
        <p:nvPicPr>
          <p:cNvPr id="55300" name="Picture 4" descr="http://stormhighway.com/types/ribbon1.jpg"/>
          <p:cNvPicPr>
            <a:picLocks noChangeAspect="1" noChangeArrowheads="1"/>
          </p:cNvPicPr>
          <p:nvPr/>
        </p:nvPicPr>
        <p:blipFill>
          <a:blip r:embed="rId2" cstate="print"/>
          <a:srcRect b="10511"/>
          <a:stretch>
            <a:fillRect/>
          </a:stretch>
        </p:blipFill>
        <p:spPr bwMode="auto">
          <a:xfrm>
            <a:off x="914400" y="3352800"/>
            <a:ext cx="3396343" cy="2971800"/>
          </a:xfrm>
          <a:prstGeom prst="rect">
            <a:avLst/>
          </a:prstGeom>
          <a:noFill/>
        </p:spPr>
      </p:pic>
      <p:pic>
        <p:nvPicPr>
          <p:cNvPr id="55302" name="Picture 6" descr="http://webecoist.com/wp-content/uploads/2009/08/09Lightning.jpg"/>
          <p:cNvPicPr>
            <a:picLocks noChangeAspect="1" noChangeArrowheads="1"/>
          </p:cNvPicPr>
          <p:nvPr/>
        </p:nvPicPr>
        <p:blipFill>
          <a:blip r:embed="rId3" cstate="print"/>
          <a:srcRect l="27350" t="6202" r="16239" b="4910"/>
          <a:stretch>
            <a:fillRect/>
          </a:stretch>
        </p:blipFill>
        <p:spPr bwMode="auto">
          <a:xfrm>
            <a:off x="5943599" y="2667000"/>
            <a:ext cx="2982433" cy="3886200"/>
          </a:xfrm>
          <a:prstGeom prst="rect">
            <a:avLst/>
          </a:prstGeom>
          <a:noFill/>
        </p:spPr>
      </p:pic>
      <p:pic>
        <p:nvPicPr>
          <p:cNvPr id="55298" name="Picture 2" descr="http://static.guim.co.uk/sys-images/guardian/Pix/pictures/2011/4/13/1302703334491/Ribbon-lightning-strikes--009.jpg"/>
          <p:cNvPicPr>
            <a:picLocks noChangeAspect="1" noChangeArrowheads="1"/>
          </p:cNvPicPr>
          <p:nvPr/>
        </p:nvPicPr>
        <p:blipFill>
          <a:blip r:embed="rId4" cstate="print"/>
          <a:srcRect l="29565" r="14783" b="4348"/>
          <a:stretch>
            <a:fillRect/>
          </a:stretch>
        </p:blipFill>
        <p:spPr bwMode="auto">
          <a:xfrm>
            <a:off x="3276600" y="2514600"/>
            <a:ext cx="2438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Lightning takes many different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Bead lightning </a:t>
            </a:r>
            <a:r>
              <a:rPr lang="en-US" sz="2000" dirty="0" smtClean="0"/>
              <a:t>– trail cooling down and breaking up into spherical sections</a:t>
            </a:r>
            <a:endParaRPr lang="en-US" sz="2000" dirty="0"/>
          </a:p>
        </p:txBody>
      </p:sp>
      <p:pic>
        <p:nvPicPr>
          <p:cNvPr id="56322" name="Picture 2" descr="11Lightning"/>
          <p:cNvPicPr>
            <a:picLocks noChangeAspect="1" noChangeArrowheads="1"/>
          </p:cNvPicPr>
          <p:nvPr/>
        </p:nvPicPr>
        <p:blipFill>
          <a:blip r:embed="rId2" cstate="print"/>
          <a:srcRect l="18672" t="4408" r="7692" b="14050"/>
          <a:stretch>
            <a:fillRect/>
          </a:stretch>
        </p:blipFill>
        <p:spPr bwMode="auto">
          <a:xfrm>
            <a:off x="457200" y="2743200"/>
            <a:ext cx="4267200" cy="3665220"/>
          </a:xfrm>
          <a:prstGeom prst="rect">
            <a:avLst/>
          </a:prstGeom>
          <a:noFill/>
        </p:spPr>
      </p:pic>
      <p:pic>
        <p:nvPicPr>
          <p:cNvPr id="56324" name="Picture 4" descr="http://kosmopoisk.org/images/stories/_files-users/alavitas/lightning/bead-ligh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62200"/>
            <a:ext cx="32004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Lightning takes many different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 lightning </a:t>
            </a:r>
            <a:r>
              <a:rPr lang="en-US" sz="2000" dirty="0" smtClean="0"/>
              <a:t>– sometimes floats or bounces near ground </a:t>
            </a:r>
            <a:endParaRPr lang="en-US" sz="2000" dirty="0"/>
          </a:p>
        </p:txBody>
      </p:sp>
      <p:pic>
        <p:nvPicPr>
          <p:cNvPr id="57346" name="Picture 2" descr="http://files.abovetopsecret.com/files/img/vl4f63ee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0"/>
            <a:ext cx="4286250" cy="3429001"/>
          </a:xfrm>
          <a:prstGeom prst="rect">
            <a:avLst/>
          </a:prstGeom>
          <a:noFill/>
        </p:spPr>
      </p:pic>
      <p:pic>
        <p:nvPicPr>
          <p:cNvPr id="8" name="Picture 4" descr="http://www.google.com/url?source=imgres&amp;ct=tbn&amp;q=http://www.parascientifica.com/img/Ball_Lightning.jpg&amp;sa=X&amp;ei=IGpdTdbuDpP4sAP-j7jiCg&amp;ved=0CAUQ8wc&amp;usg=AFQjCNGoVofQCUXNaaRyj50-ky2kG2xqYg"/>
          <p:cNvPicPr>
            <a:picLocks noChangeAspect="1" noChangeArrowheads="1"/>
          </p:cNvPicPr>
          <p:nvPr/>
        </p:nvPicPr>
        <p:blipFill>
          <a:blip r:embed="rId3" cstate="print"/>
          <a:srcRect l="17390" t="12308" r="6087" b="18768"/>
          <a:stretch>
            <a:fillRect/>
          </a:stretch>
        </p:blipFill>
        <p:spPr bwMode="auto">
          <a:xfrm>
            <a:off x="228600" y="3810000"/>
            <a:ext cx="455022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Lightning takes many different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Sheet lightning </a:t>
            </a:r>
            <a:r>
              <a:rPr lang="en-US" sz="2000" dirty="0" smtClean="0"/>
              <a:t>– actual bolts are hidden by clouds, lights up the whole sky</a:t>
            </a:r>
            <a:endParaRPr lang="en-US" sz="2000" dirty="0"/>
          </a:p>
        </p:txBody>
      </p:sp>
      <p:pic>
        <p:nvPicPr>
          <p:cNvPr id="58372" name="Picture 4" descr="http://www.washingtonpost.com/rf/image_606w/WashingtonPost/Content/Blogs/capital-weather-gang/201109/jefferson_sheet_lightning_thm.jpg?uuid=_EYTbuqMEeCKBcEOwQfcZg"/>
          <p:cNvPicPr>
            <a:picLocks noChangeAspect="1" noChangeArrowheads="1"/>
          </p:cNvPicPr>
          <p:nvPr/>
        </p:nvPicPr>
        <p:blipFill>
          <a:blip r:embed="rId2" cstate="print"/>
          <a:srcRect b="17166"/>
          <a:stretch>
            <a:fillRect/>
          </a:stretch>
        </p:blipFill>
        <p:spPr bwMode="auto">
          <a:xfrm>
            <a:off x="4495800" y="2895600"/>
            <a:ext cx="4324350" cy="2895600"/>
          </a:xfrm>
          <a:prstGeom prst="rect">
            <a:avLst/>
          </a:prstGeom>
          <a:noFill/>
        </p:spPr>
      </p:pic>
      <p:pic>
        <p:nvPicPr>
          <p:cNvPr id="58374" name="Picture 6" descr="http://www.seligorscastle.zoomshare.com/files/3_blind_mice/RAINBOWS/sheet-light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3061608" cy="2057401"/>
          </a:xfrm>
          <a:prstGeom prst="rect">
            <a:avLst/>
          </a:prstGeom>
          <a:noFill/>
        </p:spPr>
      </p:pic>
      <p:pic>
        <p:nvPicPr>
          <p:cNvPr id="58370" name="Picture 2" descr="http://members.core.com/~tizod/lightning/Sheet_lightning_pic.gif"/>
          <p:cNvPicPr>
            <a:picLocks noChangeAspect="1" noChangeArrowheads="1"/>
          </p:cNvPicPr>
          <p:nvPr/>
        </p:nvPicPr>
        <p:blipFill>
          <a:blip r:embed="rId4" cstate="print"/>
          <a:srcRect l="5000" b="3941"/>
          <a:stretch>
            <a:fillRect/>
          </a:stretch>
        </p:blipFill>
        <p:spPr bwMode="auto">
          <a:xfrm>
            <a:off x="2057400" y="4343400"/>
            <a:ext cx="2301631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material in which charges can </a:t>
            </a:r>
            <a:r>
              <a:rPr lang="en-US" sz="4400" b="1" dirty="0" smtClean="0"/>
              <a:t>move easily</a:t>
            </a:r>
            <a:endParaRPr lang="en-US" sz="4400" b="1" dirty="0"/>
          </a:p>
        </p:txBody>
      </p:sp>
      <p:pic>
        <p:nvPicPr>
          <p:cNvPr id="4" name="Picture 2" descr="http://www.topnews.in/files/Precious-met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62400"/>
            <a:ext cx="5763208" cy="26392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Picture 6" descr="http://www.sciencelearn.org.nz/var/sciencelearn/storage/images/contexts/super-sense/sci-media/images/copper-wire/258483-1-eng-NZ/Copper-wire_full_size_landscape.jpg"/>
          <p:cNvPicPr>
            <a:picLocks noChangeAspect="1" noChangeArrowheads="1"/>
          </p:cNvPicPr>
          <p:nvPr/>
        </p:nvPicPr>
        <p:blipFill>
          <a:blip r:embed="rId3" cstate="print"/>
          <a:srcRect r="20930"/>
          <a:stretch>
            <a:fillRect/>
          </a:stretch>
        </p:blipFill>
        <p:spPr bwMode="auto">
          <a:xfrm>
            <a:off x="457200" y="3657600"/>
            <a:ext cx="2590800" cy="2182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Lightning Rods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029200" cy="46021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Rod connected to the </a:t>
            </a:r>
            <a:r>
              <a:rPr lang="en-US" sz="4000" b="1" dirty="0" smtClean="0"/>
              <a:t>ground</a:t>
            </a:r>
            <a:r>
              <a:rPr lang="en-US" sz="4000" dirty="0" smtClean="0"/>
              <a:t> by a wire, provides a </a:t>
            </a:r>
            <a:r>
              <a:rPr lang="en-US" sz="4000" b="1" dirty="0" smtClean="0"/>
              <a:t>safe path </a:t>
            </a:r>
            <a:r>
              <a:rPr lang="en-US" sz="4000" dirty="0" smtClean="0"/>
              <a:t>to Earth</a:t>
            </a:r>
            <a:endParaRPr lang="en-US" sz="4000" dirty="0"/>
          </a:p>
        </p:txBody>
      </p:sp>
      <p:pic>
        <p:nvPicPr>
          <p:cNvPr id="48130" name="Picture 2" descr="http://www.lbagroup.com/international/burj_dubai_lightning.jpg"/>
          <p:cNvPicPr>
            <a:picLocks noChangeAspect="1" noChangeArrowheads="1"/>
          </p:cNvPicPr>
          <p:nvPr/>
        </p:nvPicPr>
        <p:blipFill>
          <a:blip r:embed="rId2" cstate="print"/>
          <a:srcRect b="7246"/>
          <a:stretch>
            <a:fillRect/>
          </a:stretch>
        </p:blipFill>
        <p:spPr bwMode="auto">
          <a:xfrm>
            <a:off x="5638800" y="1219200"/>
            <a:ext cx="3047371" cy="5486400"/>
          </a:xfrm>
          <a:prstGeom prst="rect">
            <a:avLst/>
          </a:prstGeom>
          <a:noFill/>
        </p:spPr>
      </p:pic>
      <p:pic>
        <p:nvPicPr>
          <p:cNvPr id="48132" name="Picture 4" descr="lightning 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10000"/>
            <a:ext cx="2362200" cy="2869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b="1" dirty="0" smtClean="0"/>
              <a:t>Metals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Metallic bonds</a:t>
            </a:r>
            <a:endParaRPr lang="en-US" dirty="0"/>
          </a:p>
        </p:txBody>
      </p:sp>
      <p:pic>
        <p:nvPicPr>
          <p:cNvPr id="5" name="Picture 2" descr="http://www.tvcables.co.uk/images/items/XHV601-075.jpg"/>
          <p:cNvPicPr>
            <a:picLocks noChangeAspect="1" noChangeArrowheads="1"/>
          </p:cNvPicPr>
          <p:nvPr/>
        </p:nvPicPr>
        <p:blipFill>
          <a:blip r:embed="rId2" cstate="print"/>
          <a:srcRect l="3224" t="10000" r="4400" b="5000"/>
          <a:stretch>
            <a:fillRect/>
          </a:stretch>
        </p:blipFill>
        <p:spPr bwMode="auto">
          <a:xfrm>
            <a:off x="5257800" y="1524000"/>
            <a:ext cx="3581400" cy="2590800"/>
          </a:xfrm>
          <a:prstGeom prst="rect">
            <a:avLst/>
          </a:prstGeom>
          <a:noFill/>
        </p:spPr>
      </p:pic>
      <p:pic>
        <p:nvPicPr>
          <p:cNvPr id="6" name="Picture 4" descr="metallicblu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352800"/>
            <a:ext cx="5908431" cy="3200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p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067050" cy="21717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b="1" dirty="0" smtClean="0"/>
              <a:t>Graphite </a:t>
            </a:r>
            <a:endParaRPr lang="en-US" b="1" dirty="0"/>
          </a:p>
        </p:txBody>
      </p:sp>
      <p:pic>
        <p:nvPicPr>
          <p:cNvPr id="4102" name="Picture 6" descr="http://www.mindat.org/arphotos/400-037596300132078562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810000"/>
            <a:ext cx="3810000" cy="2857500"/>
          </a:xfrm>
          <a:prstGeom prst="rect">
            <a:avLst/>
          </a:prstGeom>
          <a:noFill/>
        </p:spPr>
      </p:pic>
      <p:pic>
        <p:nvPicPr>
          <p:cNvPr id="4100" name="Picture 4" descr="http://www.theodoregray.com/periodictable/Samples/Graphite/s8.JPG"/>
          <p:cNvPicPr>
            <a:picLocks noChangeAspect="1" noChangeArrowheads="1"/>
          </p:cNvPicPr>
          <p:nvPr/>
        </p:nvPicPr>
        <p:blipFill>
          <a:blip r:embed="rId5" cstate="print"/>
          <a:srcRect t="5333" b="6667"/>
          <a:stretch>
            <a:fillRect/>
          </a:stretch>
        </p:blipFill>
        <p:spPr bwMode="auto">
          <a:xfrm>
            <a:off x="609600" y="1905000"/>
            <a:ext cx="28575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b="1" dirty="0" smtClean="0"/>
              <a:t>Dirty Water </a:t>
            </a:r>
            <a:endParaRPr lang="en-US" b="1" dirty="0"/>
          </a:p>
        </p:txBody>
      </p:sp>
      <p:pic>
        <p:nvPicPr>
          <p:cNvPr id="13318" name="Picture 6" descr="http://www.sciencephoto.com/image/4185/large/A5000248-Electrolysis_of_water-SPL.jpg"/>
          <p:cNvPicPr>
            <a:picLocks noChangeAspect="1" noChangeArrowheads="1"/>
          </p:cNvPicPr>
          <p:nvPr/>
        </p:nvPicPr>
        <p:blipFill>
          <a:blip r:embed="rId2" cstate="print"/>
          <a:srcRect t="4528" r="8571" b="4906"/>
          <a:stretch>
            <a:fillRect/>
          </a:stretch>
        </p:blipFill>
        <p:spPr bwMode="auto">
          <a:xfrm>
            <a:off x="838200" y="4267200"/>
            <a:ext cx="2362200" cy="2362200"/>
          </a:xfrm>
          <a:prstGeom prst="rect">
            <a:avLst/>
          </a:prstGeom>
          <a:noFill/>
        </p:spPr>
      </p:pic>
      <p:pic>
        <p:nvPicPr>
          <p:cNvPr id="13320" name="Picture 8" descr="http://www.deviantart.com/download/126901590/Pond_Water_Texture_by_Fantasy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362200"/>
            <a:ext cx="4978400" cy="3733800"/>
          </a:xfrm>
          <a:prstGeom prst="rect">
            <a:avLst/>
          </a:prstGeom>
          <a:noFill/>
        </p:spPr>
      </p:pic>
      <p:pic>
        <p:nvPicPr>
          <p:cNvPr id="13322" name="Picture 10" descr="http://cdn.content.compendiumblog.com/uploads/user/30ad4b38-aad3-4b08-aa74-3066621a50d1/0af32dd2-b2bd-4f13-bdfd-f5e6dd761cb9/Image/8fb9e9d14958b5c4090ed354fec7361f/waterfauc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371600"/>
            <a:ext cx="22860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 water vs. tap water</a:t>
            </a:r>
            <a:endParaRPr lang="en-US" dirty="0"/>
          </a:p>
        </p:txBody>
      </p:sp>
      <p:pic>
        <p:nvPicPr>
          <p:cNvPr id="4" name="Picture 2" descr="http://cal001new.no37.cuttle.com.cn/en/images/IMG/image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2590800"/>
            <a:ext cx="5109411" cy="3733800"/>
          </a:xfrm>
          <a:prstGeom prst="rect">
            <a:avLst/>
          </a:prstGeom>
          <a:noFill/>
        </p:spPr>
      </p:pic>
      <p:pic>
        <p:nvPicPr>
          <p:cNvPr id="26626" name="Picture 2" descr="http://content.costco.com/Images/Content/Product/365403b.jpg"/>
          <p:cNvPicPr>
            <a:picLocks noChangeAspect="1" noChangeArrowheads="1"/>
          </p:cNvPicPr>
          <p:nvPr/>
        </p:nvPicPr>
        <p:blipFill>
          <a:blip r:embed="rId3" cstate="print"/>
          <a:srcRect l="24000" r="25333"/>
          <a:stretch>
            <a:fillRect/>
          </a:stretch>
        </p:blipFill>
        <p:spPr bwMode="auto">
          <a:xfrm>
            <a:off x="5983224" y="990600"/>
            <a:ext cx="2779776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material in which charges </a:t>
            </a:r>
            <a:r>
              <a:rPr lang="en-US" sz="4400" b="1" dirty="0" smtClean="0"/>
              <a:t>can’t move easily</a:t>
            </a:r>
            <a:endParaRPr lang="en-US" sz="4400" b="1" dirty="0"/>
          </a:p>
        </p:txBody>
      </p:sp>
      <p:pic>
        <p:nvPicPr>
          <p:cNvPr id="3074" name="Picture 2" descr="http://mxp.physics.umn.edu/s07/Projects/S07_Graphene/images/graphene.gif"/>
          <p:cNvPicPr>
            <a:picLocks noChangeAspect="1" noChangeArrowheads="1"/>
          </p:cNvPicPr>
          <p:nvPr/>
        </p:nvPicPr>
        <p:blipFill>
          <a:blip r:embed="rId2" cstate="print"/>
          <a:srcRect l="8664" t="20578" r="11913" b="12996"/>
          <a:stretch>
            <a:fillRect/>
          </a:stretch>
        </p:blipFill>
        <p:spPr bwMode="auto">
          <a:xfrm>
            <a:off x="4343400" y="2667000"/>
            <a:ext cx="4282109" cy="3581400"/>
          </a:xfrm>
          <a:prstGeom prst="rect">
            <a:avLst/>
          </a:prstGeom>
          <a:noFill/>
        </p:spPr>
      </p:pic>
      <p:pic>
        <p:nvPicPr>
          <p:cNvPr id="3076" name="Picture 4" descr="http://hsc.csu.edu.au/engineering_studies/focus/tele/3375/pole.JPG"/>
          <p:cNvPicPr>
            <a:picLocks noChangeAspect="1" noChangeArrowheads="1"/>
          </p:cNvPicPr>
          <p:nvPr/>
        </p:nvPicPr>
        <p:blipFill>
          <a:blip r:embed="rId3" cstate="print"/>
          <a:srcRect l="8750" r="32500"/>
          <a:stretch>
            <a:fillRect/>
          </a:stretch>
        </p:blipFill>
        <p:spPr bwMode="auto">
          <a:xfrm>
            <a:off x="1219200" y="3429000"/>
            <a:ext cx="2776214" cy="315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380</Words>
  <Application>Microsoft Office PowerPoint</Application>
  <PresentationFormat>On-screen Show (4:3)</PresentationFormat>
  <Paragraphs>64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Review</vt:lpstr>
      <vt:lpstr>Moving Charges</vt:lpstr>
      <vt:lpstr>Cords are made from metal and plastic because electric charges travel through some materials easier than others</vt:lpstr>
      <vt:lpstr>Conductors</vt:lpstr>
      <vt:lpstr>Examples: Metals</vt:lpstr>
      <vt:lpstr>Examples: Graphite </vt:lpstr>
      <vt:lpstr>Examples: Dirty Water </vt:lpstr>
      <vt:lpstr>Pure water?</vt:lpstr>
      <vt:lpstr>Insulators</vt:lpstr>
      <vt:lpstr>Examples: Glass and Ceramics</vt:lpstr>
      <vt:lpstr>Examples: Plastic </vt:lpstr>
      <vt:lpstr>Examples: Rubber </vt:lpstr>
      <vt:lpstr>Examples: Dry wood </vt:lpstr>
      <vt:lpstr>Examples: Air </vt:lpstr>
      <vt:lpstr>Conductor or Insulator?</vt:lpstr>
      <vt:lpstr>Conductor or Insulator?</vt:lpstr>
      <vt:lpstr>Conductor or Insulator?</vt:lpstr>
      <vt:lpstr>Conductor or Insulator?</vt:lpstr>
      <vt:lpstr>Conductor or Insulator?</vt:lpstr>
      <vt:lpstr>Conductor or Insulator?</vt:lpstr>
      <vt:lpstr>Conductor or Insulator?</vt:lpstr>
      <vt:lpstr>Conductor or Insulator?</vt:lpstr>
      <vt:lpstr>Why do clothes sometimes stick together when taken out of the dryer?</vt:lpstr>
      <vt:lpstr>Static electricity</vt:lpstr>
      <vt:lpstr>Slide 25</vt:lpstr>
      <vt:lpstr>Electric Discharge</vt:lpstr>
      <vt:lpstr>Can happen slowly…</vt:lpstr>
      <vt:lpstr>Can happen quickly…</vt:lpstr>
      <vt:lpstr>One of the most dramatic examples of electric discharge is lightning</vt:lpstr>
      <vt:lpstr>How does lightning work?</vt:lpstr>
      <vt:lpstr>How lightning works</vt:lpstr>
      <vt:lpstr>How lightning works</vt:lpstr>
      <vt:lpstr>How lightning works</vt:lpstr>
      <vt:lpstr>Different parts of clouds have different charges</vt:lpstr>
      <vt:lpstr>Lightning takes many different forms</vt:lpstr>
      <vt:lpstr>Lightning takes many different forms</vt:lpstr>
      <vt:lpstr>Lightning takes many different forms</vt:lpstr>
      <vt:lpstr>Lightning takes many different forms</vt:lpstr>
      <vt:lpstr>Lightning takes many different forms</vt:lpstr>
      <vt:lpstr>Lightning Rods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</dc:creator>
  <cp:lastModifiedBy>Jam</cp:lastModifiedBy>
  <cp:revision>18</cp:revision>
  <dcterms:created xsi:type="dcterms:W3CDTF">2012-03-28T16:33:24Z</dcterms:created>
  <dcterms:modified xsi:type="dcterms:W3CDTF">2012-04-21T17:25:26Z</dcterms:modified>
</cp:coreProperties>
</file>