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72" r:id="rId11"/>
    <p:sldId id="275" r:id="rId12"/>
    <p:sldId id="274" r:id="rId13"/>
    <p:sldId id="268" r:id="rId14"/>
    <p:sldId id="260" r:id="rId15"/>
    <p:sldId id="261" r:id="rId16"/>
    <p:sldId id="269" r:id="rId17"/>
    <p:sldId id="270" r:id="rId18"/>
    <p:sldId id="271" r:id="rId19"/>
    <p:sldId id="282" r:id="rId20"/>
    <p:sldId id="283" r:id="rId21"/>
    <p:sldId id="284" r:id="rId22"/>
    <p:sldId id="285" r:id="rId23"/>
    <p:sldId id="276" r:id="rId24"/>
    <p:sldId id="277" r:id="rId25"/>
    <p:sldId id="278" r:id="rId26"/>
    <p:sldId id="263" r:id="rId27"/>
    <p:sldId id="287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71233-5969-4B14-B447-877A48A4DA11}" type="datetimeFigureOut">
              <a:rPr lang="en-US" smtClean="0"/>
              <a:pPr/>
              <a:t>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6DBE6-027D-4464-9423-8C8DEA703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3 Types of Chemical Bonds</a:t>
            </a:r>
            <a:endParaRPr lang="en-US" sz="80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Ionic Bonds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172200" y="381000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Covalent Bonds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00400" y="381000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Metallic Bonds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Easy way to know the charge of atoms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848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1825"/>
            <a:ext cx="91408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3338" y="29829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IA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42925" y="3470275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IIA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091238" y="3490913"/>
            <a:ext cx="43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IIIA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546975" y="34909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VIA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094538" y="34909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VA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577013" y="34909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IVA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6838" y="2735263"/>
            <a:ext cx="431800" cy="2746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+1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71513" y="3222625"/>
            <a:ext cx="341312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+2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099175" y="3209925"/>
            <a:ext cx="434975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+3</a:t>
            </a:r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618288" y="2863850"/>
            <a:ext cx="341312" cy="604838"/>
            <a:chOff x="4169" y="1804"/>
            <a:chExt cx="215" cy="381"/>
          </a:xfrm>
        </p:grpSpPr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4169" y="1804"/>
              <a:ext cx="215" cy="17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+4</a:t>
              </a: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4169" y="2012"/>
              <a:ext cx="215" cy="17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-4</a:t>
              </a:r>
            </a:p>
          </p:txBody>
        </p:sp>
      </p:grp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4148138" y="1706563"/>
            <a:ext cx="465137" cy="4651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30000">
              <a:solidFill>
                <a:schemeClr val="bg1"/>
              </a:solidFill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3776663" y="1330325"/>
            <a:ext cx="1219200" cy="1219200"/>
          </a:xfrm>
          <a:custGeom>
            <a:avLst/>
            <a:gdLst>
              <a:gd name="G0" fmla="+- 5028 0 0"/>
              <a:gd name="G1" fmla="+- 21600 0 5028"/>
              <a:gd name="G2" fmla="+- 21600 0 502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28" y="10800"/>
                </a:moveTo>
                <a:cubicBezTo>
                  <a:pt x="5028" y="13988"/>
                  <a:pt x="7612" y="16572"/>
                  <a:pt x="10800" y="16572"/>
                </a:cubicBezTo>
                <a:cubicBezTo>
                  <a:pt x="13988" y="16572"/>
                  <a:pt x="16572" y="13988"/>
                  <a:pt x="16572" y="10800"/>
                </a:cubicBezTo>
                <a:cubicBezTo>
                  <a:pt x="16572" y="7612"/>
                  <a:pt x="13988" y="5028"/>
                  <a:pt x="10800" y="5028"/>
                </a:cubicBezTo>
                <a:cubicBezTo>
                  <a:pt x="7612" y="5028"/>
                  <a:pt x="5028" y="7612"/>
                  <a:pt x="5028" y="10800"/>
                </a:cubicBez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3513138" y="1066800"/>
            <a:ext cx="1746250" cy="1746250"/>
          </a:xfrm>
          <a:custGeom>
            <a:avLst/>
            <a:gdLst>
              <a:gd name="G0" fmla="+- 1681 0 0"/>
              <a:gd name="G1" fmla="+- 21600 0 1681"/>
              <a:gd name="G2" fmla="+- 21600 0 16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81" y="10800"/>
                </a:moveTo>
                <a:cubicBezTo>
                  <a:pt x="1681" y="15836"/>
                  <a:pt x="5764" y="19919"/>
                  <a:pt x="10800" y="19919"/>
                </a:cubicBezTo>
                <a:cubicBezTo>
                  <a:pt x="15836" y="19919"/>
                  <a:pt x="19919" y="15836"/>
                  <a:pt x="19919" y="10800"/>
                </a:cubicBezTo>
                <a:cubicBezTo>
                  <a:pt x="19919" y="5764"/>
                  <a:pt x="15836" y="1681"/>
                  <a:pt x="10800" y="1681"/>
                </a:cubicBezTo>
                <a:cubicBezTo>
                  <a:pt x="5764" y="1681"/>
                  <a:pt x="1681" y="5764"/>
                  <a:pt x="1681" y="10800"/>
                </a:cubicBezTo>
                <a:close/>
              </a:path>
            </a:pathLst>
          </a:custGeom>
          <a:solidFill>
            <a:srgbClr val="AEF0AE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291013" y="1044575"/>
            <a:ext cx="177800" cy="177800"/>
            <a:chOff x="3215" y="1683"/>
            <a:chExt cx="343" cy="343"/>
          </a:xfrm>
        </p:grpSpPr>
        <p:sp>
          <p:nvSpPr>
            <p:cNvPr id="2091" name="Oval 43"/>
            <p:cNvSpPr>
              <a:spLocks noChangeArrowheads="1"/>
            </p:cNvSpPr>
            <p:nvPr/>
          </p:nvSpPr>
          <p:spPr bwMode="auto">
            <a:xfrm>
              <a:off x="3215" y="1683"/>
              <a:ext cx="343" cy="343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3254" y="1827"/>
              <a:ext cx="264" cy="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4000500" y="1292225"/>
            <a:ext cx="776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2e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4078288" y="1801813"/>
            <a:ext cx="604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3p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4295775" y="1036638"/>
            <a:ext cx="177800" cy="1776412"/>
            <a:chOff x="3520" y="495"/>
            <a:chExt cx="112" cy="1119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3520" y="495"/>
              <a:ext cx="112" cy="112"/>
              <a:chOff x="3215" y="1683"/>
              <a:chExt cx="343" cy="343"/>
            </a:xfrm>
          </p:grpSpPr>
          <p:sp>
            <p:nvSpPr>
              <p:cNvPr id="2098" name="Oval 50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Rectangle 51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3520" y="1502"/>
              <a:ext cx="112" cy="112"/>
              <a:chOff x="3215" y="1683"/>
              <a:chExt cx="343" cy="343"/>
            </a:xfrm>
          </p:grpSpPr>
          <p:sp>
            <p:nvSpPr>
              <p:cNvPr id="2101" name="Oval 53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Rectangle 54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4078288" y="1801813"/>
            <a:ext cx="604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4p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4071938" y="422275"/>
            <a:ext cx="581025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Li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4071938" y="422275"/>
            <a:ext cx="581025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Be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4071938" y="423863"/>
            <a:ext cx="5810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B</a:t>
            </a: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3571875" y="1019175"/>
            <a:ext cx="1644650" cy="1935163"/>
            <a:chOff x="745" y="657"/>
            <a:chExt cx="1036" cy="1219"/>
          </a:xfrm>
        </p:grpSpPr>
        <p:grpSp>
          <p:nvGrpSpPr>
            <p:cNvPr id="8" name="Group 79"/>
            <p:cNvGrpSpPr>
              <a:grpSpLocks/>
            </p:cNvGrpSpPr>
            <p:nvPr/>
          </p:nvGrpSpPr>
          <p:grpSpPr bwMode="auto">
            <a:xfrm>
              <a:off x="1212" y="657"/>
              <a:ext cx="112" cy="112"/>
              <a:chOff x="3215" y="1683"/>
              <a:chExt cx="343" cy="343"/>
            </a:xfrm>
          </p:grpSpPr>
          <p:sp>
            <p:nvSpPr>
              <p:cNvPr id="2128" name="Oval 80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" name="Rectangle 81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745" y="1448"/>
              <a:ext cx="112" cy="112"/>
              <a:chOff x="3215" y="1683"/>
              <a:chExt cx="343" cy="343"/>
            </a:xfrm>
          </p:grpSpPr>
          <p:sp>
            <p:nvSpPr>
              <p:cNvPr id="2131" name="Oval 83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" name="Rectangle 84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1669" y="1448"/>
              <a:ext cx="112" cy="112"/>
              <a:chOff x="3215" y="1683"/>
              <a:chExt cx="343" cy="343"/>
            </a:xfrm>
          </p:grpSpPr>
          <p:sp>
            <p:nvSpPr>
              <p:cNvPr id="2134" name="Oval 86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5" name="Rectangle 87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9" name="Oval 91"/>
            <p:cNvSpPr>
              <a:spLocks noChangeArrowheads="1"/>
            </p:cNvSpPr>
            <p:nvPr/>
          </p:nvSpPr>
          <p:spPr bwMode="auto">
            <a:xfrm>
              <a:off x="1205" y="1754"/>
              <a:ext cx="122" cy="12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4114800" y="1828800"/>
            <a:ext cx="604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5p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3484563" y="1041400"/>
            <a:ext cx="1776412" cy="1776413"/>
            <a:chOff x="3855" y="397"/>
            <a:chExt cx="1119" cy="1119"/>
          </a:xfrm>
        </p:grpSpPr>
        <p:grpSp>
          <p:nvGrpSpPr>
            <p:cNvPr id="12" name="Group 95"/>
            <p:cNvGrpSpPr>
              <a:grpSpLocks/>
            </p:cNvGrpSpPr>
            <p:nvPr/>
          </p:nvGrpSpPr>
          <p:grpSpPr bwMode="auto">
            <a:xfrm>
              <a:off x="4359" y="397"/>
              <a:ext cx="112" cy="1119"/>
              <a:chOff x="3520" y="495"/>
              <a:chExt cx="112" cy="1119"/>
            </a:xfrm>
          </p:grpSpPr>
          <p:grpSp>
            <p:nvGrpSpPr>
              <p:cNvPr id="13" name="Group 96"/>
              <p:cNvGrpSpPr>
                <a:grpSpLocks/>
              </p:cNvGrpSpPr>
              <p:nvPr/>
            </p:nvGrpSpPr>
            <p:grpSpPr bwMode="auto">
              <a:xfrm>
                <a:off x="3520" y="495"/>
                <a:ext cx="112" cy="112"/>
                <a:chOff x="3215" y="1683"/>
                <a:chExt cx="343" cy="343"/>
              </a:xfrm>
            </p:grpSpPr>
            <p:sp>
              <p:nvSpPr>
                <p:cNvPr id="2145" name="Oval 97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6" name="Rectangle 98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99"/>
              <p:cNvGrpSpPr>
                <a:grpSpLocks/>
              </p:cNvGrpSpPr>
              <p:nvPr/>
            </p:nvGrpSpPr>
            <p:grpSpPr bwMode="auto">
              <a:xfrm>
                <a:off x="3520" y="1502"/>
                <a:ext cx="112" cy="112"/>
                <a:chOff x="3215" y="1683"/>
                <a:chExt cx="343" cy="343"/>
              </a:xfrm>
            </p:grpSpPr>
            <p:sp>
              <p:nvSpPr>
                <p:cNvPr id="2148" name="Oval 100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9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02"/>
            <p:cNvGrpSpPr>
              <a:grpSpLocks/>
            </p:cNvGrpSpPr>
            <p:nvPr/>
          </p:nvGrpSpPr>
          <p:grpSpPr bwMode="auto">
            <a:xfrm rot="5400000">
              <a:off x="4359" y="397"/>
              <a:ext cx="112" cy="1119"/>
              <a:chOff x="3520" y="495"/>
              <a:chExt cx="112" cy="1119"/>
            </a:xfrm>
          </p:grpSpPr>
          <p:grpSp>
            <p:nvGrpSpPr>
              <p:cNvPr id="16" name="Group 103"/>
              <p:cNvGrpSpPr>
                <a:grpSpLocks/>
              </p:cNvGrpSpPr>
              <p:nvPr/>
            </p:nvGrpSpPr>
            <p:grpSpPr bwMode="auto">
              <a:xfrm>
                <a:off x="3520" y="495"/>
                <a:ext cx="112" cy="112"/>
                <a:chOff x="3215" y="1683"/>
                <a:chExt cx="343" cy="343"/>
              </a:xfrm>
            </p:grpSpPr>
            <p:sp>
              <p:nvSpPr>
                <p:cNvPr id="2152" name="Oval 104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" name="Rectangle 105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06"/>
              <p:cNvGrpSpPr>
                <a:grpSpLocks/>
              </p:cNvGrpSpPr>
              <p:nvPr/>
            </p:nvGrpSpPr>
            <p:grpSpPr bwMode="auto">
              <a:xfrm>
                <a:off x="3520" y="1502"/>
                <a:ext cx="112" cy="112"/>
                <a:chOff x="3215" y="1683"/>
                <a:chExt cx="343" cy="343"/>
              </a:xfrm>
            </p:grpSpPr>
            <p:sp>
              <p:nvSpPr>
                <p:cNvPr id="2155" name="Oval 107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" name="Rectangle 108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4038600" y="1828800"/>
            <a:ext cx="6066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6p</a:t>
            </a:r>
            <a:r>
              <a:rPr lang="en-US" baseline="30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4064000" y="430213"/>
            <a:ext cx="5810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C</a:t>
            </a:r>
          </a:p>
        </p:txBody>
      </p:sp>
      <p:sp>
        <p:nvSpPr>
          <p:cNvPr id="2190" name="Text Box 142"/>
          <p:cNvSpPr txBox="1">
            <a:spLocks noChangeArrowheads="1"/>
          </p:cNvSpPr>
          <p:nvPr/>
        </p:nvSpPr>
        <p:spPr bwMode="auto">
          <a:xfrm>
            <a:off x="8045450" y="3033713"/>
            <a:ext cx="465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VIIA</a:t>
            </a:r>
          </a:p>
        </p:txBody>
      </p:sp>
      <p:sp>
        <p:nvSpPr>
          <p:cNvPr id="2191" name="Text Box 143"/>
          <p:cNvSpPr txBox="1">
            <a:spLocks noChangeArrowheads="1"/>
          </p:cNvSpPr>
          <p:nvPr/>
        </p:nvSpPr>
        <p:spPr bwMode="auto">
          <a:xfrm>
            <a:off x="8518525" y="3030538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VIIIA</a:t>
            </a:r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234950" y="246063"/>
            <a:ext cx="2743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How do you know the charge?</a:t>
            </a:r>
          </a:p>
        </p:txBody>
      </p:sp>
      <p:sp>
        <p:nvSpPr>
          <p:cNvPr id="2194" name="Freeform 146"/>
          <p:cNvSpPr>
            <a:spLocks/>
          </p:cNvSpPr>
          <p:nvPr/>
        </p:nvSpPr>
        <p:spPr bwMode="auto">
          <a:xfrm>
            <a:off x="6065838" y="3768725"/>
            <a:ext cx="2978150" cy="2476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3"/>
              </a:cxn>
              <a:cxn ang="0">
                <a:pos x="295" y="323"/>
              </a:cxn>
              <a:cxn ang="0">
                <a:pos x="295" y="632"/>
              </a:cxn>
              <a:cxn ang="0">
                <a:pos x="632" y="632"/>
              </a:cxn>
              <a:cxn ang="0">
                <a:pos x="632" y="956"/>
              </a:cxn>
              <a:cxn ang="0">
                <a:pos x="942" y="956"/>
              </a:cxn>
              <a:cxn ang="0">
                <a:pos x="942" y="1244"/>
              </a:cxn>
              <a:cxn ang="0">
                <a:pos x="1265" y="1244"/>
              </a:cxn>
              <a:cxn ang="0">
                <a:pos x="1265" y="1560"/>
              </a:cxn>
              <a:cxn ang="0">
                <a:pos x="1876" y="1560"/>
              </a:cxn>
            </a:cxnLst>
            <a:rect l="0" t="0" r="r" b="b"/>
            <a:pathLst>
              <a:path w="1876" h="1560">
                <a:moveTo>
                  <a:pt x="0" y="0"/>
                </a:moveTo>
                <a:lnTo>
                  <a:pt x="0" y="323"/>
                </a:lnTo>
                <a:lnTo>
                  <a:pt x="295" y="323"/>
                </a:lnTo>
                <a:lnTo>
                  <a:pt x="295" y="632"/>
                </a:lnTo>
                <a:lnTo>
                  <a:pt x="632" y="632"/>
                </a:lnTo>
                <a:lnTo>
                  <a:pt x="632" y="956"/>
                </a:lnTo>
                <a:lnTo>
                  <a:pt x="942" y="956"/>
                </a:lnTo>
                <a:lnTo>
                  <a:pt x="942" y="1244"/>
                </a:lnTo>
                <a:lnTo>
                  <a:pt x="1265" y="1244"/>
                </a:lnTo>
                <a:lnTo>
                  <a:pt x="1265" y="1560"/>
                </a:lnTo>
                <a:lnTo>
                  <a:pt x="1876" y="156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2.22222E-6 C 0.04775 2.22222E-6 0.08785 0.05231 0.08785 0.11666 C 0.08785 0.18148 0.04775 0.23495 -0.00086 0.23495 C -0.04913 0.23495 -0.08836 0.18148 -0.08836 0.11666 C -0.08836 0.05231 -0.04913 2.22222E-6 -0.00086 2.22222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6" grpId="0" animBg="1"/>
      <p:bldP spid="2067" grpId="0" animBg="1"/>
      <p:bldP spid="2096" grpId="0"/>
      <p:bldP spid="2104" grpId="0"/>
      <p:bldP spid="2104" grpId="1"/>
      <p:bldP spid="2106" grpId="0" animBg="1"/>
      <p:bldP spid="2107" grpId="0" animBg="1"/>
      <p:bldP spid="2142" grpId="0"/>
      <p:bldP spid="2142" grpId="1"/>
      <p:bldP spid="2183" grpId="0"/>
      <p:bldP spid="21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1825"/>
            <a:ext cx="91408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3338" y="29829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42925" y="3470275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IIA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91238" y="3490913"/>
            <a:ext cx="43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IIIA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46975" y="34909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VIA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045450" y="3033713"/>
            <a:ext cx="465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VIIA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094538" y="34909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577013" y="34909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IVA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626225" y="2878138"/>
            <a:ext cx="341313" cy="2746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+4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518525" y="3030538"/>
            <a:ext cx="592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VIIIA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6838" y="2735263"/>
            <a:ext cx="431800" cy="2746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+1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71513" y="3222625"/>
            <a:ext cx="341312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+2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099175" y="3209925"/>
            <a:ext cx="434975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+3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7608888" y="3187700"/>
            <a:ext cx="314325" cy="274638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-2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8145463" y="2708275"/>
            <a:ext cx="300037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-1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181850" y="3181350"/>
            <a:ext cx="260350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-3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626225" y="3194050"/>
            <a:ext cx="341313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-4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8628063" y="2705100"/>
            <a:ext cx="314325" cy="27463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4148138" y="1706563"/>
            <a:ext cx="465137" cy="4651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30000">
              <a:solidFill>
                <a:schemeClr val="bg1"/>
              </a:solidFill>
            </a:endParaRP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3776663" y="1330325"/>
            <a:ext cx="1219200" cy="1219200"/>
          </a:xfrm>
          <a:custGeom>
            <a:avLst/>
            <a:gdLst>
              <a:gd name="G0" fmla="+- 5028 0 0"/>
              <a:gd name="G1" fmla="+- 21600 0 5028"/>
              <a:gd name="G2" fmla="+- 21600 0 502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28" y="10800"/>
                </a:moveTo>
                <a:cubicBezTo>
                  <a:pt x="5028" y="13988"/>
                  <a:pt x="7612" y="16572"/>
                  <a:pt x="10800" y="16572"/>
                </a:cubicBezTo>
                <a:cubicBezTo>
                  <a:pt x="13988" y="16572"/>
                  <a:pt x="16572" y="13988"/>
                  <a:pt x="16572" y="10800"/>
                </a:cubicBezTo>
                <a:cubicBezTo>
                  <a:pt x="16572" y="7612"/>
                  <a:pt x="13988" y="5028"/>
                  <a:pt x="10800" y="5028"/>
                </a:cubicBezTo>
                <a:cubicBezTo>
                  <a:pt x="7612" y="5028"/>
                  <a:pt x="5028" y="7612"/>
                  <a:pt x="5028" y="10800"/>
                </a:cubicBez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3513138" y="1066800"/>
            <a:ext cx="1746250" cy="1746250"/>
          </a:xfrm>
          <a:custGeom>
            <a:avLst/>
            <a:gdLst>
              <a:gd name="G0" fmla="+- 1681 0 0"/>
              <a:gd name="G1" fmla="+- 21600 0 1681"/>
              <a:gd name="G2" fmla="+- 21600 0 16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81" y="10800"/>
                </a:moveTo>
                <a:cubicBezTo>
                  <a:pt x="1681" y="15836"/>
                  <a:pt x="5764" y="19919"/>
                  <a:pt x="10800" y="19919"/>
                </a:cubicBezTo>
                <a:cubicBezTo>
                  <a:pt x="15836" y="19919"/>
                  <a:pt x="19919" y="15836"/>
                  <a:pt x="19919" y="10800"/>
                </a:cubicBezTo>
                <a:cubicBezTo>
                  <a:pt x="19919" y="5764"/>
                  <a:pt x="15836" y="1681"/>
                  <a:pt x="10800" y="1681"/>
                </a:cubicBezTo>
                <a:cubicBezTo>
                  <a:pt x="5764" y="1681"/>
                  <a:pt x="1681" y="5764"/>
                  <a:pt x="1681" y="10800"/>
                </a:cubicBezTo>
                <a:close/>
              </a:path>
            </a:pathLst>
          </a:custGeom>
          <a:solidFill>
            <a:srgbClr val="AEF0AE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00500" y="1292225"/>
            <a:ext cx="776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2e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4056063" y="300038"/>
            <a:ext cx="5810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N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056063" y="300038"/>
            <a:ext cx="5810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O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056063" y="300038"/>
            <a:ext cx="5810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F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00438" y="1028700"/>
            <a:ext cx="1776412" cy="1776413"/>
            <a:chOff x="3855" y="397"/>
            <a:chExt cx="1119" cy="1119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4359" y="397"/>
              <a:ext cx="112" cy="1119"/>
              <a:chOff x="3520" y="495"/>
              <a:chExt cx="112" cy="1119"/>
            </a:xfrm>
          </p:grpSpPr>
          <p:grpSp>
            <p:nvGrpSpPr>
              <p:cNvPr id="4" name="Group 53"/>
              <p:cNvGrpSpPr>
                <a:grpSpLocks/>
              </p:cNvGrpSpPr>
              <p:nvPr/>
            </p:nvGrpSpPr>
            <p:grpSpPr bwMode="auto">
              <a:xfrm>
                <a:off x="3520" y="495"/>
                <a:ext cx="112" cy="112"/>
                <a:chOff x="3215" y="1683"/>
                <a:chExt cx="343" cy="343"/>
              </a:xfrm>
            </p:grpSpPr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3" name="Rectangle 55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56"/>
              <p:cNvGrpSpPr>
                <a:grpSpLocks/>
              </p:cNvGrpSpPr>
              <p:nvPr/>
            </p:nvGrpSpPr>
            <p:grpSpPr bwMode="auto">
              <a:xfrm>
                <a:off x="3520" y="1502"/>
                <a:ext cx="112" cy="112"/>
                <a:chOff x="3215" y="1683"/>
                <a:chExt cx="343" cy="343"/>
              </a:xfrm>
            </p:grpSpPr>
            <p:sp>
              <p:nvSpPr>
                <p:cNvPr id="17465" name="Oval 57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6" name="Rectangle 58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 rot="5400000">
              <a:off x="4359" y="397"/>
              <a:ext cx="112" cy="1119"/>
              <a:chOff x="3520" y="495"/>
              <a:chExt cx="112" cy="1119"/>
            </a:xfrm>
          </p:grpSpPr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3520" y="495"/>
                <a:ext cx="112" cy="112"/>
                <a:chOff x="3215" y="1683"/>
                <a:chExt cx="343" cy="343"/>
              </a:xfrm>
            </p:grpSpPr>
            <p:sp>
              <p:nvSpPr>
                <p:cNvPr id="17469" name="Oval 61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0" name="Rectangle 62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520" y="1502"/>
                <a:ext cx="112" cy="112"/>
                <a:chOff x="3215" y="1683"/>
                <a:chExt cx="343" cy="343"/>
              </a:xfrm>
            </p:grpSpPr>
            <p:sp>
              <p:nvSpPr>
                <p:cNvPr id="17472" name="Oval 64"/>
                <p:cNvSpPr>
                  <a:spLocks noChangeArrowheads="1"/>
                </p:cNvSpPr>
                <p:nvPr/>
              </p:nvSpPr>
              <p:spPr bwMode="auto">
                <a:xfrm>
                  <a:off x="3215" y="1683"/>
                  <a:ext cx="343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3" name="Rectangle 65"/>
                <p:cNvSpPr>
                  <a:spLocks noChangeArrowheads="1"/>
                </p:cNvSpPr>
                <p:nvPr/>
              </p:nvSpPr>
              <p:spPr bwMode="auto">
                <a:xfrm>
                  <a:off x="3254" y="1827"/>
                  <a:ext cx="264" cy="5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864100" y="1276350"/>
            <a:ext cx="177800" cy="177800"/>
            <a:chOff x="3215" y="1683"/>
            <a:chExt cx="343" cy="343"/>
          </a:xfrm>
        </p:grpSpPr>
        <p:sp>
          <p:nvSpPr>
            <p:cNvPr id="17475" name="Oval 67"/>
            <p:cNvSpPr>
              <a:spLocks noChangeArrowheads="1"/>
            </p:cNvSpPr>
            <p:nvPr/>
          </p:nvSpPr>
          <p:spPr bwMode="auto">
            <a:xfrm>
              <a:off x="3215" y="1683"/>
              <a:ext cx="343" cy="343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3254" y="1827"/>
              <a:ext cx="264" cy="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4865688" y="2414588"/>
            <a:ext cx="177800" cy="177800"/>
            <a:chOff x="3215" y="1683"/>
            <a:chExt cx="343" cy="343"/>
          </a:xfrm>
        </p:grpSpPr>
        <p:sp>
          <p:nvSpPr>
            <p:cNvPr id="17478" name="Oval 70"/>
            <p:cNvSpPr>
              <a:spLocks noChangeArrowheads="1"/>
            </p:cNvSpPr>
            <p:nvPr/>
          </p:nvSpPr>
          <p:spPr bwMode="auto">
            <a:xfrm>
              <a:off x="3215" y="1683"/>
              <a:ext cx="343" cy="343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3254" y="1827"/>
              <a:ext cx="264" cy="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3676650" y="1296988"/>
            <a:ext cx="1350963" cy="1308100"/>
            <a:chOff x="2316" y="817"/>
            <a:chExt cx="851" cy="824"/>
          </a:xfrm>
        </p:grpSpPr>
        <p:grpSp>
          <p:nvGrpSpPr>
            <p:cNvPr id="12" name="Group 73"/>
            <p:cNvGrpSpPr>
              <a:grpSpLocks/>
            </p:cNvGrpSpPr>
            <p:nvPr/>
          </p:nvGrpSpPr>
          <p:grpSpPr bwMode="auto">
            <a:xfrm>
              <a:off x="3055" y="1529"/>
              <a:ext cx="112" cy="112"/>
              <a:chOff x="3215" y="1683"/>
              <a:chExt cx="343" cy="343"/>
            </a:xfrm>
          </p:grpSpPr>
          <p:sp>
            <p:nvSpPr>
              <p:cNvPr id="17482" name="Oval 74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3" name="Rectangle 75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76"/>
            <p:cNvGrpSpPr>
              <a:grpSpLocks/>
            </p:cNvGrpSpPr>
            <p:nvPr/>
          </p:nvGrpSpPr>
          <p:grpSpPr bwMode="auto">
            <a:xfrm>
              <a:off x="2316" y="1512"/>
              <a:ext cx="112" cy="112"/>
              <a:chOff x="3215" y="1683"/>
              <a:chExt cx="343" cy="343"/>
            </a:xfrm>
          </p:grpSpPr>
          <p:sp>
            <p:nvSpPr>
              <p:cNvPr id="17485" name="Oval 77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6" name="Rectangle 78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2335" y="817"/>
              <a:ext cx="112" cy="112"/>
              <a:chOff x="3215" y="1683"/>
              <a:chExt cx="343" cy="343"/>
            </a:xfrm>
          </p:grpSpPr>
          <p:sp>
            <p:nvSpPr>
              <p:cNvPr id="17488" name="Oval 80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9" name="Rectangle 81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4094163" y="1792288"/>
            <a:ext cx="604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7p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4092575" y="1782763"/>
            <a:ext cx="604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8p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4094163" y="1792288"/>
            <a:ext cx="604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9p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4079875" y="1785938"/>
            <a:ext cx="604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10p</a:t>
            </a:r>
            <a:r>
              <a:rPr lang="en-US" baseline="3000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5" name="Group 92"/>
          <p:cNvGrpSpPr>
            <a:grpSpLocks/>
          </p:cNvGrpSpPr>
          <p:nvPr/>
        </p:nvGrpSpPr>
        <p:grpSpPr bwMode="auto">
          <a:xfrm>
            <a:off x="3683000" y="2359025"/>
            <a:ext cx="177800" cy="177800"/>
            <a:chOff x="3215" y="1683"/>
            <a:chExt cx="343" cy="343"/>
          </a:xfrm>
        </p:grpSpPr>
        <p:sp>
          <p:nvSpPr>
            <p:cNvPr id="17501" name="Oval 93"/>
            <p:cNvSpPr>
              <a:spLocks noChangeArrowheads="1"/>
            </p:cNvSpPr>
            <p:nvPr/>
          </p:nvSpPr>
          <p:spPr bwMode="auto">
            <a:xfrm>
              <a:off x="3215" y="1683"/>
              <a:ext cx="343" cy="343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ectangle 94"/>
            <p:cNvSpPr>
              <a:spLocks noChangeArrowheads="1"/>
            </p:cNvSpPr>
            <p:nvPr/>
          </p:nvSpPr>
          <p:spPr bwMode="auto">
            <a:xfrm>
              <a:off x="3254" y="1827"/>
              <a:ext cx="264" cy="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04"/>
          <p:cNvGrpSpPr>
            <a:grpSpLocks/>
          </p:cNvGrpSpPr>
          <p:nvPr/>
        </p:nvGrpSpPr>
        <p:grpSpPr bwMode="auto">
          <a:xfrm>
            <a:off x="3670300" y="1282700"/>
            <a:ext cx="219075" cy="1282700"/>
            <a:chOff x="2312" y="808"/>
            <a:chExt cx="138" cy="808"/>
          </a:xfrm>
        </p:grpSpPr>
        <p:grpSp>
          <p:nvGrpSpPr>
            <p:cNvPr id="17" name="Group 96"/>
            <p:cNvGrpSpPr>
              <a:grpSpLocks/>
            </p:cNvGrpSpPr>
            <p:nvPr/>
          </p:nvGrpSpPr>
          <p:grpSpPr bwMode="auto">
            <a:xfrm rot="10800000">
              <a:off x="2312" y="1504"/>
              <a:ext cx="112" cy="112"/>
              <a:chOff x="3215" y="1683"/>
              <a:chExt cx="343" cy="343"/>
            </a:xfrm>
          </p:grpSpPr>
          <p:sp>
            <p:nvSpPr>
              <p:cNvPr id="17505" name="Oval 97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98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2338" y="808"/>
              <a:ext cx="112" cy="112"/>
              <a:chOff x="3215" y="1683"/>
              <a:chExt cx="343" cy="343"/>
            </a:xfrm>
          </p:grpSpPr>
          <p:sp>
            <p:nvSpPr>
              <p:cNvPr id="17498" name="Oval 90"/>
              <p:cNvSpPr>
                <a:spLocks noChangeArrowheads="1"/>
              </p:cNvSpPr>
              <p:nvPr/>
            </p:nvSpPr>
            <p:spPr bwMode="auto">
              <a:xfrm>
                <a:off x="3215" y="1683"/>
                <a:ext cx="343" cy="343"/>
              </a:xfrm>
              <a:prstGeom prst="ellipse">
                <a:avLst/>
              </a:prstGeom>
              <a:gradFill rotWithShape="1">
                <a:gsLst>
                  <a:gs pos="0">
                    <a:srgbClr val="00CC00"/>
                  </a:gs>
                  <a:gs pos="100000">
                    <a:srgbClr val="00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9" name="Rectangle 91"/>
              <p:cNvSpPr>
                <a:spLocks noChangeArrowheads="1"/>
              </p:cNvSpPr>
              <p:nvPr/>
            </p:nvSpPr>
            <p:spPr bwMode="auto">
              <a:xfrm>
                <a:off x="3254" y="1827"/>
                <a:ext cx="264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" name="Group 99"/>
          <p:cNvGrpSpPr>
            <a:grpSpLocks/>
          </p:cNvGrpSpPr>
          <p:nvPr/>
        </p:nvGrpSpPr>
        <p:grpSpPr bwMode="auto">
          <a:xfrm rot="10800000">
            <a:off x="3709988" y="1284288"/>
            <a:ext cx="177800" cy="177800"/>
            <a:chOff x="3215" y="1683"/>
            <a:chExt cx="343" cy="343"/>
          </a:xfrm>
        </p:grpSpPr>
        <p:sp>
          <p:nvSpPr>
            <p:cNvPr id="17508" name="Oval 100"/>
            <p:cNvSpPr>
              <a:spLocks noChangeArrowheads="1"/>
            </p:cNvSpPr>
            <p:nvPr/>
          </p:nvSpPr>
          <p:spPr bwMode="auto">
            <a:xfrm>
              <a:off x="3215" y="1683"/>
              <a:ext cx="343" cy="343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9" name="Rectangle 101"/>
            <p:cNvSpPr>
              <a:spLocks noChangeArrowheads="1"/>
            </p:cNvSpPr>
            <p:nvPr/>
          </p:nvSpPr>
          <p:spPr bwMode="auto">
            <a:xfrm>
              <a:off x="3254" y="1827"/>
              <a:ext cx="264" cy="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3" name="Text Box 105"/>
          <p:cNvSpPr txBox="1">
            <a:spLocks noChangeArrowheads="1"/>
          </p:cNvSpPr>
          <p:nvPr/>
        </p:nvSpPr>
        <p:spPr bwMode="auto">
          <a:xfrm>
            <a:off x="4056063" y="300038"/>
            <a:ext cx="5810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Ne</a:t>
            </a:r>
          </a:p>
        </p:txBody>
      </p:sp>
      <p:grpSp>
        <p:nvGrpSpPr>
          <p:cNvPr id="20" name="Group 106"/>
          <p:cNvGrpSpPr>
            <a:grpSpLocks/>
          </p:cNvGrpSpPr>
          <p:nvPr/>
        </p:nvGrpSpPr>
        <p:grpSpPr bwMode="auto">
          <a:xfrm rot="10800000">
            <a:off x="3702050" y="1276350"/>
            <a:ext cx="177800" cy="177800"/>
            <a:chOff x="3215" y="1683"/>
            <a:chExt cx="343" cy="343"/>
          </a:xfrm>
        </p:grpSpPr>
        <p:sp>
          <p:nvSpPr>
            <p:cNvPr id="17515" name="Oval 107"/>
            <p:cNvSpPr>
              <a:spLocks noChangeArrowheads="1"/>
            </p:cNvSpPr>
            <p:nvPr/>
          </p:nvSpPr>
          <p:spPr bwMode="auto">
            <a:xfrm>
              <a:off x="3215" y="1683"/>
              <a:ext cx="343" cy="343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" name="Rectangle 108"/>
            <p:cNvSpPr>
              <a:spLocks noChangeArrowheads="1"/>
            </p:cNvSpPr>
            <p:nvPr/>
          </p:nvSpPr>
          <p:spPr bwMode="auto">
            <a:xfrm>
              <a:off x="3254" y="1827"/>
              <a:ext cx="264" cy="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7" name="AutoShape 109"/>
          <p:cNvSpPr>
            <a:spLocks noChangeArrowheads="1"/>
          </p:cNvSpPr>
          <p:nvPr/>
        </p:nvSpPr>
        <p:spPr bwMode="auto">
          <a:xfrm>
            <a:off x="3482975" y="1016000"/>
            <a:ext cx="1833563" cy="1833563"/>
          </a:xfrm>
          <a:custGeom>
            <a:avLst/>
            <a:gdLst>
              <a:gd name="G0" fmla="+- 2749 0 0"/>
              <a:gd name="G1" fmla="+- 21600 0 2749"/>
              <a:gd name="G2" fmla="+- 21600 0 274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49" y="10800"/>
                </a:moveTo>
                <a:cubicBezTo>
                  <a:pt x="2749" y="15246"/>
                  <a:pt x="6354" y="18851"/>
                  <a:pt x="10800" y="18851"/>
                </a:cubicBezTo>
                <a:cubicBezTo>
                  <a:pt x="15246" y="18851"/>
                  <a:pt x="18851" y="15246"/>
                  <a:pt x="18851" y="10800"/>
                </a:cubicBezTo>
                <a:cubicBezTo>
                  <a:pt x="18851" y="6354"/>
                  <a:pt x="15246" y="2749"/>
                  <a:pt x="10800" y="2749"/>
                </a:cubicBezTo>
                <a:cubicBezTo>
                  <a:pt x="6354" y="2749"/>
                  <a:pt x="2749" y="6354"/>
                  <a:pt x="2749" y="10800"/>
                </a:cubicBez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CC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518" name="Text Box 110"/>
          <p:cNvSpPr txBox="1">
            <a:spLocks noChangeArrowheads="1"/>
          </p:cNvSpPr>
          <p:nvPr/>
        </p:nvSpPr>
        <p:spPr bwMode="auto">
          <a:xfrm>
            <a:off x="4149725" y="957263"/>
            <a:ext cx="623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8e</a:t>
            </a:r>
            <a:r>
              <a:rPr lang="en-US" baseline="3000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7519" name="AutoShape 111"/>
          <p:cNvSpPr>
            <a:spLocks noChangeArrowheads="1"/>
          </p:cNvSpPr>
          <p:nvPr/>
        </p:nvSpPr>
        <p:spPr bwMode="auto">
          <a:xfrm>
            <a:off x="3222625" y="763588"/>
            <a:ext cx="2355850" cy="2355850"/>
          </a:xfrm>
          <a:custGeom>
            <a:avLst/>
            <a:gdLst>
              <a:gd name="G0" fmla="+- 1552 0 0"/>
              <a:gd name="G1" fmla="+- 21600 0 1552"/>
              <a:gd name="G2" fmla="+- 21600 0 155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52" y="10800"/>
                </a:moveTo>
                <a:cubicBezTo>
                  <a:pt x="1552" y="15908"/>
                  <a:pt x="5692" y="20048"/>
                  <a:pt x="10800" y="20048"/>
                </a:cubicBezTo>
                <a:cubicBezTo>
                  <a:pt x="15908" y="20048"/>
                  <a:pt x="20048" y="15908"/>
                  <a:pt x="20048" y="10800"/>
                </a:cubicBezTo>
                <a:cubicBezTo>
                  <a:pt x="20048" y="5692"/>
                  <a:pt x="15908" y="1552"/>
                  <a:pt x="10800" y="1552"/>
                </a:cubicBezTo>
                <a:cubicBezTo>
                  <a:pt x="5692" y="1552"/>
                  <a:pt x="1552" y="5692"/>
                  <a:pt x="1552" y="10800"/>
                </a:cubicBezTo>
                <a:close/>
              </a:path>
            </a:pathLst>
          </a:cu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1" name="Group 121"/>
          <p:cNvGrpSpPr>
            <a:grpSpLocks/>
          </p:cNvGrpSpPr>
          <p:nvPr/>
        </p:nvGrpSpPr>
        <p:grpSpPr bwMode="auto">
          <a:xfrm>
            <a:off x="4291013" y="758825"/>
            <a:ext cx="177800" cy="177800"/>
            <a:chOff x="3215" y="1683"/>
            <a:chExt cx="343" cy="343"/>
          </a:xfrm>
        </p:grpSpPr>
        <p:sp>
          <p:nvSpPr>
            <p:cNvPr id="17530" name="Oval 122"/>
            <p:cNvSpPr>
              <a:spLocks noChangeArrowheads="1"/>
            </p:cNvSpPr>
            <p:nvPr/>
          </p:nvSpPr>
          <p:spPr bwMode="auto">
            <a:xfrm>
              <a:off x="3215" y="1683"/>
              <a:ext cx="343" cy="343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3254" y="1827"/>
              <a:ext cx="264" cy="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32" name="Text Box 124"/>
          <p:cNvSpPr txBox="1">
            <a:spLocks noChangeArrowheads="1"/>
          </p:cNvSpPr>
          <p:nvPr/>
        </p:nvSpPr>
        <p:spPr bwMode="auto">
          <a:xfrm>
            <a:off x="4057650" y="300038"/>
            <a:ext cx="581025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Na</a:t>
            </a:r>
          </a:p>
        </p:txBody>
      </p:sp>
      <p:sp>
        <p:nvSpPr>
          <p:cNvPr id="17533" name="Text Box 125"/>
          <p:cNvSpPr txBox="1">
            <a:spLocks noChangeArrowheads="1"/>
          </p:cNvSpPr>
          <p:nvPr/>
        </p:nvSpPr>
        <p:spPr bwMode="auto">
          <a:xfrm>
            <a:off x="4071938" y="1792288"/>
            <a:ext cx="604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11p</a:t>
            </a:r>
            <a:r>
              <a:rPr lang="en-US" baseline="30000">
                <a:solidFill>
                  <a:schemeClr val="bg1"/>
                </a:solidFill>
                <a:latin typeface="Arial Narrow" pitchFamily="34" charset="0"/>
              </a:rPr>
              <a:t>+</a:t>
            </a:r>
          </a:p>
        </p:txBody>
      </p:sp>
      <p:sp>
        <p:nvSpPr>
          <p:cNvPr id="17534" name="Freeform 126"/>
          <p:cNvSpPr>
            <a:spLocks/>
          </p:cNvSpPr>
          <p:nvPr/>
        </p:nvSpPr>
        <p:spPr bwMode="auto">
          <a:xfrm>
            <a:off x="6065838" y="3768725"/>
            <a:ext cx="2978150" cy="2476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3"/>
              </a:cxn>
              <a:cxn ang="0">
                <a:pos x="295" y="323"/>
              </a:cxn>
              <a:cxn ang="0">
                <a:pos x="295" y="632"/>
              </a:cxn>
              <a:cxn ang="0">
                <a:pos x="632" y="632"/>
              </a:cxn>
              <a:cxn ang="0">
                <a:pos x="632" y="956"/>
              </a:cxn>
              <a:cxn ang="0">
                <a:pos x="942" y="956"/>
              </a:cxn>
              <a:cxn ang="0">
                <a:pos x="942" y="1244"/>
              </a:cxn>
              <a:cxn ang="0">
                <a:pos x="1265" y="1244"/>
              </a:cxn>
              <a:cxn ang="0">
                <a:pos x="1265" y="1560"/>
              </a:cxn>
              <a:cxn ang="0">
                <a:pos x="1876" y="1560"/>
              </a:cxn>
            </a:cxnLst>
            <a:rect l="0" t="0" r="r" b="b"/>
            <a:pathLst>
              <a:path w="1876" h="1560">
                <a:moveTo>
                  <a:pt x="0" y="0"/>
                </a:moveTo>
                <a:lnTo>
                  <a:pt x="0" y="323"/>
                </a:lnTo>
                <a:lnTo>
                  <a:pt x="295" y="323"/>
                </a:lnTo>
                <a:lnTo>
                  <a:pt x="295" y="632"/>
                </a:lnTo>
                <a:lnTo>
                  <a:pt x="632" y="632"/>
                </a:lnTo>
                <a:lnTo>
                  <a:pt x="632" y="956"/>
                </a:lnTo>
                <a:lnTo>
                  <a:pt x="942" y="956"/>
                </a:lnTo>
                <a:lnTo>
                  <a:pt x="942" y="1244"/>
                </a:lnTo>
                <a:lnTo>
                  <a:pt x="1265" y="1244"/>
                </a:lnTo>
                <a:lnTo>
                  <a:pt x="1265" y="1560"/>
                </a:lnTo>
                <a:lnTo>
                  <a:pt x="1876" y="1560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79191E-6 C 0.06702 1.79191E-6 0.12188 0.07075 0.12188 0.15838 C 0.12188 0.24647 0.06702 0.3193 0.0007 0.3193 C -0.06475 0.3193 -0.11788 0.24647 -0.11788 0.15838 C -0.11788 0.07075 -0.06475 1.79191E-6 0.0007 1.79191E-6 Z " pathEditMode="relative" rAng="0" ptsTypes="fffff">
                                      <p:cBhvr>
                                        <p:cTn id="1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17424" grpId="0" animBg="1"/>
      <p:bldP spid="17425" grpId="0" animBg="1"/>
      <p:bldP spid="17427" grpId="0" animBg="1"/>
      <p:bldP spid="17445" grpId="0" animBg="1" autoUpdateAnimBg="0"/>
      <p:bldP spid="17446" grpId="0" animBg="1" autoUpdateAnimBg="0"/>
      <p:bldP spid="17491" grpId="0"/>
      <p:bldP spid="17492" grpId="0" autoUpdateAnimBg="0"/>
      <p:bldP spid="17492" grpId="1"/>
      <p:bldP spid="17493" grpId="0" autoUpdateAnimBg="0"/>
      <p:bldP spid="17493" grpId="1"/>
      <p:bldP spid="17494" grpId="0" autoUpdateAnimBg="0"/>
      <p:bldP spid="17494" grpId="1"/>
      <p:bldP spid="17513" grpId="0" animBg="1" autoUpdateAnimBg="0"/>
      <p:bldP spid="17517" grpId="0" animBg="1"/>
      <p:bldP spid="175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atoms that tend to lose electrons come in contact with atoms that tend to gain them, the result is an </a:t>
            </a:r>
            <a:r>
              <a:rPr lang="en-US" sz="3600" b="1" dirty="0" smtClean="0"/>
              <a:t>electron transfer</a:t>
            </a:r>
            <a:r>
              <a:rPr lang="en-US" sz="3600" dirty="0" smtClean="0"/>
              <a:t> and the formation of two </a:t>
            </a:r>
            <a:r>
              <a:rPr lang="en-US" sz="3600" b="1" dirty="0" smtClean="0"/>
              <a:t>oppositely charged ions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3505200" cy="218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352800" cy="21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114800" y="49530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These two atoms with </a:t>
            </a:r>
            <a:r>
              <a:rPr lang="en-US" sz="4000" b="1" dirty="0" smtClean="0"/>
              <a:t>opposite charges </a:t>
            </a:r>
            <a:r>
              <a:rPr lang="en-US" sz="4000" dirty="0" smtClean="0"/>
              <a:t>are now </a:t>
            </a:r>
            <a:r>
              <a:rPr lang="en-US" sz="4000" b="1" dirty="0" smtClean="0"/>
              <a:t>attracted</a:t>
            </a:r>
            <a:r>
              <a:rPr lang="en-US" sz="4000" dirty="0" smtClean="0"/>
              <a:t> to each other by the electrical </a:t>
            </a:r>
            <a:r>
              <a:rPr lang="en-US" sz="4000" b="1" dirty="0" smtClean="0"/>
              <a:t>force</a:t>
            </a:r>
            <a:endParaRPr lang="en-US" sz="4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392507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733800"/>
            <a:ext cx="3228975" cy="22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495800" y="4495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Ionic Bond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force of attraction between two </a:t>
            </a:r>
            <a:r>
              <a:rPr lang="en-US" sz="4400" b="1" dirty="0" smtClean="0"/>
              <a:t>oppositely charged ions</a:t>
            </a:r>
            <a:endParaRPr lang="en-US" sz="44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733800" cy="30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Ionic Bond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Electrons are </a:t>
            </a:r>
            <a:r>
              <a:rPr lang="en-US" sz="4400" b="1" dirty="0" smtClean="0"/>
              <a:t>given up </a:t>
            </a:r>
            <a:r>
              <a:rPr lang="en-US" sz="4400" dirty="0" smtClean="0"/>
              <a:t>and </a:t>
            </a:r>
            <a:r>
              <a:rPr lang="en-US" sz="4400" b="1" dirty="0" smtClean="0"/>
              <a:t>taken</a:t>
            </a:r>
            <a:r>
              <a:rPr lang="en-US" sz="4400" dirty="0" smtClean="0"/>
              <a:t>, </a:t>
            </a:r>
            <a:r>
              <a:rPr lang="en-US" sz="4400" b="1" dirty="0" smtClean="0"/>
              <a:t>not shared</a:t>
            </a:r>
          </a:p>
          <a:p>
            <a:endParaRPr lang="en-US" sz="4400" dirty="0"/>
          </a:p>
          <a:p>
            <a:endParaRPr lang="en-US" sz="44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2481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Ionic compounds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Compounds containing </a:t>
            </a:r>
            <a:r>
              <a:rPr lang="en-US" sz="4400" b="1" dirty="0" smtClean="0"/>
              <a:t>ions</a:t>
            </a:r>
            <a:endParaRPr lang="en-US" sz="4400" b="1" dirty="0"/>
          </a:p>
        </p:txBody>
      </p:sp>
      <p:pic>
        <p:nvPicPr>
          <p:cNvPr id="5" name="Picture 4" descr="http://www.amazingrust.com/experiments/how_to/Images/Chlorine_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648200"/>
            <a:ext cx="1545121" cy="1666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5181600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+		       =   </a:t>
            </a:r>
            <a:endParaRPr lang="en-US" sz="3200" b="1" dirty="0"/>
          </a:p>
        </p:txBody>
      </p:sp>
      <p:pic>
        <p:nvPicPr>
          <p:cNvPr id="7" name="Picture 6" descr="http://makeupandbeauty.com/wp-content/uploads/2010/04/Sodium-Chloride-300x2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2019300" cy="1696213"/>
          </a:xfrm>
          <a:prstGeom prst="rect">
            <a:avLst/>
          </a:prstGeom>
          <a:noFill/>
        </p:spPr>
      </p:pic>
      <p:pic>
        <p:nvPicPr>
          <p:cNvPr id="27650" name="Picture 2" descr="http://www.vanderkrogt.net/elements/images/elements/Na_sodium.jpg"/>
          <p:cNvPicPr>
            <a:picLocks noChangeAspect="1" noChangeArrowheads="1"/>
          </p:cNvPicPr>
          <p:nvPr/>
        </p:nvPicPr>
        <p:blipFill>
          <a:blip r:embed="rId4" cstate="print"/>
          <a:srcRect l="14235" r="8897"/>
          <a:stretch>
            <a:fillRect/>
          </a:stretch>
        </p:blipFill>
        <p:spPr bwMode="auto">
          <a:xfrm>
            <a:off x="838200" y="4572000"/>
            <a:ext cx="2057400" cy="1905000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 l="43049" r="21076" b="74095"/>
          <a:stretch>
            <a:fillRect/>
          </a:stretch>
        </p:blipFill>
        <p:spPr bwMode="auto">
          <a:xfrm>
            <a:off x="3581400" y="2743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 r="62332" b="74095"/>
          <a:stretch>
            <a:fillRect/>
          </a:stretch>
        </p:blipFill>
        <p:spPr bwMode="auto">
          <a:xfrm>
            <a:off x="1066800" y="281940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819400"/>
            <a:ext cx="22955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76600" y="6488668"/>
            <a:ext cx="372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physical and chemical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Elements that form Ionic Compounds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Those found on </a:t>
            </a:r>
            <a:r>
              <a:rPr lang="en-US" sz="4400" b="1" dirty="0" smtClean="0"/>
              <a:t>opposite</a:t>
            </a:r>
            <a:r>
              <a:rPr lang="en-US" sz="4400" dirty="0" smtClean="0"/>
              <a:t> sides of the periodic table</a:t>
            </a:r>
            <a:endParaRPr lang="en-US" sz="44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505200"/>
            <a:ext cx="69627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Naming Simple 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CATIONS</a:t>
            </a:r>
          </a:p>
          <a:p>
            <a:pPr marL="990600" lvl="1" indent="-533400"/>
            <a:r>
              <a:rPr lang="en-US" sz="3200" dirty="0"/>
              <a:t>Borrow names from the </a:t>
            </a:r>
            <a:r>
              <a:rPr lang="en-US" sz="3200" b="1" dirty="0"/>
              <a:t>element</a:t>
            </a:r>
          </a:p>
          <a:p>
            <a:pPr marL="1371600" lvl="2" indent="-457200"/>
            <a:r>
              <a:rPr lang="en-US" sz="3200" dirty="0"/>
              <a:t>EX: K+ = </a:t>
            </a:r>
            <a:r>
              <a:rPr lang="en-US" sz="3200" b="1" dirty="0"/>
              <a:t>Potassium Ion</a:t>
            </a:r>
          </a:p>
          <a:p>
            <a:pPr marL="1371600" lvl="2" indent="-457200"/>
            <a:r>
              <a:rPr lang="en-US" sz="3200" dirty="0"/>
              <a:t>EX: Zn2+= </a:t>
            </a:r>
            <a:r>
              <a:rPr lang="en-US" sz="3200" b="1" dirty="0"/>
              <a:t>Zinc Ion</a:t>
            </a:r>
          </a:p>
          <a:p>
            <a:pPr marL="990600" lvl="1" indent="-533400"/>
            <a:r>
              <a:rPr lang="en-US" sz="3200" dirty="0"/>
              <a:t>When an  ELEMENT forms two or more ions, </a:t>
            </a:r>
            <a:r>
              <a:rPr lang="en-US" sz="3200" b="1" dirty="0"/>
              <a:t>roman numeral </a:t>
            </a:r>
            <a:r>
              <a:rPr lang="en-US" sz="3200" dirty="0"/>
              <a:t>indicate the </a:t>
            </a:r>
            <a:r>
              <a:rPr lang="en-US" sz="3200" b="1" dirty="0" smtClean="0"/>
              <a:t>charge</a:t>
            </a:r>
            <a:endParaRPr lang="en-US" sz="3200" b="1" dirty="0"/>
          </a:p>
          <a:p>
            <a:pPr marL="1371600" lvl="2" indent="-457200"/>
            <a:r>
              <a:rPr lang="en-US" sz="3200" dirty="0"/>
              <a:t>EX: Cu+ </a:t>
            </a:r>
            <a:r>
              <a:rPr lang="en-US" sz="3200" dirty="0" smtClean="0"/>
              <a:t>= </a:t>
            </a:r>
            <a:r>
              <a:rPr lang="en-US" sz="3200" b="1" dirty="0" smtClean="0"/>
              <a:t>Copper </a:t>
            </a:r>
            <a:r>
              <a:rPr lang="en-US" sz="3200" b="1" dirty="0"/>
              <a:t>(I) ion</a:t>
            </a:r>
          </a:p>
          <a:p>
            <a:pPr marL="1371600" lvl="2" indent="-457200"/>
            <a:r>
              <a:rPr lang="en-US" sz="3200" dirty="0"/>
              <a:t>EX: Cu2</a:t>
            </a:r>
            <a:r>
              <a:rPr lang="en-US" sz="3200" dirty="0" smtClean="0"/>
              <a:t>+ = </a:t>
            </a:r>
            <a:r>
              <a:rPr lang="en-US" sz="3200" b="1" dirty="0"/>
              <a:t>Copper (II) ion</a:t>
            </a:r>
          </a:p>
          <a:p>
            <a:pPr marL="1371600" lvl="2" indent="-457200"/>
            <a:endParaRPr lang="en-US" dirty="0"/>
          </a:p>
          <a:p>
            <a:pPr marL="990600" lvl="1" indent="-533400">
              <a:buFont typeface="Wingdings" pitchFamily="2" charset="2"/>
              <a:buAutoNum type="arabicPeriod"/>
            </a:pP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The Ionic Bond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Naming Simple 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sz="3600" dirty="0"/>
              <a:t>2. ANIONS </a:t>
            </a:r>
          </a:p>
          <a:p>
            <a:pPr lvl="1"/>
            <a:r>
              <a:rPr lang="en-US" sz="3600" dirty="0"/>
              <a:t>Name of Anion is also formed form the name of the elements name, but it ends with </a:t>
            </a:r>
            <a:r>
              <a:rPr lang="en-US" sz="3600" b="1" dirty="0"/>
              <a:t>“IDE”</a:t>
            </a:r>
            <a:r>
              <a:rPr lang="en-US" sz="3600" dirty="0"/>
              <a:t>!!</a:t>
            </a:r>
          </a:p>
          <a:p>
            <a:pPr lvl="2"/>
            <a:r>
              <a:rPr lang="en-US" sz="3600" dirty="0"/>
              <a:t>EX: </a:t>
            </a:r>
            <a:r>
              <a:rPr lang="en-US" sz="3600" dirty="0" err="1"/>
              <a:t>Cl</a:t>
            </a:r>
            <a:r>
              <a:rPr lang="en-US" sz="3600" dirty="0"/>
              <a:t>-   </a:t>
            </a:r>
            <a:r>
              <a:rPr lang="en-US" sz="3600" b="1" dirty="0"/>
              <a:t>Chlor</a:t>
            </a:r>
            <a:r>
              <a:rPr lang="en-US" sz="3600" b="1" i="1" dirty="0"/>
              <a:t>ide</a:t>
            </a:r>
            <a:r>
              <a:rPr lang="en-US" sz="3600" b="1" dirty="0"/>
              <a:t> Ion</a:t>
            </a:r>
          </a:p>
          <a:p>
            <a:pPr lvl="2"/>
            <a:r>
              <a:rPr lang="en-US" sz="3600" dirty="0"/>
              <a:t>EX: O</a:t>
            </a:r>
            <a:r>
              <a:rPr lang="en-US" sz="3600" baseline="30000" dirty="0"/>
              <a:t>2</a:t>
            </a:r>
            <a:r>
              <a:rPr lang="en-US" sz="3600" dirty="0"/>
              <a:t>-  </a:t>
            </a:r>
            <a:r>
              <a:rPr lang="en-US" sz="3600" b="1" dirty="0"/>
              <a:t>Ox</a:t>
            </a:r>
            <a:r>
              <a:rPr lang="en-US" sz="3600" b="1" i="1" dirty="0"/>
              <a:t>ide</a:t>
            </a:r>
            <a:r>
              <a:rPr lang="en-US" sz="3600" b="1" dirty="0"/>
              <a:t> Ion</a:t>
            </a:r>
          </a:p>
          <a:p>
            <a:pPr lvl="2"/>
            <a:r>
              <a:rPr lang="en-US" sz="3600" dirty="0"/>
              <a:t>EX: P</a:t>
            </a:r>
            <a:r>
              <a:rPr lang="en-US" sz="3600" baseline="30000" dirty="0"/>
              <a:t>3</a:t>
            </a:r>
            <a:r>
              <a:rPr lang="en-US" sz="3600" dirty="0"/>
              <a:t>-  </a:t>
            </a:r>
            <a:r>
              <a:rPr lang="en-US" sz="3600" b="1" dirty="0" err="1"/>
              <a:t>Phosph</a:t>
            </a:r>
            <a:r>
              <a:rPr lang="en-US" sz="3600" b="1" i="1" dirty="0" err="1"/>
              <a:t>ide</a:t>
            </a:r>
            <a:r>
              <a:rPr lang="en-US" sz="3600" b="1" i="1" dirty="0"/>
              <a:t> </a:t>
            </a:r>
            <a:r>
              <a:rPr lang="en-US" sz="3600" b="1" dirty="0"/>
              <a:t>Ion</a:t>
            </a:r>
            <a:endParaRPr lang="en-US" sz="3600" b="1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(Two)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name of ions are used to name an ionic compound.</a:t>
            </a:r>
          </a:p>
          <a:p>
            <a:r>
              <a:rPr lang="en-US" sz="3600" dirty="0"/>
              <a:t>RULE: Place the name of the </a:t>
            </a:r>
            <a:r>
              <a:rPr lang="en-US" sz="3600" b="1" dirty="0"/>
              <a:t>CATION</a:t>
            </a:r>
            <a:r>
              <a:rPr lang="en-US" sz="3600" dirty="0"/>
              <a:t> followed by the name of the </a:t>
            </a:r>
            <a:r>
              <a:rPr lang="en-US" sz="3600" b="1" dirty="0" smtClean="0"/>
              <a:t>ANION</a:t>
            </a:r>
            <a:endParaRPr lang="en-US" sz="3600" b="1" dirty="0"/>
          </a:p>
          <a:p>
            <a:pPr lvl="1"/>
            <a:r>
              <a:rPr lang="en-US" sz="3600" dirty="0"/>
              <a:t>EX: </a:t>
            </a:r>
            <a:r>
              <a:rPr lang="en-US" sz="3600" dirty="0" err="1"/>
              <a:t>NaCl</a:t>
            </a:r>
            <a:r>
              <a:rPr lang="en-US" sz="3600" dirty="0"/>
              <a:t>  </a:t>
            </a:r>
            <a:r>
              <a:rPr lang="en-US" sz="3600" dirty="0">
                <a:sym typeface="Wingdings" pitchFamily="2" charset="2"/>
              </a:rPr>
              <a:t> </a:t>
            </a:r>
            <a:r>
              <a:rPr lang="en-US" sz="3600" b="1" dirty="0">
                <a:sym typeface="Wingdings" pitchFamily="2" charset="2"/>
              </a:rPr>
              <a:t>Sodium Chlor</a:t>
            </a:r>
            <a:r>
              <a:rPr lang="en-US" sz="3600" b="1" i="1" dirty="0">
                <a:sym typeface="Wingdings" pitchFamily="2" charset="2"/>
              </a:rPr>
              <a:t>ide</a:t>
            </a:r>
          </a:p>
          <a:p>
            <a:pPr lvl="1"/>
            <a:r>
              <a:rPr lang="en-US" sz="3600" dirty="0">
                <a:sym typeface="Wingdings" pitchFamily="2" charset="2"/>
              </a:rPr>
              <a:t>EX: </a:t>
            </a:r>
            <a:r>
              <a:rPr lang="en-US" sz="3600" dirty="0" err="1">
                <a:sym typeface="Wingdings" pitchFamily="2" charset="2"/>
              </a:rPr>
              <a:t>ZnS</a:t>
            </a:r>
            <a:r>
              <a:rPr lang="en-US" sz="3600" dirty="0">
                <a:sym typeface="Wingdings" pitchFamily="2" charset="2"/>
              </a:rPr>
              <a:t>  </a:t>
            </a:r>
            <a:r>
              <a:rPr lang="en-US" sz="3600" b="1" dirty="0">
                <a:sym typeface="Wingdings" pitchFamily="2" charset="2"/>
              </a:rPr>
              <a:t>Zinc Sulf</a:t>
            </a:r>
            <a:r>
              <a:rPr lang="en-US" sz="3600" b="1" i="1" dirty="0">
                <a:sym typeface="Wingdings" pitchFamily="2" charset="2"/>
              </a:rPr>
              <a:t>ide</a:t>
            </a:r>
          </a:p>
          <a:p>
            <a:pPr lvl="1"/>
            <a:r>
              <a:rPr lang="en-US" sz="3600" dirty="0">
                <a:sym typeface="Wingdings" pitchFamily="2" charset="2"/>
              </a:rPr>
              <a:t>EX: </a:t>
            </a:r>
            <a:r>
              <a:rPr lang="en-US" sz="3600" dirty="0" err="1" smtClean="0">
                <a:sym typeface="Wingdings" pitchFamily="2" charset="2"/>
              </a:rPr>
              <a:t>CuO</a:t>
            </a:r>
            <a:r>
              <a:rPr lang="en-US" sz="3600" baseline="30000" dirty="0" smtClean="0">
                <a:sym typeface="Wingdings" pitchFamily="2" charset="2"/>
              </a:rPr>
              <a:t> </a:t>
            </a:r>
            <a:r>
              <a:rPr lang="en-US" sz="3600" dirty="0">
                <a:sym typeface="Wingdings" pitchFamily="2" charset="2"/>
              </a:rPr>
              <a:t> </a:t>
            </a:r>
            <a:r>
              <a:rPr lang="en-US" sz="3600" b="1" dirty="0">
                <a:sym typeface="Wingdings" pitchFamily="2" charset="2"/>
              </a:rPr>
              <a:t>Copper (II) </a:t>
            </a:r>
            <a:r>
              <a:rPr lang="en-US" sz="3600" b="1" dirty="0" smtClean="0">
                <a:sym typeface="Wingdings" pitchFamily="2" charset="2"/>
              </a:rPr>
              <a:t>Ox</a:t>
            </a:r>
            <a:r>
              <a:rPr lang="en-US" sz="3600" b="1" i="1" dirty="0" smtClean="0">
                <a:sym typeface="Wingdings" pitchFamily="2" charset="2"/>
              </a:rPr>
              <a:t>ide</a:t>
            </a:r>
            <a:endParaRPr lang="en-US" sz="3600" b="1" i="1" dirty="0">
              <a:sym typeface="Wingdings" pitchFamily="2" charset="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all Ionic Compounds, Positive and Negative Charges </a:t>
            </a:r>
            <a:r>
              <a:rPr lang="en-US" b="1" dirty="0" smtClean="0"/>
              <a:t>Must Balance!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Sodium Chloride: </a:t>
            </a:r>
          </a:p>
          <a:p>
            <a:pPr>
              <a:buNone/>
            </a:pPr>
            <a:r>
              <a:rPr lang="en-US" sz="4000" dirty="0"/>
              <a:t>	</a:t>
            </a:r>
            <a:r>
              <a:rPr lang="en-US" sz="4000" dirty="0" smtClean="0"/>
              <a:t>		</a:t>
            </a:r>
            <a:r>
              <a:rPr lang="en-US" sz="4000" b="1" dirty="0" smtClean="0"/>
              <a:t>Sodium¹⁺ + Chloride¹⁻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Calcium Oxide:</a:t>
            </a:r>
          </a:p>
          <a:p>
            <a:pPr>
              <a:buNone/>
            </a:pPr>
            <a:r>
              <a:rPr lang="en-US" sz="4000" dirty="0"/>
              <a:t>	</a:t>
            </a:r>
            <a:r>
              <a:rPr lang="en-US" sz="4000" dirty="0" smtClean="0"/>
              <a:t>		</a:t>
            </a:r>
            <a:r>
              <a:rPr lang="en-US" sz="4000" b="1" dirty="0" smtClean="0"/>
              <a:t>Calcium²⁺ + Oxide²⁻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if the charges differ??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Calcium²⁺ </a:t>
            </a:r>
          </a:p>
          <a:p>
            <a:r>
              <a:rPr lang="en-US" sz="5400" dirty="0" smtClean="0"/>
              <a:t>Fluoride¹⁻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352800"/>
            <a:ext cx="2917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Fluoride¹⁻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4419600"/>
            <a:ext cx="1854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/>
              <a:t>CaF</a:t>
            </a:r>
            <a:r>
              <a:rPr lang="en-US" sz="7200" dirty="0" smtClean="0"/>
              <a:t>₂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b="1" dirty="0" smtClean="0"/>
              <a:t>ake it Balanced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Aluminum³⁺</a:t>
            </a:r>
          </a:p>
          <a:p>
            <a:r>
              <a:rPr lang="en-US" sz="5400" dirty="0" smtClean="0"/>
              <a:t>Oxide²⁻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Ionic Crystals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multitude</a:t>
            </a:r>
            <a:r>
              <a:rPr lang="en-US" sz="4400" dirty="0" smtClean="0"/>
              <a:t> of ions grouped together in a </a:t>
            </a:r>
            <a:r>
              <a:rPr lang="en-US" sz="4400" b="1" dirty="0" smtClean="0"/>
              <a:t>highly-ordered</a:t>
            </a:r>
            <a:r>
              <a:rPr lang="en-US" sz="4400" dirty="0" smtClean="0"/>
              <a:t>, three-dimensional array</a:t>
            </a:r>
            <a:endParaRPr lang="en-US" sz="4400" dirty="0"/>
          </a:p>
        </p:txBody>
      </p:sp>
      <p:pic>
        <p:nvPicPr>
          <p:cNvPr id="40962" name="Picture 2" descr="http://www.dangthatscool.com/wp-content/uploads/2009/08/629px-sodium-chloride-3d-ion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2362200" cy="2249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400800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Sodium Chloride</a:t>
            </a:r>
            <a:endParaRPr lang="en-US" sz="2400" dirty="0"/>
          </a:p>
        </p:txBody>
      </p:sp>
      <p:pic>
        <p:nvPicPr>
          <p:cNvPr id="40964" name="Picture 4" descr="http://www.3dham.com/microgallery/salt2.jpg"/>
          <p:cNvPicPr>
            <a:picLocks noChangeAspect="1" noChangeArrowheads="1"/>
          </p:cNvPicPr>
          <p:nvPr/>
        </p:nvPicPr>
        <p:blipFill>
          <a:blip r:embed="rId3" cstate="print"/>
          <a:srcRect b="33597"/>
          <a:stretch>
            <a:fillRect/>
          </a:stretch>
        </p:blipFill>
        <p:spPr bwMode="auto">
          <a:xfrm>
            <a:off x="3657600" y="3886200"/>
            <a:ext cx="4724400" cy="2619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1:Write </a:t>
            </a:r>
            <a:r>
              <a:rPr lang="en-US" dirty="0"/>
              <a:t>the charge of each ion and circle whether it is a </a:t>
            </a:r>
            <a:r>
              <a:rPr lang="en-US" dirty="0" err="1"/>
              <a:t>cation</a:t>
            </a:r>
            <a:r>
              <a:rPr lang="en-US" dirty="0"/>
              <a:t> or an anion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87541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Aluminum’s charge _____	</a:t>
            </a:r>
            <a:r>
              <a:rPr lang="en-US" sz="3600" dirty="0" err="1" smtClean="0"/>
              <a:t>cation</a:t>
            </a:r>
            <a:r>
              <a:rPr lang="en-US" sz="3600" dirty="0" smtClean="0"/>
              <a:t>  or  anion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Lithium’s charge _____		</a:t>
            </a:r>
            <a:r>
              <a:rPr lang="en-US" sz="3600" dirty="0" err="1" smtClean="0"/>
              <a:t>cation</a:t>
            </a:r>
            <a:r>
              <a:rPr lang="en-US" sz="3600" dirty="0" smtClean="0"/>
              <a:t>  or  anion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2:Write </a:t>
            </a:r>
            <a:r>
              <a:rPr lang="en-US" dirty="0"/>
              <a:t>out the names for the following ionic compounds.  Remember </a:t>
            </a:r>
            <a:r>
              <a:rPr lang="en-US" dirty="0" err="1"/>
              <a:t>cations</a:t>
            </a:r>
            <a:r>
              <a:rPr lang="en-US" dirty="0"/>
              <a:t> keep their name, while anions change their suffix to “</a:t>
            </a:r>
            <a:r>
              <a:rPr lang="en-US" dirty="0" err="1"/>
              <a:t>ide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" y="4103640"/>
            <a:ext cx="8220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SrS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600" dirty="0">
              <a:latin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CaCl</a:t>
            </a:r>
            <a:r>
              <a:rPr lang="en-US" sz="3600" dirty="0"/>
              <a:t>₂	</a:t>
            </a:r>
            <a:r>
              <a:rPr lang="en-US" sz="3600" dirty="0" smtClean="0"/>
              <a:t>___________________________</a:t>
            </a:r>
            <a:endParaRPr lang="en-US" sz="36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/>
              <a:t>3: Write out the formulas for the following ionic compounds</a:t>
            </a:r>
          </a:p>
          <a:p>
            <a:endParaRPr lang="en-US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57200" y="3466239"/>
            <a:ext cx="754565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Cesium bromide	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3600" dirty="0">
              <a:latin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/>
              <a:t> Barium </a:t>
            </a:r>
            <a:r>
              <a:rPr lang="en-US" sz="3600" dirty="0"/>
              <a:t>oxide	</a:t>
            </a:r>
            <a:r>
              <a:rPr lang="en-US" sz="3600" dirty="0" smtClean="0"/>
              <a:t>________________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Atoms are </a:t>
            </a:r>
            <a:r>
              <a:rPr lang="en-US" sz="4800" b="1" dirty="0" smtClean="0"/>
              <a:t>Neutral!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They have the same number of </a:t>
            </a:r>
            <a:r>
              <a:rPr lang="en-US" sz="4400" b="1" dirty="0" smtClean="0"/>
              <a:t>proton</a:t>
            </a:r>
            <a:r>
              <a:rPr lang="en-US" sz="4400" dirty="0" smtClean="0"/>
              <a:t>s and </a:t>
            </a:r>
            <a:r>
              <a:rPr lang="en-US" sz="4400" b="1" dirty="0" smtClean="0"/>
              <a:t>electrons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3124201" cy="30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However…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gain </a:t>
            </a:r>
            <a:r>
              <a:rPr lang="en-US" sz="4400" b="1" dirty="0" smtClean="0"/>
              <a:t>stability</a:t>
            </a:r>
            <a:r>
              <a:rPr lang="en-US" sz="4400" dirty="0" smtClean="0"/>
              <a:t>, an atom may give up or gain electrons to have a </a:t>
            </a:r>
            <a:r>
              <a:rPr lang="en-US" sz="4400" b="1" dirty="0" smtClean="0"/>
              <a:t>full outer shell</a:t>
            </a:r>
            <a:endParaRPr lang="en-US" sz="4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429000"/>
            <a:ext cx="31748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4648200"/>
            <a:ext cx="14330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No</a:t>
            </a:r>
          </a:p>
          <a:p>
            <a:pPr algn="ctr"/>
            <a:r>
              <a:rPr lang="en-US" sz="3200" dirty="0" smtClean="0"/>
              <a:t>Longer </a:t>
            </a:r>
            <a:br>
              <a:rPr lang="en-US" sz="3200" dirty="0" smtClean="0"/>
            </a:br>
            <a:r>
              <a:rPr lang="en-US" sz="3200" dirty="0" smtClean="0"/>
              <a:t>Neutral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An atom with a </a:t>
            </a:r>
            <a:r>
              <a:rPr lang="en-US" sz="4400" b="1" dirty="0" smtClean="0"/>
              <a:t>positive</a:t>
            </a:r>
            <a:r>
              <a:rPr lang="en-US" sz="4400" dirty="0" smtClean="0"/>
              <a:t> or </a:t>
            </a:r>
            <a:r>
              <a:rPr lang="en-US" sz="4400" b="1" dirty="0" smtClean="0"/>
              <a:t>negative</a:t>
            </a:r>
            <a:r>
              <a:rPr lang="en-US" sz="4400" dirty="0" smtClean="0"/>
              <a:t> charge</a:t>
            </a:r>
          </a:p>
          <a:p>
            <a:endParaRPr lang="en-US" sz="3900" dirty="0"/>
          </a:p>
          <a:p>
            <a:pPr lvl="1"/>
            <a:r>
              <a:rPr lang="en-US" sz="4000" dirty="0" err="1" smtClean="0"/>
              <a:t>Cation</a:t>
            </a:r>
            <a:r>
              <a:rPr lang="en-US" sz="4000" dirty="0" smtClean="0"/>
              <a:t> – </a:t>
            </a:r>
            <a:r>
              <a:rPr lang="en-US" sz="4000" b="1" dirty="0" smtClean="0"/>
              <a:t>a positive ion, loses electrons</a:t>
            </a:r>
          </a:p>
          <a:p>
            <a:pPr lvl="1"/>
            <a:r>
              <a:rPr lang="en-US" sz="4000" dirty="0" smtClean="0"/>
              <a:t>Anion – </a:t>
            </a:r>
            <a:r>
              <a:rPr lang="en-US" sz="4000" b="1" dirty="0" smtClean="0"/>
              <a:t>a negative ion, gains electrons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Examples:</a:t>
            </a:r>
            <a:endParaRPr lang="en-US" sz="4800" b="1" dirty="0"/>
          </a:p>
        </p:txBody>
      </p:sp>
      <p:pic>
        <p:nvPicPr>
          <p:cNvPr id="4098" name="Picture 2" descr="http://www.nicerweb.com/bio1100/Locked/media/ch03/03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4012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Examples:</a:t>
            </a:r>
            <a:endParaRPr lang="en-US" b="1" dirty="0"/>
          </a:p>
        </p:txBody>
      </p:sp>
      <p:pic>
        <p:nvPicPr>
          <p:cNvPr id="22530" name="Picture 2" descr="http://www.jirvine.co.uk/Chemistry_GCSE/C3A/Fluorine.JPG"/>
          <p:cNvPicPr>
            <a:picLocks noChangeAspect="1" noChangeArrowheads="1"/>
          </p:cNvPicPr>
          <p:nvPr/>
        </p:nvPicPr>
        <p:blipFill>
          <a:blip r:embed="rId2" cstate="print"/>
          <a:srcRect l="8000" t="3396" r="13333" b="15100"/>
          <a:stretch>
            <a:fillRect/>
          </a:stretch>
        </p:blipFill>
        <p:spPr bwMode="auto">
          <a:xfrm>
            <a:off x="1600200" y="1676400"/>
            <a:ext cx="5867400" cy="4773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Writing 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Superscript</a:t>
            </a:r>
            <a:r>
              <a:rPr lang="en-US" sz="4400" dirty="0" smtClean="0"/>
              <a:t> to the </a:t>
            </a:r>
            <a:r>
              <a:rPr lang="en-US" sz="4400" b="1" dirty="0" smtClean="0"/>
              <a:t>right</a:t>
            </a:r>
            <a:r>
              <a:rPr lang="en-US" sz="4400" dirty="0" smtClean="0"/>
              <a:t> of the atomic symbol tells the ion’s </a:t>
            </a:r>
            <a:r>
              <a:rPr lang="en-US" sz="4400" b="1" dirty="0" smtClean="0"/>
              <a:t>charge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4876800"/>
            <a:ext cx="51892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Na¹⁺		F¹⁻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Examples: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Calcium atom that loses 2 electrons = 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Oxygen atom that gains 2 electrons =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2590800"/>
            <a:ext cx="1766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Ca²⁺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257800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O²</a:t>
            </a:r>
            <a:r>
              <a:rPr lang="en-US" sz="7200" dirty="0"/>
              <a:t>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576</Words>
  <Application>Microsoft Office PowerPoint</Application>
  <PresentationFormat>On-screen Show (4:3)</PresentationFormat>
  <Paragraphs>148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3 Types of Chemical Bonds</vt:lpstr>
      <vt:lpstr>The Ionic Bond</vt:lpstr>
      <vt:lpstr>Atoms are Neutral!</vt:lpstr>
      <vt:lpstr>However…</vt:lpstr>
      <vt:lpstr>Ion</vt:lpstr>
      <vt:lpstr>Examples:</vt:lpstr>
      <vt:lpstr>Examples:</vt:lpstr>
      <vt:lpstr>Writing Ions</vt:lpstr>
      <vt:lpstr>Other Examples:</vt:lpstr>
      <vt:lpstr>Easy way to know the charge of atoms</vt:lpstr>
      <vt:lpstr>Slide 11</vt:lpstr>
      <vt:lpstr>Slide 12</vt:lpstr>
      <vt:lpstr>Slide 13</vt:lpstr>
      <vt:lpstr>ATTRACTION!!!</vt:lpstr>
      <vt:lpstr>Ionic Bond</vt:lpstr>
      <vt:lpstr>Ionic Bond</vt:lpstr>
      <vt:lpstr>Ionic compounds</vt:lpstr>
      <vt:lpstr>Elements that form Ionic Compounds</vt:lpstr>
      <vt:lpstr>Rules for Naming Simple Ions</vt:lpstr>
      <vt:lpstr>Rules for Naming Simple Ions</vt:lpstr>
      <vt:lpstr>Binary (Two) Compounds</vt:lpstr>
      <vt:lpstr>For all Ionic Compounds, Positive and Negative Charges Must Balance!</vt:lpstr>
      <vt:lpstr>What if the charges differ??</vt:lpstr>
      <vt:lpstr>Make it Balanced</vt:lpstr>
      <vt:lpstr>Ionic Crystals</vt:lpstr>
      <vt:lpstr>Worksheet Practice</vt:lpstr>
      <vt:lpstr>Worksheet Practice</vt:lpstr>
      <vt:lpstr>Worksheet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Ionic Bond</dc:title>
  <dc:creator>Jam</dc:creator>
  <cp:lastModifiedBy>mkunde</cp:lastModifiedBy>
  <cp:revision>19</cp:revision>
  <dcterms:created xsi:type="dcterms:W3CDTF">2011-12-22T17:55:37Z</dcterms:created>
  <dcterms:modified xsi:type="dcterms:W3CDTF">2012-01-04T15:08:57Z</dcterms:modified>
</cp:coreProperties>
</file>