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70" r:id="rId6"/>
    <p:sldId id="260" r:id="rId7"/>
    <p:sldId id="261" r:id="rId8"/>
    <p:sldId id="262" r:id="rId9"/>
    <p:sldId id="268" r:id="rId10"/>
    <p:sldId id="271" r:id="rId11"/>
    <p:sldId id="263" r:id="rId12"/>
    <p:sldId id="269" r:id="rId13"/>
    <p:sldId id="264" r:id="rId14"/>
    <p:sldId id="265" r:id="rId15"/>
    <p:sldId id="266" r:id="rId16"/>
    <p:sldId id="267" r:id="rId17"/>
    <p:sldId id="272" r:id="rId18"/>
    <p:sldId id="288" r:id="rId19"/>
    <p:sldId id="289" r:id="rId20"/>
    <p:sldId id="290" r:id="rId21"/>
    <p:sldId id="274" r:id="rId22"/>
    <p:sldId id="275" r:id="rId23"/>
    <p:sldId id="292" r:id="rId24"/>
    <p:sldId id="293" r:id="rId25"/>
    <p:sldId id="277" r:id="rId26"/>
    <p:sldId id="323" r:id="rId27"/>
    <p:sldId id="278" r:id="rId28"/>
    <p:sldId id="294" r:id="rId29"/>
    <p:sldId id="295" r:id="rId30"/>
    <p:sldId id="297" r:id="rId31"/>
    <p:sldId id="296" r:id="rId32"/>
    <p:sldId id="280" r:id="rId33"/>
    <p:sldId id="304" r:id="rId34"/>
    <p:sldId id="303" r:id="rId35"/>
    <p:sldId id="305" r:id="rId36"/>
    <p:sldId id="281" r:id="rId37"/>
    <p:sldId id="306" r:id="rId38"/>
    <p:sldId id="282" r:id="rId39"/>
    <p:sldId id="283" r:id="rId40"/>
    <p:sldId id="307" r:id="rId41"/>
    <p:sldId id="311" r:id="rId42"/>
    <p:sldId id="309" r:id="rId43"/>
    <p:sldId id="310" r:id="rId44"/>
    <p:sldId id="312" r:id="rId45"/>
    <p:sldId id="285" r:id="rId46"/>
    <p:sldId id="286" r:id="rId47"/>
    <p:sldId id="287" r:id="rId48"/>
    <p:sldId id="301" r:id="rId49"/>
    <p:sldId id="302" r:id="rId50"/>
    <p:sldId id="300" r:id="rId51"/>
    <p:sldId id="299" r:id="rId52"/>
    <p:sldId id="298" r:id="rId53"/>
    <p:sldId id="313" r:id="rId54"/>
    <p:sldId id="314" r:id="rId55"/>
    <p:sldId id="315" r:id="rId56"/>
    <p:sldId id="316" r:id="rId57"/>
    <p:sldId id="317" r:id="rId58"/>
    <p:sldId id="318" r:id="rId59"/>
    <p:sldId id="319" r:id="rId60"/>
    <p:sldId id="320" r:id="rId61"/>
    <p:sldId id="321" r:id="rId62"/>
    <p:sldId id="32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24E8A-4358-4AE4-9D8F-55086905FE9B}" type="datetimeFigureOut">
              <a:rPr lang="en-US" smtClean="0"/>
              <a:pPr/>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B13C0-DFD7-48EA-96E9-C5D67809D4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B13C0-DFD7-48EA-96E9-C5D67809D447}"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45093F2-1DB0-42C5-AADF-A9881A1FCDB3}" type="slidenum">
              <a:rPr lang="en-US"/>
              <a:pPr/>
              <a:t>39</a:t>
            </a:fld>
            <a:endParaRPr lang="en-US"/>
          </a:p>
        </p:txBody>
      </p:sp>
      <p:sp>
        <p:nvSpPr>
          <p:cNvPr id="95234" name="Rectangle 2"/>
          <p:cNvSpPr>
            <a:spLocks noGrp="1" noRot="1" noChangeAspect="1" noChangeArrowheads="1" noTextEdit="1"/>
          </p:cNvSpPr>
          <p:nvPr>
            <p:ph type="sldImg"/>
          </p:nvPr>
        </p:nvSpPr>
        <p:spPr>
          <a:ln cap="flat"/>
        </p:spPr>
      </p:sp>
      <p:sp>
        <p:nvSpPr>
          <p:cNvPr id="95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F61882F-7C4A-4A9D-9531-D4F3747F881B}" type="slidenum">
              <a:rPr lang="en-US"/>
              <a:pPr/>
              <a:t>45</a:t>
            </a:fld>
            <a:endParaRPr lang="en-US"/>
          </a:p>
        </p:txBody>
      </p:sp>
      <p:sp>
        <p:nvSpPr>
          <p:cNvPr id="99330" name="Rectangle 2"/>
          <p:cNvSpPr>
            <a:spLocks noGrp="1" noRot="1" noChangeAspect="1" noChangeArrowheads="1" noTextEdit="1"/>
          </p:cNvSpPr>
          <p:nvPr>
            <p:ph type="sldImg"/>
          </p:nvPr>
        </p:nvSpPr>
        <p:spPr>
          <a:ln cap="flat"/>
        </p:spPr>
      </p:sp>
      <p:sp>
        <p:nvSpPr>
          <p:cNvPr id="99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6DEE2D-4340-4E8C-9317-B102EE89AF5B}" type="slidenum">
              <a:rPr lang="en-US"/>
              <a:pPr/>
              <a:t>46</a:t>
            </a:fld>
            <a:endParaRPr lang="en-US"/>
          </a:p>
        </p:txBody>
      </p:sp>
      <p:sp>
        <p:nvSpPr>
          <p:cNvPr id="103426" name="Rectangle 2"/>
          <p:cNvSpPr>
            <a:spLocks noGrp="1" noRot="1" noChangeAspect="1" noChangeArrowheads="1" noTextEdit="1"/>
          </p:cNvSpPr>
          <p:nvPr>
            <p:ph type="sldImg"/>
          </p:nvPr>
        </p:nvSpPr>
        <p:spPr>
          <a:ln cap="flat"/>
        </p:spPr>
      </p:sp>
      <p:sp>
        <p:nvSpPr>
          <p:cNvPr id="103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9619014-10E1-43CA-9C7E-F001B544A55E}" type="slidenum">
              <a:rPr lang="en-US"/>
              <a:pPr/>
              <a:t>47</a:t>
            </a:fld>
            <a:endParaRPr lang="en-US"/>
          </a:p>
        </p:txBody>
      </p:sp>
      <p:sp>
        <p:nvSpPr>
          <p:cNvPr id="105474" name="Rectangle 2"/>
          <p:cNvSpPr>
            <a:spLocks noGrp="1" noRot="1" noChangeAspect="1" noChangeArrowheads="1" noTextEdit="1"/>
          </p:cNvSpPr>
          <p:nvPr>
            <p:ph type="sldImg"/>
          </p:nvPr>
        </p:nvSpPr>
        <p:spPr>
          <a:ln cap="flat"/>
        </p:spPr>
      </p:sp>
      <p:sp>
        <p:nvSpPr>
          <p:cNvPr id="1054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CF8944-A86E-4550-892F-A34DCBEB5AB3}" type="slidenum">
              <a:rPr lang="en-US"/>
              <a:pPr/>
              <a:t>21</a:t>
            </a:fld>
            <a:endParaRPr lang="en-US"/>
          </a:p>
        </p:txBody>
      </p:sp>
      <p:sp>
        <p:nvSpPr>
          <p:cNvPr id="78850" name="Rectangle 2"/>
          <p:cNvSpPr>
            <a:spLocks noGrp="1" noRot="1" noChangeAspect="1" noChangeArrowheads="1" noTextEdit="1"/>
          </p:cNvSpPr>
          <p:nvPr>
            <p:ph type="sldImg"/>
          </p:nvPr>
        </p:nvSpPr>
        <p:spPr>
          <a:ln cap="flat"/>
        </p:spPr>
      </p:sp>
      <p:sp>
        <p:nvSpPr>
          <p:cNvPr id="78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23E4A9A-CAB5-4E2B-A126-7AE212EE4C42}" type="slidenum">
              <a:rPr lang="en-US"/>
              <a:pPr/>
              <a:t>22</a:t>
            </a:fld>
            <a:endParaRPr lang="en-US"/>
          </a:p>
        </p:txBody>
      </p:sp>
      <p:sp>
        <p:nvSpPr>
          <p:cNvPr id="80898" name="Rectangle 2"/>
          <p:cNvSpPr>
            <a:spLocks noGrp="1" noRot="1" noChangeAspect="1" noChangeArrowheads="1" noTextEdit="1"/>
          </p:cNvSpPr>
          <p:nvPr>
            <p:ph type="sldImg"/>
          </p:nvPr>
        </p:nvSpPr>
        <p:spPr>
          <a:ln cap="flat"/>
        </p:spPr>
      </p:sp>
      <p:sp>
        <p:nvSpPr>
          <p:cNvPr id="80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D674A1B-69BC-423F-B1CE-7336FF7A765D}" type="slidenum">
              <a:rPr lang="en-US"/>
              <a:pPr/>
              <a:t>27</a:t>
            </a:fld>
            <a:endParaRPr lang="en-US"/>
          </a:p>
        </p:txBody>
      </p:sp>
      <p:sp>
        <p:nvSpPr>
          <p:cNvPr id="82946" name="Rectangle 2"/>
          <p:cNvSpPr>
            <a:spLocks noGrp="1" noRot="1" noChangeAspect="1" noChangeArrowheads="1" noTextEdit="1"/>
          </p:cNvSpPr>
          <p:nvPr>
            <p:ph type="sldImg"/>
          </p:nvPr>
        </p:nvSpPr>
        <p:spPr>
          <a:ln cap="flat"/>
        </p:spPr>
      </p:sp>
      <p:sp>
        <p:nvSpPr>
          <p:cNvPr id="82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BA70EE-9B3E-4C98-B72E-FC4DD0A3BC85}" type="slidenum">
              <a:rPr lang="en-US"/>
              <a:pPr/>
              <a:t>32</a:t>
            </a:fld>
            <a:endParaRPr lang="en-US"/>
          </a:p>
        </p:txBody>
      </p:sp>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B13C0-DFD7-48EA-96E9-C5D67809D447}"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6B5FC1-885F-400C-89B9-CD31F3401E70}" type="slidenum">
              <a:rPr lang="en-US"/>
              <a:pPr/>
              <a:t>36</a:t>
            </a:fld>
            <a:endParaRPr lang="en-US"/>
          </a:p>
        </p:txBody>
      </p:sp>
      <p:sp>
        <p:nvSpPr>
          <p:cNvPr id="91138" name="Rectangle 2"/>
          <p:cNvSpPr>
            <a:spLocks noGrp="1" noRot="1" noChangeAspect="1" noChangeArrowheads="1" noTextEdit="1"/>
          </p:cNvSpPr>
          <p:nvPr>
            <p:ph type="sldImg"/>
          </p:nvPr>
        </p:nvSpPr>
        <p:spPr>
          <a:ln cap="flat"/>
        </p:spPr>
      </p:sp>
      <p:sp>
        <p:nvSpPr>
          <p:cNvPr id="91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6B5FC1-885F-400C-89B9-CD31F3401E70}" type="slidenum">
              <a:rPr lang="en-US"/>
              <a:pPr/>
              <a:t>37</a:t>
            </a:fld>
            <a:endParaRPr lang="en-US"/>
          </a:p>
        </p:txBody>
      </p:sp>
      <p:sp>
        <p:nvSpPr>
          <p:cNvPr id="91138" name="Rectangle 2"/>
          <p:cNvSpPr>
            <a:spLocks noGrp="1" noRot="1" noChangeAspect="1" noChangeArrowheads="1" noTextEdit="1"/>
          </p:cNvSpPr>
          <p:nvPr>
            <p:ph type="sldImg"/>
          </p:nvPr>
        </p:nvSpPr>
        <p:spPr>
          <a:ln cap="flat"/>
        </p:spPr>
      </p:sp>
      <p:sp>
        <p:nvSpPr>
          <p:cNvPr id="91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0BA3557-CE94-41E4-B000-83B582747489}" type="slidenum">
              <a:rPr lang="en-US"/>
              <a:pPr/>
              <a:t>38</a:t>
            </a:fld>
            <a:endParaRPr lang="en-US"/>
          </a:p>
        </p:txBody>
      </p:sp>
      <p:sp>
        <p:nvSpPr>
          <p:cNvPr id="93186" name="Rectangle 2"/>
          <p:cNvSpPr>
            <a:spLocks noGrp="1" noRot="1" noChangeAspect="1" noChangeArrowheads="1" noTextEdit="1"/>
          </p:cNvSpPr>
          <p:nvPr>
            <p:ph type="sldImg"/>
          </p:nvPr>
        </p:nvSpPr>
        <p:spPr>
          <a:ln cap="flat"/>
        </p:spPr>
      </p:sp>
      <p:sp>
        <p:nvSpPr>
          <p:cNvPr id="93187"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5509D8-AB48-4AAB-A4AC-F5A6BBD7C7BE}"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09D8-AB48-4AAB-A4AC-F5A6BBD7C7BE}"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09D8-AB48-4AAB-A4AC-F5A6BBD7C7BE}"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5509D8-AB48-4AAB-A4AC-F5A6BBD7C7BE}"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5509D8-AB48-4AAB-A4AC-F5A6BBD7C7BE}" type="datetimeFigureOut">
              <a:rPr lang="en-US" smtClean="0"/>
              <a:pPr/>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5509D8-AB48-4AAB-A4AC-F5A6BBD7C7BE}"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5509D8-AB48-4AAB-A4AC-F5A6BBD7C7BE}" type="datetimeFigureOut">
              <a:rPr lang="en-US" smtClean="0"/>
              <a:pPr/>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5509D8-AB48-4AAB-A4AC-F5A6BBD7C7BE}" type="datetimeFigureOut">
              <a:rPr lang="en-US" smtClean="0"/>
              <a:pPr/>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509D8-AB48-4AAB-A4AC-F5A6BBD7C7BE}" type="datetimeFigureOut">
              <a:rPr lang="en-US" smtClean="0"/>
              <a:pPr/>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09D8-AB48-4AAB-A4AC-F5A6BBD7C7BE}"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509D8-AB48-4AAB-A4AC-F5A6BBD7C7BE}" type="datetimeFigureOut">
              <a:rPr lang="en-US" smtClean="0"/>
              <a:pPr/>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A64903-7AF7-44E8-90F2-FBC552458E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509D8-AB48-4AAB-A4AC-F5A6BBD7C7BE}" type="datetimeFigureOut">
              <a:rPr lang="en-US" smtClean="0"/>
              <a:pPr/>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64903-7AF7-44E8-90F2-FBC552458E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t>Classifying Chemical Reactions</a:t>
            </a:r>
            <a:endParaRPr lang="en-US"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Complete and Balance:</a:t>
            </a:r>
            <a:endParaRPr lang="en-US" b="1" dirty="0"/>
          </a:p>
        </p:txBody>
      </p:sp>
      <p:sp>
        <p:nvSpPr>
          <p:cNvPr id="3" name="Content Placeholder 2"/>
          <p:cNvSpPr>
            <a:spLocks noGrp="1"/>
          </p:cNvSpPr>
          <p:nvPr>
            <p:ph idx="1"/>
          </p:nvPr>
        </p:nvSpPr>
        <p:spPr>
          <a:xfrm>
            <a:off x="457200" y="1600200"/>
            <a:ext cx="8229600" cy="5029200"/>
          </a:xfrm>
        </p:spPr>
        <p:txBody>
          <a:bodyPr>
            <a:normAutofit/>
          </a:bodyPr>
          <a:lstStyle/>
          <a:p>
            <a:r>
              <a:rPr lang="en-US" sz="4400" dirty="0" smtClean="0"/>
              <a:t>Ca + </a:t>
            </a:r>
            <a:r>
              <a:rPr lang="en-US" sz="4400" dirty="0" err="1" smtClean="0"/>
              <a:t>Cl</a:t>
            </a:r>
            <a:r>
              <a:rPr lang="en-US" sz="4400" dirty="0" smtClean="0"/>
              <a:t>₂  →</a:t>
            </a:r>
          </a:p>
          <a:p>
            <a:r>
              <a:rPr lang="en-US" sz="4400" dirty="0" smtClean="0"/>
              <a:t>Fe + O₂  →</a:t>
            </a:r>
          </a:p>
          <a:p>
            <a:r>
              <a:rPr lang="en-US" sz="4400" dirty="0" smtClean="0"/>
              <a:t>Al + O₂  →</a:t>
            </a:r>
          </a:p>
          <a:p>
            <a:r>
              <a:rPr lang="en-US" sz="3900" dirty="0" smtClean="0"/>
              <a:t>Remember the first step is to write the correct formulas – you can still change the subscripts at this point, but not later while balancing!</a:t>
            </a:r>
            <a:endParaRPr lang="en-US" sz="3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3" algn="ctr" rtl="0">
              <a:spcBef>
                <a:spcPct val="0"/>
              </a:spcBef>
            </a:pPr>
            <a:r>
              <a:rPr lang="en-US" sz="4400" b="1" dirty="0" smtClean="0"/>
              <a:t>Decomposition </a:t>
            </a:r>
            <a:r>
              <a:rPr lang="en-US" sz="4400" dirty="0" smtClean="0"/>
              <a:t>Reaction</a:t>
            </a:r>
            <a:endParaRPr lang="en-US" sz="4400" dirty="0"/>
          </a:p>
        </p:txBody>
      </p:sp>
      <p:sp>
        <p:nvSpPr>
          <p:cNvPr id="3" name="Content Placeholder 2"/>
          <p:cNvSpPr>
            <a:spLocks noGrp="1"/>
          </p:cNvSpPr>
          <p:nvPr>
            <p:ph idx="1"/>
          </p:nvPr>
        </p:nvSpPr>
        <p:spPr/>
        <p:txBody>
          <a:bodyPr>
            <a:normAutofit/>
          </a:bodyPr>
          <a:lstStyle/>
          <a:p>
            <a:r>
              <a:rPr lang="en-US" sz="4400" dirty="0"/>
              <a:t>one substance </a:t>
            </a:r>
            <a:r>
              <a:rPr lang="en-US" sz="4400" b="1" dirty="0"/>
              <a:t>breaks down </a:t>
            </a:r>
            <a:r>
              <a:rPr lang="en-US" sz="4400" dirty="0"/>
              <a:t>into 2 or more other substances</a:t>
            </a:r>
            <a:endParaRPr lang="en-US" sz="4400" b="1" dirty="0"/>
          </a:p>
        </p:txBody>
      </p:sp>
      <p:sp>
        <p:nvSpPr>
          <p:cNvPr id="4" name="Rectangle 3"/>
          <p:cNvSpPr/>
          <p:nvPr/>
        </p:nvSpPr>
        <p:spPr>
          <a:xfrm>
            <a:off x="2057400" y="4343400"/>
            <a:ext cx="5334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4495800"/>
            <a:ext cx="5509842" cy="1200329"/>
          </a:xfrm>
          <a:prstGeom prst="rect">
            <a:avLst/>
          </a:prstGeom>
          <a:noFill/>
        </p:spPr>
        <p:txBody>
          <a:bodyPr wrap="none" rtlCol="0">
            <a:spAutoFit/>
          </a:bodyPr>
          <a:lstStyle/>
          <a:p>
            <a:r>
              <a:rPr lang="en-US" sz="7200" b="1" dirty="0" smtClean="0"/>
              <a:t> AB  →  A  +  B</a:t>
            </a:r>
            <a:endParaRPr lang="en-US" sz="7200" b="1" dirty="0"/>
          </a:p>
        </p:txBody>
      </p:sp>
      <p:sp>
        <p:nvSpPr>
          <p:cNvPr id="6" name="TextBox 5"/>
          <p:cNvSpPr txBox="1"/>
          <p:nvPr/>
        </p:nvSpPr>
        <p:spPr>
          <a:xfrm>
            <a:off x="3276600" y="3810000"/>
            <a:ext cx="2696444" cy="523220"/>
          </a:xfrm>
          <a:prstGeom prst="rect">
            <a:avLst/>
          </a:prstGeom>
          <a:noFill/>
        </p:spPr>
        <p:txBody>
          <a:bodyPr wrap="none" rtlCol="0">
            <a:spAutoFit/>
          </a:bodyPr>
          <a:lstStyle/>
          <a:p>
            <a:r>
              <a:rPr lang="en-US" sz="2800" dirty="0" smtClean="0"/>
              <a:t>Generic Formula:</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Decomposition Reaction Picture</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457200" y="2590800"/>
            <a:ext cx="814647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normAutofit/>
          </a:bodyPr>
          <a:lstStyle/>
          <a:p>
            <a:r>
              <a:rPr lang="en-US" sz="4400" b="1" dirty="0" smtClean="0"/>
              <a:t>2HgO   →  2Hg  +  O₂        </a:t>
            </a:r>
            <a:endParaRPr lang="en-US" sz="4400" b="1" dirty="0"/>
          </a:p>
        </p:txBody>
      </p:sp>
      <p:pic>
        <p:nvPicPr>
          <p:cNvPr id="7" name="Picture 10" descr="Chemical reaction demonstration showing mercury(II)oxide decomposing to liquid mercury and oxygen gas."/>
          <p:cNvPicPr>
            <a:picLocks noChangeAspect="1" noChangeArrowheads="1"/>
          </p:cNvPicPr>
          <p:nvPr/>
        </p:nvPicPr>
        <p:blipFill>
          <a:blip r:embed="rId2" cstate="print"/>
          <a:srcRect b="12166"/>
          <a:stretch>
            <a:fillRect/>
          </a:stretch>
        </p:blipFill>
        <p:spPr bwMode="auto">
          <a:xfrm>
            <a:off x="1600200" y="2667000"/>
            <a:ext cx="6308972" cy="3886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Decomposition Reaction</a:t>
            </a:r>
            <a:endParaRPr lang="en-US" b="1" dirty="0"/>
          </a:p>
        </p:txBody>
      </p:sp>
      <p:sp>
        <p:nvSpPr>
          <p:cNvPr id="3" name="Content Placeholder 2"/>
          <p:cNvSpPr>
            <a:spLocks noGrp="1"/>
          </p:cNvSpPr>
          <p:nvPr>
            <p:ph idx="1"/>
          </p:nvPr>
        </p:nvSpPr>
        <p:spPr/>
        <p:txBody>
          <a:bodyPr>
            <a:normAutofit/>
          </a:bodyPr>
          <a:lstStyle/>
          <a:p>
            <a:r>
              <a:rPr lang="en-US" sz="4400" dirty="0" smtClean="0"/>
              <a:t>One </a:t>
            </a:r>
            <a:r>
              <a:rPr lang="en-US" sz="4400" b="1" dirty="0" smtClean="0"/>
              <a:t>compound</a:t>
            </a:r>
            <a:r>
              <a:rPr lang="en-US" sz="4400" dirty="0" smtClean="0"/>
              <a:t> </a:t>
            </a:r>
            <a:r>
              <a:rPr lang="en-US" sz="4400" dirty="0" smtClean="0">
                <a:sym typeface="Wingdings"/>
              </a:rPr>
              <a:t></a:t>
            </a:r>
            <a:r>
              <a:rPr lang="en-US" sz="4400" dirty="0" smtClean="0"/>
              <a:t> </a:t>
            </a:r>
            <a:r>
              <a:rPr lang="en-US" sz="4400" dirty="0"/>
              <a:t>2 or more </a:t>
            </a:r>
            <a:r>
              <a:rPr lang="en-US" sz="4400" b="1" dirty="0" smtClean="0"/>
              <a:t>simple </a:t>
            </a:r>
            <a:r>
              <a:rPr lang="en-US" sz="4400" dirty="0" smtClean="0"/>
              <a:t> </a:t>
            </a:r>
            <a:r>
              <a:rPr lang="en-US" sz="4400" dirty="0"/>
              <a:t>substances</a:t>
            </a:r>
          </a:p>
        </p:txBody>
      </p:sp>
      <p:pic>
        <p:nvPicPr>
          <p:cNvPr id="12289" name="Picture 1" descr="http://ths.talawanda.net/~BrambleN/classroom/Pictures/decomposition%20reaction.JPG"/>
          <p:cNvPicPr>
            <a:picLocks noChangeAspect="1" noChangeArrowheads="1"/>
          </p:cNvPicPr>
          <p:nvPr/>
        </p:nvPicPr>
        <p:blipFill>
          <a:blip r:embed="rId2" cstate="print"/>
          <a:srcRect b="4762"/>
          <a:stretch>
            <a:fillRect/>
          </a:stretch>
        </p:blipFill>
        <p:spPr bwMode="auto">
          <a:xfrm>
            <a:off x="2362200" y="3657600"/>
            <a:ext cx="4572000" cy="28244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Predicting Products</a:t>
            </a:r>
            <a:endParaRPr lang="en-US" b="1" dirty="0"/>
          </a:p>
        </p:txBody>
      </p:sp>
      <p:sp>
        <p:nvSpPr>
          <p:cNvPr id="3" name="Content Placeholder 2"/>
          <p:cNvSpPr>
            <a:spLocks noGrp="1"/>
          </p:cNvSpPr>
          <p:nvPr>
            <p:ph idx="1"/>
          </p:nvPr>
        </p:nvSpPr>
        <p:spPr/>
        <p:txBody>
          <a:bodyPr>
            <a:normAutofit/>
          </a:bodyPr>
          <a:lstStyle/>
          <a:p>
            <a:r>
              <a:rPr lang="en-US" sz="4400" dirty="0" smtClean="0"/>
              <a:t>If made of </a:t>
            </a:r>
            <a:r>
              <a:rPr lang="en-US" sz="4400" b="1" dirty="0" smtClean="0"/>
              <a:t>binary</a:t>
            </a:r>
            <a:r>
              <a:rPr lang="en-US" sz="4400" dirty="0" smtClean="0"/>
              <a:t> compounds, it separates down into each </a:t>
            </a:r>
            <a:r>
              <a:rPr lang="en-US" sz="4400" b="1" dirty="0" smtClean="0"/>
              <a:t>element</a:t>
            </a:r>
          </a:p>
          <a:p>
            <a:endParaRPr lang="en-US" sz="4400" b="1" dirty="0" smtClean="0"/>
          </a:p>
          <a:p>
            <a:r>
              <a:rPr lang="en-US" sz="4400" b="1" dirty="0" smtClean="0"/>
              <a:t>H₂O </a:t>
            </a:r>
          </a:p>
          <a:p>
            <a:r>
              <a:rPr lang="en-US" sz="4400" b="1" dirty="0" err="1" smtClean="0"/>
              <a:t>HgO</a:t>
            </a:r>
            <a:endParaRPr lang="en-US" sz="4400" b="1" dirty="0"/>
          </a:p>
        </p:txBody>
      </p:sp>
      <p:cxnSp>
        <p:nvCxnSpPr>
          <p:cNvPr id="6" name="Straight Arrow Connector 5"/>
          <p:cNvCxnSpPr/>
          <p:nvPr/>
        </p:nvCxnSpPr>
        <p:spPr>
          <a:xfrm>
            <a:off x="2133600" y="4953000"/>
            <a:ext cx="1447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0" y="4572000"/>
            <a:ext cx="1107996" cy="369332"/>
          </a:xfrm>
          <a:prstGeom prst="rect">
            <a:avLst/>
          </a:prstGeom>
          <a:noFill/>
        </p:spPr>
        <p:txBody>
          <a:bodyPr wrap="none" rtlCol="0">
            <a:spAutoFit/>
          </a:bodyPr>
          <a:lstStyle/>
          <a:p>
            <a:r>
              <a:rPr lang="en-US" dirty="0" smtClean="0"/>
              <a:t>electricity</a:t>
            </a:r>
            <a:endParaRPr lang="en-US" dirty="0"/>
          </a:p>
        </p:txBody>
      </p:sp>
      <p:cxnSp>
        <p:nvCxnSpPr>
          <p:cNvPr id="8" name="Straight Arrow Connector 7"/>
          <p:cNvCxnSpPr/>
          <p:nvPr/>
        </p:nvCxnSpPr>
        <p:spPr>
          <a:xfrm>
            <a:off x="2209800" y="5791200"/>
            <a:ext cx="1447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0800" y="5410200"/>
            <a:ext cx="607346" cy="369332"/>
          </a:xfrm>
          <a:prstGeom prst="rect">
            <a:avLst/>
          </a:prstGeom>
          <a:noFill/>
        </p:spPr>
        <p:txBody>
          <a:bodyPr wrap="none" rtlCol="0">
            <a:spAutoFit/>
          </a:bodyPr>
          <a:lstStyle/>
          <a:p>
            <a:r>
              <a:rPr lang="en-US" dirty="0" smtClean="0"/>
              <a:t>heat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Predicting Products</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r>
              <a:rPr lang="en-US" sz="4000" dirty="0" smtClean="0"/>
              <a:t>If made of </a:t>
            </a:r>
            <a:r>
              <a:rPr lang="en-US" sz="4000" b="1" dirty="0" smtClean="0"/>
              <a:t>polyatomic</a:t>
            </a:r>
            <a:r>
              <a:rPr lang="en-US" sz="4000" dirty="0" smtClean="0"/>
              <a:t> compounds,  you’ll be given one of the products.  The other product comes from the </a:t>
            </a:r>
            <a:r>
              <a:rPr lang="en-US" sz="4000" b="1" dirty="0" smtClean="0"/>
              <a:t>left over pieces</a:t>
            </a:r>
          </a:p>
          <a:p>
            <a:endParaRPr lang="en-US" sz="4000" b="1" dirty="0" smtClean="0"/>
          </a:p>
          <a:p>
            <a:r>
              <a:rPr lang="en-US" sz="4000" b="1" dirty="0" err="1" smtClean="0"/>
              <a:t>NiCO</a:t>
            </a:r>
            <a:r>
              <a:rPr lang="en-US" sz="4000" b="1" dirty="0" smtClean="0"/>
              <a:t>₃  →  CO₂ + _______</a:t>
            </a:r>
          </a:p>
          <a:p>
            <a:r>
              <a:rPr lang="en-US" sz="4000" b="1" dirty="0" smtClean="0"/>
              <a:t>Zn(OH)₂  →  H₂O + _______</a:t>
            </a:r>
            <a:endParaRPr lang="en-US"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3" algn="ctr" rtl="0">
              <a:spcBef>
                <a:spcPct val="0"/>
              </a:spcBef>
            </a:pPr>
            <a:r>
              <a:rPr lang="en-US" sz="4400" b="1" dirty="0" smtClean="0"/>
              <a:t>Single </a:t>
            </a:r>
            <a:r>
              <a:rPr lang="en-US" sz="4400" dirty="0" smtClean="0"/>
              <a:t>Replacement Reaction</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4400" dirty="0" smtClean="0"/>
              <a:t>one element </a:t>
            </a:r>
            <a:r>
              <a:rPr lang="en-US" sz="4400" b="1" dirty="0" smtClean="0"/>
              <a:t>replaces</a:t>
            </a:r>
            <a:r>
              <a:rPr lang="en-US" sz="4400" dirty="0" smtClean="0"/>
              <a:t> another element in a compound </a:t>
            </a:r>
            <a:endParaRPr lang="en-US" sz="4400" dirty="0"/>
          </a:p>
        </p:txBody>
      </p:sp>
      <p:sp>
        <p:nvSpPr>
          <p:cNvPr id="6" name="Rectangle 5"/>
          <p:cNvSpPr/>
          <p:nvPr/>
        </p:nvSpPr>
        <p:spPr>
          <a:xfrm>
            <a:off x="1219200" y="4343400"/>
            <a:ext cx="6781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4419600"/>
            <a:ext cx="6728509" cy="1200329"/>
          </a:xfrm>
          <a:prstGeom prst="rect">
            <a:avLst/>
          </a:prstGeom>
          <a:noFill/>
        </p:spPr>
        <p:txBody>
          <a:bodyPr wrap="none" rtlCol="0">
            <a:spAutoFit/>
          </a:bodyPr>
          <a:lstStyle/>
          <a:p>
            <a:r>
              <a:rPr lang="en-US" sz="7200" b="1" dirty="0" smtClean="0"/>
              <a:t> A + BC →  AC + B</a:t>
            </a:r>
            <a:endParaRPr lang="en-US" sz="7200" b="1" dirty="0"/>
          </a:p>
        </p:txBody>
      </p:sp>
      <p:sp>
        <p:nvSpPr>
          <p:cNvPr id="8" name="TextBox 7"/>
          <p:cNvSpPr txBox="1"/>
          <p:nvPr/>
        </p:nvSpPr>
        <p:spPr>
          <a:xfrm>
            <a:off x="3276600" y="3810000"/>
            <a:ext cx="2696444" cy="523220"/>
          </a:xfrm>
          <a:prstGeom prst="rect">
            <a:avLst/>
          </a:prstGeom>
          <a:noFill/>
        </p:spPr>
        <p:txBody>
          <a:bodyPr wrap="none" rtlCol="0">
            <a:spAutoFit/>
          </a:bodyPr>
          <a:lstStyle/>
          <a:p>
            <a:r>
              <a:rPr lang="en-US" sz="2800" dirty="0" smtClean="0"/>
              <a:t>Generic Formula:</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 Replacement Picture</a:t>
            </a:r>
            <a:endParaRPr lang="en-US" b="1" dirty="0"/>
          </a:p>
        </p:txBody>
      </p:sp>
      <p:pic>
        <p:nvPicPr>
          <p:cNvPr id="4098" name="Picture 2"/>
          <p:cNvPicPr>
            <a:picLocks noChangeAspect="1" noChangeArrowheads="1"/>
          </p:cNvPicPr>
          <p:nvPr/>
        </p:nvPicPr>
        <p:blipFill>
          <a:blip r:embed="rId2" cstate="print"/>
          <a:srcRect/>
          <a:stretch>
            <a:fillRect/>
          </a:stretch>
        </p:blipFill>
        <p:spPr bwMode="auto">
          <a:xfrm>
            <a:off x="304800" y="3048000"/>
            <a:ext cx="8488680" cy="939706"/>
          </a:xfrm>
          <a:prstGeom prst="rect">
            <a:avLst/>
          </a:prstGeom>
          <a:noFill/>
          <a:ln w="9525">
            <a:noFill/>
            <a:miter lim="800000"/>
            <a:headEnd/>
            <a:tailEnd/>
          </a:ln>
        </p:spPr>
      </p:pic>
      <p:sp>
        <p:nvSpPr>
          <p:cNvPr id="5" name="Rectangle 4"/>
          <p:cNvSpPr/>
          <p:nvPr/>
        </p:nvSpPr>
        <p:spPr>
          <a:xfrm>
            <a:off x="914400" y="5715000"/>
            <a:ext cx="7351821" cy="646331"/>
          </a:xfrm>
          <a:prstGeom prst="rect">
            <a:avLst/>
          </a:prstGeom>
        </p:spPr>
        <p:txBody>
          <a:bodyPr wrap="none">
            <a:spAutoFit/>
          </a:bodyPr>
          <a:lstStyle/>
          <a:p>
            <a:r>
              <a:rPr lang="en-US" sz="3600" dirty="0" smtClean="0"/>
              <a:t>Either </a:t>
            </a:r>
            <a:r>
              <a:rPr lang="en-US" sz="3600" dirty="0" err="1" smtClean="0"/>
              <a:t>cations</a:t>
            </a:r>
            <a:r>
              <a:rPr lang="en-US" sz="3600" dirty="0" smtClean="0"/>
              <a:t> switch OR anions switch</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normAutofit/>
          </a:bodyPr>
          <a:lstStyle/>
          <a:p>
            <a:r>
              <a:rPr lang="en-US" sz="4400" b="1" dirty="0" smtClean="0"/>
              <a:t>2Li + 2 H₂O   →  2LiOH + H₂</a:t>
            </a:r>
            <a:endParaRPr lang="en-US" sz="4400" b="1" dirty="0"/>
          </a:p>
        </p:txBody>
      </p:sp>
      <p:pic>
        <p:nvPicPr>
          <p:cNvPr id="5122" name="Picture 2" descr="http://www.southmont.k12.in.us/SouthmontSrHigh/Staff/KyleBoots/images/singledisplacement.jpg"/>
          <p:cNvPicPr>
            <a:picLocks noChangeAspect="1" noChangeArrowheads="1"/>
          </p:cNvPicPr>
          <p:nvPr/>
        </p:nvPicPr>
        <p:blipFill>
          <a:blip r:embed="rId2" cstate="print"/>
          <a:srcRect l="5000" t="24444" r="4308" b="8889"/>
          <a:stretch>
            <a:fillRect/>
          </a:stretch>
        </p:blipFill>
        <p:spPr bwMode="auto">
          <a:xfrm>
            <a:off x="1066800" y="2514600"/>
            <a:ext cx="7086600" cy="390698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classify reactions?</a:t>
            </a:r>
            <a:endParaRPr lang="en-US" b="1" dirty="0"/>
          </a:p>
        </p:txBody>
      </p:sp>
      <p:sp>
        <p:nvSpPr>
          <p:cNvPr id="5" name="Content Placeholder 4"/>
          <p:cNvSpPr>
            <a:spLocks noGrp="1"/>
          </p:cNvSpPr>
          <p:nvPr>
            <p:ph idx="1"/>
          </p:nvPr>
        </p:nvSpPr>
        <p:spPr/>
        <p:txBody>
          <a:bodyPr>
            <a:normAutofit/>
          </a:bodyPr>
          <a:lstStyle/>
          <a:p>
            <a:r>
              <a:rPr lang="en-US" sz="4400" dirty="0" smtClean="0"/>
              <a:t>Help us remember and understand them</a:t>
            </a:r>
          </a:p>
          <a:p>
            <a:r>
              <a:rPr lang="en-US" sz="4400" dirty="0" smtClean="0"/>
              <a:t>Notice patterns</a:t>
            </a:r>
          </a:p>
          <a:p>
            <a:r>
              <a:rPr lang="en-US" sz="4400" dirty="0" smtClean="0"/>
              <a:t>Make predictions</a:t>
            </a:r>
            <a:endParaRPr lang="en-US" sz="4400" dirty="0"/>
          </a:p>
        </p:txBody>
      </p:sp>
      <p:pic>
        <p:nvPicPr>
          <p:cNvPr id="4" name="Picture 2" descr="http://www.filingmatters.co.uk/images/photo_fileaudits.jpg"/>
          <p:cNvPicPr>
            <a:picLocks noChangeAspect="1" noChangeArrowheads="1"/>
          </p:cNvPicPr>
          <p:nvPr/>
        </p:nvPicPr>
        <p:blipFill>
          <a:blip r:embed="rId2" cstate="print"/>
          <a:srcRect l="5376" t="2186"/>
          <a:stretch>
            <a:fillRect/>
          </a:stretch>
        </p:blipFill>
        <p:spPr bwMode="auto">
          <a:xfrm>
            <a:off x="5881448" y="3581400"/>
            <a:ext cx="2978185" cy="302895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 Replacement Reaction</a:t>
            </a:r>
            <a:endParaRPr lang="en-US" b="1" dirty="0"/>
          </a:p>
        </p:txBody>
      </p:sp>
      <p:sp>
        <p:nvSpPr>
          <p:cNvPr id="3" name="Content Placeholder 2"/>
          <p:cNvSpPr>
            <a:spLocks noGrp="1"/>
          </p:cNvSpPr>
          <p:nvPr>
            <p:ph idx="1"/>
          </p:nvPr>
        </p:nvSpPr>
        <p:spPr/>
        <p:txBody>
          <a:bodyPr/>
          <a:lstStyle/>
          <a:p>
            <a:pPr marL="342900" lvl="4" indent="-342900">
              <a:buFont typeface="Arial" pitchFamily="34" charset="0"/>
              <a:buChar char="•"/>
            </a:pPr>
            <a:r>
              <a:rPr lang="en-US" sz="4800" b="1" dirty="0" smtClean="0"/>
              <a:t>Element + compound </a:t>
            </a:r>
            <a:r>
              <a:rPr lang="en-US" sz="4800" dirty="0" smtClean="0">
                <a:sym typeface="Wingdings"/>
              </a:rPr>
              <a:t></a:t>
            </a:r>
            <a:r>
              <a:rPr lang="en-US" sz="4800" dirty="0" smtClean="0"/>
              <a:t> new element + </a:t>
            </a:r>
            <a:r>
              <a:rPr lang="en-US" sz="4800" b="1" dirty="0" smtClean="0"/>
              <a:t>new compound</a:t>
            </a:r>
          </a:p>
          <a:p>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1447800" y="3657600"/>
            <a:ext cx="630555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52400"/>
            <a:ext cx="9144000" cy="762000"/>
          </a:xfrm>
          <a:noFill/>
          <a:ln/>
        </p:spPr>
        <p:txBody>
          <a:bodyPr/>
          <a:lstStyle/>
          <a:p>
            <a:r>
              <a:rPr lang="en-US" u="sng" dirty="0" smtClean="0">
                <a:latin typeface="Arial" pitchFamily="34" charset="0"/>
              </a:rPr>
              <a:t>Single </a:t>
            </a:r>
            <a:r>
              <a:rPr lang="en-US" u="sng" dirty="0">
                <a:latin typeface="Arial" pitchFamily="34" charset="0"/>
              </a:rPr>
              <a:t>Replacement Reactions</a:t>
            </a:r>
          </a:p>
        </p:txBody>
      </p:sp>
      <p:sp>
        <p:nvSpPr>
          <p:cNvPr id="77827" name="Rectangle 3"/>
          <p:cNvSpPr>
            <a:spLocks noGrp="1" noChangeArrowheads="1"/>
          </p:cNvSpPr>
          <p:nvPr>
            <p:ph type="body" idx="1"/>
          </p:nvPr>
        </p:nvSpPr>
        <p:spPr>
          <a:xfrm>
            <a:off x="304800" y="1371600"/>
            <a:ext cx="8534400" cy="5105400"/>
          </a:xfrm>
          <a:noFill/>
          <a:ln/>
        </p:spPr>
        <p:txBody>
          <a:bodyPr>
            <a:normAutofit/>
          </a:bodyPr>
          <a:lstStyle/>
          <a:p>
            <a:r>
              <a:rPr lang="en-US" sz="3600" b="0" dirty="0"/>
              <a:t>Metals will replace other </a:t>
            </a:r>
            <a:r>
              <a:rPr lang="en-US" sz="3600" b="1" dirty="0"/>
              <a:t>metals</a:t>
            </a:r>
            <a:r>
              <a:rPr lang="en-US" sz="3600" b="0" dirty="0"/>
              <a:t> (and they can also replace </a:t>
            </a:r>
            <a:r>
              <a:rPr lang="en-US" sz="3600" b="1" dirty="0"/>
              <a:t>hydrogen</a:t>
            </a:r>
            <a:r>
              <a:rPr lang="en-US" sz="3600" b="0" dirty="0"/>
              <a:t>)</a:t>
            </a:r>
          </a:p>
          <a:p>
            <a:r>
              <a:rPr lang="en-US" sz="3600" b="0" dirty="0"/>
              <a:t>K + </a:t>
            </a:r>
            <a:r>
              <a:rPr lang="en-US" sz="3600" b="0" dirty="0" err="1"/>
              <a:t>AlN</a:t>
            </a:r>
            <a:r>
              <a:rPr lang="en-US" sz="3600" b="0" dirty="0"/>
              <a:t> </a:t>
            </a:r>
            <a:r>
              <a:rPr lang="en-US" sz="3600" b="0" dirty="0">
                <a:latin typeface="Symbol" pitchFamily="18" charset="2"/>
              </a:rPr>
              <a:t>®</a:t>
            </a:r>
            <a:endParaRPr lang="en-US" sz="3600" b="0" dirty="0"/>
          </a:p>
          <a:p>
            <a:r>
              <a:rPr lang="en-US" sz="3600" b="0" dirty="0"/>
              <a:t>Zn + </a:t>
            </a:r>
            <a:r>
              <a:rPr lang="en-US" sz="3600" b="0" dirty="0" err="1"/>
              <a:t>HCl</a:t>
            </a:r>
            <a:r>
              <a:rPr lang="en-US" sz="3600" b="0" dirty="0"/>
              <a:t> </a:t>
            </a:r>
            <a:r>
              <a:rPr lang="en-US" sz="3600" b="0" dirty="0">
                <a:latin typeface="Symbol" pitchFamily="18" charset="2"/>
              </a:rPr>
              <a:t>®</a:t>
            </a:r>
            <a:r>
              <a:rPr lang="en-US" sz="3600" b="0" dirty="0"/>
              <a:t> </a:t>
            </a:r>
          </a:p>
          <a:p>
            <a:r>
              <a:rPr lang="en-US" sz="3600" b="0" dirty="0"/>
              <a:t>Think of water as:  </a:t>
            </a:r>
            <a:r>
              <a:rPr lang="en-US" sz="3600" b="1" dirty="0"/>
              <a:t>HOH</a:t>
            </a:r>
          </a:p>
          <a:p>
            <a:pPr lvl="1"/>
            <a:r>
              <a:rPr lang="en-US" sz="3600" b="0" dirty="0"/>
              <a:t>Metals replace the </a:t>
            </a:r>
            <a:r>
              <a:rPr lang="en-US" sz="3600" b="1" dirty="0"/>
              <a:t>first H</a:t>
            </a:r>
            <a:r>
              <a:rPr lang="en-US" sz="3600" b="0" dirty="0"/>
              <a:t>, and then combines with the </a:t>
            </a:r>
            <a:r>
              <a:rPr lang="en-US" sz="3600" b="1" dirty="0"/>
              <a:t>hydroxide (OH</a:t>
            </a:r>
            <a:r>
              <a:rPr lang="en-US" sz="3600" b="1" dirty="0" smtClean="0"/>
              <a:t>)</a:t>
            </a:r>
            <a:endParaRPr lang="en-US" sz="3600" b="1" dirty="0"/>
          </a:p>
          <a:p>
            <a:r>
              <a:rPr lang="en-US" sz="3600" b="0" dirty="0"/>
              <a:t>Na + HOH </a:t>
            </a:r>
            <a:r>
              <a:rPr lang="en-US" sz="3600" b="0" dirty="0">
                <a:latin typeface="Symbol" pitchFamily="18" charset="2"/>
              </a:rPr>
              <a:t>®</a:t>
            </a:r>
            <a:r>
              <a:rPr lang="en-US" sz="36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228600"/>
            <a:ext cx="9144000" cy="762000"/>
          </a:xfrm>
          <a:noFill/>
          <a:ln/>
        </p:spPr>
        <p:txBody>
          <a:bodyPr/>
          <a:lstStyle/>
          <a:p>
            <a:r>
              <a:rPr lang="en-US" u="sng" dirty="0" smtClean="0">
                <a:latin typeface="Arial" pitchFamily="34" charset="0"/>
              </a:rPr>
              <a:t>Single </a:t>
            </a:r>
            <a:r>
              <a:rPr lang="en-US" u="sng" dirty="0">
                <a:latin typeface="Arial" pitchFamily="34" charset="0"/>
              </a:rPr>
              <a:t>Replacement Reactions</a:t>
            </a:r>
          </a:p>
        </p:txBody>
      </p:sp>
      <p:sp>
        <p:nvSpPr>
          <p:cNvPr id="79875" name="Rectangle 3"/>
          <p:cNvSpPr>
            <a:spLocks noGrp="1" noChangeArrowheads="1"/>
          </p:cNvSpPr>
          <p:nvPr>
            <p:ph type="body" idx="1"/>
          </p:nvPr>
        </p:nvSpPr>
        <p:spPr>
          <a:xfrm>
            <a:off x="533400" y="1676400"/>
            <a:ext cx="8077200" cy="4114800"/>
          </a:xfrm>
          <a:noFill/>
          <a:ln/>
        </p:spPr>
        <p:txBody>
          <a:bodyPr/>
          <a:lstStyle/>
          <a:p>
            <a:pPr>
              <a:lnSpc>
                <a:spcPct val="90000"/>
              </a:lnSpc>
            </a:pPr>
            <a:r>
              <a:rPr lang="en-US" sz="4400" b="0" dirty="0"/>
              <a:t>We can even tell </a:t>
            </a:r>
            <a:r>
              <a:rPr lang="en-US" sz="4400" b="0" i="1" dirty="0">
                <a:solidFill>
                  <a:schemeClr val="tx2"/>
                </a:solidFill>
              </a:rPr>
              <a:t>whether or not</a:t>
            </a:r>
            <a:r>
              <a:rPr lang="en-US" sz="4400" b="0" dirty="0"/>
              <a:t> a single replacement reaction will happen:</a:t>
            </a:r>
          </a:p>
          <a:p>
            <a:pPr lvl="1">
              <a:lnSpc>
                <a:spcPct val="90000"/>
              </a:lnSpc>
            </a:pPr>
            <a:r>
              <a:rPr lang="en-US" sz="4400" b="0" dirty="0"/>
              <a:t>Because some chemicals are more </a:t>
            </a:r>
            <a:r>
              <a:rPr lang="en-US" sz="4400" dirty="0"/>
              <a:t>“active” </a:t>
            </a:r>
            <a:r>
              <a:rPr lang="en-US" sz="4400" b="0" dirty="0"/>
              <a:t>than others</a:t>
            </a:r>
          </a:p>
          <a:p>
            <a:pPr>
              <a:lnSpc>
                <a:spcPct val="90000"/>
              </a:lnSpc>
            </a:pPr>
            <a:endParaRPr lang="en-US" b="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US" dirty="0" smtClean="0"/>
              <a:t>Predicting Products:</a:t>
            </a:r>
            <a:endParaRPr lang="en-US" dirty="0"/>
          </a:p>
        </p:txBody>
      </p:sp>
      <p:sp>
        <p:nvSpPr>
          <p:cNvPr id="3" name="Content Placeholder 2"/>
          <p:cNvSpPr>
            <a:spLocks noGrp="1"/>
          </p:cNvSpPr>
          <p:nvPr>
            <p:ph idx="1"/>
          </p:nvPr>
        </p:nvSpPr>
        <p:spPr>
          <a:xfrm>
            <a:off x="2743200" y="1600200"/>
            <a:ext cx="5943600" cy="4525963"/>
          </a:xfrm>
        </p:spPr>
        <p:txBody>
          <a:bodyPr/>
          <a:lstStyle/>
          <a:p>
            <a:pPr marL="342900" lvl="7" indent="-342900"/>
            <a:r>
              <a:rPr lang="en-US" sz="4400" b="1" dirty="0" smtClean="0"/>
              <a:t>Activity series</a:t>
            </a:r>
            <a:r>
              <a:rPr lang="en-US" sz="4400" dirty="0" smtClean="0"/>
              <a:t> - a list of metals from most active to least active</a:t>
            </a:r>
          </a:p>
          <a:p>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228600" y="152400"/>
            <a:ext cx="2233932" cy="6538645"/>
          </a:xfrm>
          <a:prstGeom prst="rect">
            <a:avLst/>
          </a:prstGeom>
          <a:noFill/>
          <a:ln w="9525">
            <a:solidFill>
              <a:schemeClr val="tx1"/>
            </a:solidFill>
            <a:miter lim="800000"/>
            <a:headEnd/>
            <a:tailEnd/>
          </a:ln>
        </p:spPr>
      </p:pic>
      <p:sp>
        <p:nvSpPr>
          <p:cNvPr id="6" name="Rectangle 5"/>
          <p:cNvSpPr/>
          <p:nvPr/>
        </p:nvSpPr>
        <p:spPr>
          <a:xfrm>
            <a:off x="3581400" y="4648200"/>
            <a:ext cx="3276600" cy="1754326"/>
          </a:xfrm>
          <a:prstGeom prst="rect">
            <a:avLst/>
          </a:prstGeom>
        </p:spPr>
        <p:txBody>
          <a:bodyPr wrap="square">
            <a:spAutoFit/>
          </a:bodyPr>
          <a:lstStyle/>
          <a:p>
            <a:r>
              <a:rPr lang="en-US" sz="3600" b="1" dirty="0" smtClean="0"/>
              <a:t>(write these on the back of your periodic table)</a:t>
            </a:r>
            <a:endParaRPr lang="en-US" sz="3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2011362"/>
          </a:xfrm>
        </p:spPr>
        <p:txBody>
          <a:bodyPr>
            <a:normAutofit fontScale="90000"/>
          </a:bodyPr>
          <a:lstStyle/>
          <a:p>
            <a:pPr lvl="7" algn="ctr" rtl="0">
              <a:spcBef>
                <a:spcPct val="0"/>
              </a:spcBef>
            </a:pPr>
            <a:r>
              <a:rPr lang="en-US" sz="4200" b="1" dirty="0" smtClean="0"/>
              <a:t>More reactive</a:t>
            </a:r>
            <a:r>
              <a:rPr lang="en-US" sz="4200" dirty="0" smtClean="0"/>
              <a:t> or higher on list replaces </a:t>
            </a:r>
            <a:r>
              <a:rPr lang="en-US" sz="4200" b="1" dirty="0" smtClean="0"/>
              <a:t>less reactive </a:t>
            </a:r>
            <a:r>
              <a:rPr lang="en-US" sz="4200" dirty="0" smtClean="0"/>
              <a:t>or lower on list</a:t>
            </a:r>
            <a:r>
              <a:rPr lang="en-US" sz="4400" dirty="0" smtClean="0"/>
              <a:t/>
            </a:r>
            <a:br>
              <a:rPr lang="en-US" sz="4400" dirty="0" smtClean="0"/>
            </a:br>
            <a:endParaRPr lang="en-US" dirty="0"/>
          </a:p>
        </p:txBody>
      </p:sp>
      <p:sp>
        <p:nvSpPr>
          <p:cNvPr id="3" name="Content Placeholder 2"/>
          <p:cNvSpPr>
            <a:spLocks noGrp="1"/>
          </p:cNvSpPr>
          <p:nvPr>
            <p:ph idx="1"/>
          </p:nvPr>
        </p:nvSpPr>
        <p:spPr>
          <a:xfrm>
            <a:off x="381000" y="1600200"/>
            <a:ext cx="8305800" cy="4525963"/>
          </a:xfrm>
        </p:spPr>
        <p:txBody>
          <a:bodyPr/>
          <a:lstStyle/>
          <a:p>
            <a:pPr marL="342900" lvl="7" indent="-342900"/>
            <a:endParaRPr lang="en-US" sz="4400" dirty="0" smtClean="0"/>
          </a:p>
          <a:p>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1295400" y="1758165"/>
            <a:ext cx="1676400" cy="4906767"/>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3" cstate="print"/>
          <a:srcRect l="33195" t="10724" r="37759" b="74263"/>
          <a:stretch>
            <a:fillRect/>
          </a:stretch>
        </p:blipFill>
        <p:spPr bwMode="auto">
          <a:xfrm>
            <a:off x="3505200" y="1828800"/>
            <a:ext cx="1905001" cy="762000"/>
          </a:xfrm>
          <a:prstGeom prst="rect">
            <a:avLst/>
          </a:prstGeom>
          <a:noFill/>
          <a:ln w="9525">
            <a:noFill/>
            <a:miter lim="800000"/>
            <a:headEnd/>
            <a:tailEnd/>
          </a:ln>
        </p:spPr>
      </p:pic>
      <p:sp>
        <p:nvSpPr>
          <p:cNvPr id="6" name="Right Brace 5"/>
          <p:cNvSpPr/>
          <p:nvPr/>
        </p:nvSpPr>
        <p:spPr>
          <a:xfrm>
            <a:off x="2971800" y="2286000"/>
            <a:ext cx="381000" cy="762000"/>
          </a:xfrm>
          <a:prstGeom prst="rightBrace">
            <a:avLst>
              <a:gd name="adj1" fmla="val 8984"/>
              <a:gd name="adj2" fmla="val 1857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2971800" y="3124200"/>
            <a:ext cx="381000" cy="762000"/>
          </a:xfrm>
          <a:prstGeom prst="rightBrace">
            <a:avLst>
              <a:gd name="adj1" fmla="val 8333"/>
              <a:gd name="adj2" fmla="val 2170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2971800" y="3962400"/>
            <a:ext cx="381000" cy="533400"/>
          </a:xfrm>
          <a:prstGeom prst="rightBrace">
            <a:avLst>
              <a:gd name="adj1" fmla="val 8333"/>
              <a:gd name="adj2" fmla="val 2521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2971800" y="4572000"/>
            <a:ext cx="381000" cy="228600"/>
          </a:xfrm>
          <a:prstGeom prst="rightBrace">
            <a:avLst>
              <a:gd name="adj1" fmla="val 8333"/>
              <a:gd name="adj2" fmla="val 520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2971800" y="4876800"/>
            <a:ext cx="381000" cy="533400"/>
          </a:xfrm>
          <a:prstGeom prst="rightBrace">
            <a:avLst>
              <a:gd name="adj1" fmla="val 8333"/>
              <a:gd name="adj2" fmla="val 87177"/>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l="33195" t="53619" r="40400" b="31367"/>
          <a:stretch>
            <a:fillRect/>
          </a:stretch>
        </p:blipFill>
        <p:spPr bwMode="auto">
          <a:xfrm>
            <a:off x="3505200" y="3581400"/>
            <a:ext cx="1905001" cy="8382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33195" t="72922" r="43568" b="16354"/>
          <a:stretch>
            <a:fillRect/>
          </a:stretch>
        </p:blipFill>
        <p:spPr bwMode="auto">
          <a:xfrm>
            <a:off x="3505200" y="4495800"/>
            <a:ext cx="1905000" cy="680357"/>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l="33195" t="87936" r="43568" b="1340"/>
          <a:stretch>
            <a:fillRect/>
          </a:stretch>
        </p:blipFill>
        <p:spPr bwMode="auto">
          <a:xfrm>
            <a:off x="3505200" y="5334000"/>
            <a:ext cx="1920240" cy="6858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l="33195" t="32172" r="36929" b="50670"/>
          <a:stretch>
            <a:fillRect/>
          </a:stretch>
        </p:blipFill>
        <p:spPr bwMode="auto">
          <a:xfrm>
            <a:off x="3505200" y="2667000"/>
            <a:ext cx="1905000" cy="846667"/>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66390" t="8579" r="2075" b="74263"/>
          <a:stretch>
            <a:fillRect/>
          </a:stretch>
        </p:blipFill>
        <p:spPr bwMode="auto">
          <a:xfrm>
            <a:off x="5715000" y="1752600"/>
            <a:ext cx="1990725" cy="8382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64730" t="30027" r="2075" b="50670"/>
          <a:stretch>
            <a:fillRect/>
          </a:stretch>
        </p:blipFill>
        <p:spPr bwMode="auto">
          <a:xfrm>
            <a:off x="5715000" y="2590800"/>
            <a:ext cx="2032000" cy="9144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68050" t="53619" r="3734" b="29223"/>
          <a:stretch>
            <a:fillRect/>
          </a:stretch>
        </p:blipFill>
        <p:spPr bwMode="auto">
          <a:xfrm>
            <a:off x="5867400" y="3581400"/>
            <a:ext cx="1619250" cy="762000"/>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68050" t="70778" r="8714" b="12064"/>
          <a:stretch>
            <a:fillRect/>
          </a:stretch>
        </p:blipFill>
        <p:spPr bwMode="auto">
          <a:xfrm>
            <a:off x="6019800" y="4419600"/>
            <a:ext cx="1371600" cy="783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152400"/>
            <a:ext cx="9144000" cy="762000"/>
          </a:xfrm>
        </p:spPr>
        <p:txBody>
          <a:bodyPr/>
          <a:lstStyle/>
          <a:p>
            <a:r>
              <a:rPr lang="en-US" u="sng">
                <a:latin typeface="Arial" pitchFamily="34" charset="0"/>
              </a:rPr>
              <a:t>The “Activity Series” of Halogens</a:t>
            </a:r>
          </a:p>
        </p:txBody>
      </p:sp>
      <p:sp>
        <p:nvSpPr>
          <p:cNvPr id="184323" name="Text Box 3"/>
          <p:cNvSpPr txBox="1">
            <a:spLocks noChangeArrowheads="1"/>
          </p:cNvSpPr>
          <p:nvPr/>
        </p:nvSpPr>
        <p:spPr bwMode="auto">
          <a:xfrm>
            <a:off x="609600" y="1371600"/>
            <a:ext cx="2112963" cy="1920875"/>
          </a:xfrm>
          <a:prstGeom prst="rect">
            <a:avLst/>
          </a:prstGeom>
          <a:noFill/>
          <a:ln w="9525">
            <a:noFill/>
            <a:miter lim="800000"/>
            <a:headEnd/>
            <a:tailEnd/>
          </a:ln>
          <a:effectLst/>
        </p:spPr>
        <p:txBody>
          <a:bodyPr>
            <a:spAutoFit/>
          </a:bodyPr>
          <a:lstStyle/>
          <a:p>
            <a:r>
              <a:rPr lang="en-US" b="1">
                <a:solidFill>
                  <a:schemeClr val="bg1"/>
                </a:solidFill>
                <a:latin typeface="Comic Sans MS" pitchFamily="66" charset="0"/>
              </a:rPr>
              <a:t> </a:t>
            </a:r>
            <a:r>
              <a:rPr lang="en-US" sz="3000" b="1">
                <a:latin typeface="Arial" pitchFamily="34" charset="0"/>
              </a:rPr>
              <a:t>Fluorine</a:t>
            </a:r>
          </a:p>
          <a:p>
            <a:r>
              <a:rPr lang="en-US" sz="3000" b="1">
                <a:latin typeface="Arial" pitchFamily="34" charset="0"/>
              </a:rPr>
              <a:t> Chlorine</a:t>
            </a:r>
          </a:p>
          <a:p>
            <a:r>
              <a:rPr lang="en-US" sz="3000" b="1">
                <a:latin typeface="Arial" pitchFamily="34" charset="0"/>
              </a:rPr>
              <a:t> Bromine</a:t>
            </a:r>
          </a:p>
          <a:p>
            <a:r>
              <a:rPr lang="en-US" sz="3000" b="1">
                <a:latin typeface="Arial" pitchFamily="34" charset="0"/>
              </a:rPr>
              <a:t> Iodine</a:t>
            </a:r>
          </a:p>
        </p:txBody>
      </p:sp>
      <p:sp>
        <p:nvSpPr>
          <p:cNvPr id="184324" name="Text Box 4"/>
          <p:cNvSpPr txBox="1">
            <a:spLocks noChangeArrowheads="1"/>
          </p:cNvSpPr>
          <p:nvPr/>
        </p:nvSpPr>
        <p:spPr bwMode="auto">
          <a:xfrm>
            <a:off x="2819400" y="917575"/>
            <a:ext cx="6096000" cy="2838450"/>
          </a:xfrm>
          <a:prstGeom prst="rect">
            <a:avLst/>
          </a:prstGeom>
          <a:noFill/>
          <a:ln w="9525">
            <a:noFill/>
            <a:miter lim="800000"/>
            <a:headEnd/>
            <a:tailEnd/>
          </a:ln>
          <a:effectLst/>
        </p:spPr>
        <p:txBody>
          <a:bodyPr>
            <a:spAutoFit/>
          </a:bodyPr>
          <a:lstStyle/>
          <a:p>
            <a:r>
              <a:rPr lang="en-US" sz="3600">
                <a:latin typeface="Arial" pitchFamily="34" charset="0"/>
              </a:rPr>
              <a:t>Halogens can replace other </a:t>
            </a:r>
          </a:p>
          <a:p>
            <a:r>
              <a:rPr lang="en-US" sz="3600">
                <a:latin typeface="Arial" pitchFamily="34" charset="0"/>
              </a:rPr>
              <a:t>halogens in compounds, provided they are above the halogen they are trying to replace.</a:t>
            </a:r>
          </a:p>
        </p:txBody>
      </p:sp>
      <p:sp>
        <p:nvSpPr>
          <p:cNvPr id="184325" name="Text Box 5"/>
          <p:cNvSpPr txBox="1">
            <a:spLocks noChangeArrowheads="1"/>
          </p:cNvSpPr>
          <p:nvPr/>
        </p:nvSpPr>
        <p:spPr bwMode="auto">
          <a:xfrm>
            <a:off x="1371600" y="3962400"/>
            <a:ext cx="3184525" cy="549275"/>
          </a:xfrm>
          <a:prstGeom prst="rect">
            <a:avLst/>
          </a:prstGeom>
          <a:noFill/>
          <a:ln w="9525">
            <a:noFill/>
            <a:miter lim="800000"/>
            <a:headEnd/>
            <a:tailEnd/>
          </a:ln>
          <a:effectLst/>
        </p:spPr>
        <p:txBody>
          <a:bodyPr wrap="none">
            <a:spAutoFit/>
          </a:bodyPr>
          <a:lstStyle/>
          <a:p>
            <a:r>
              <a:rPr lang="en-US" sz="3000" b="1">
                <a:latin typeface="Arial" pitchFamily="34" charset="0"/>
              </a:rPr>
              <a:t>2NaCl</a:t>
            </a:r>
            <a:r>
              <a:rPr lang="en-US" sz="3000" b="1" baseline="-25000">
                <a:latin typeface="Arial" pitchFamily="34" charset="0"/>
              </a:rPr>
              <a:t>(s)</a:t>
            </a:r>
            <a:r>
              <a:rPr lang="en-US" sz="3000" b="1">
                <a:latin typeface="Arial" pitchFamily="34" charset="0"/>
              </a:rPr>
              <a:t> + F</a:t>
            </a:r>
            <a:r>
              <a:rPr lang="en-US" sz="3000" b="1" baseline="-25000">
                <a:latin typeface="Arial" pitchFamily="34" charset="0"/>
              </a:rPr>
              <a:t>2(g)</a:t>
            </a:r>
            <a:r>
              <a:rPr lang="en-US" sz="3000" b="1">
                <a:latin typeface="Arial" pitchFamily="34" charset="0"/>
              </a:rPr>
              <a:t> </a:t>
            </a:r>
            <a:r>
              <a:rPr lang="en-US" sz="3000" b="1">
                <a:latin typeface="Arial" pitchFamily="34" charset="0"/>
                <a:sym typeface="Wingdings" pitchFamily="2" charset="2"/>
              </a:rPr>
              <a:t></a:t>
            </a:r>
            <a:endParaRPr lang="en-US" sz="3000" b="1">
              <a:latin typeface="Arial" pitchFamily="34" charset="0"/>
            </a:endParaRPr>
          </a:p>
        </p:txBody>
      </p:sp>
      <p:sp>
        <p:nvSpPr>
          <p:cNvPr id="184326" name="Text Box 6"/>
          <p:cNvSpPr txBox="1">
            <a:spLocks noChangeArrowheads="1"/>
          </p:cNvSpPr>
          <p:nvPr/>
        </p:nvSpPr>
        <p:spPr bwMode="auto">
          <a:xfrm>
            <a:off x="5029200" y="3957638"/>
            <a:ext cx="2705100" cy="549275"/>
          </a:xfrm>
          <a:prstGeom prst="rect">
            <a:avLst/>
          </a:prstGeom>
          <a:noFill/>
          <a:ln w="9525">
            <a:noFill/>
            <a:miter lim="800000"/>
            <a:headEnd/>
            <a:tailEnd/>
          </a:ln>
          <a:effectLst/>
        </p:spPr>
        <p:txBody>
          <a:bodyPr wrap="none">
            <a:spAutoFit/>
          </a:bodyPr>
          <a:lstStyle/>
          <a:p>
            <a:r>
              <a:rPr lang="en-US" sz="3000" b="1">
                <a:latin typeface="Arial" pitchFamily="34" charset="0"/>
              </a:rPr>
              <a:t>2NaF</a:t>
            </a:r>
            <a:r>
              <a:rPr lang="en-US" sz="3000" b="1" baseline="-25000">
                <a:latin typeface="Arial" pitchFamily="34" charset="0"/>
              </a:rPr>
              <a:t>(s)</a:t>
            </a:r>
            <a:r>
              <a:rPr lang="en-US" sz="3000" b="1">
                <a:latin typeface="Arial" pitchFamily="34" charset="0"/>
              </a:rPr>
              <a:t> + Cl</a:t>
            </a:r>
            <a:r>
              <a:rPr lang="en-US" sz="3000" b="1" baseline="-25000">
                <a:latin typeface="Arial" pitchFamily="34" charset="0"/>
              </a:rPr>
              <a:t>2(g)</a:t>
            </a:r>
          </a:p>
        </p:txBody>
      </p:sp>
      <p:sp>
        <p:nvSpPr>
          <p:cNvPr id="184327" name="Text Box 7"/>
          <p:cNvSpPr txBox="1">
            <a:spLocks noChangeArrowheads="1"/>
          </p:cNvSpPr>
          <p:nvPr/>
        </p:nvSpPr>
        <p:spPr bwMode="auto">
          <a:xfrm>
            <a:off x="1219200" y="4648200"/>
            <a:ext cx="3368675" cy="549275"/>
          </a:xfrm>
          <a:prstGeom prst="rect">
            <a:avLst/>
          </a:prstGeom>
          <a:noFill/>
          <a:ln w="9525">
            <a:noFill/>
            <a:miter lim="800000"/>
            <a:headEnd/>
            <a:tailEnd/>
          </a:ln>
          <a:effectLst/>
        </p:spPr>
        <p:txBody>
          <a:bodyPr wrap="none">
            <a:spAutoFit/>
          </a:bodyPr>
          <a:lstStyle/>
          <a:p>
            <a:r>
              <a:rPr lang="en-US" sz="3000" b="1">
                <a:latin typeface="Arial" pitchFamily="34" charset="0"/>
              </a:rPr>
              <a:t>MgCl</a:t>
            </a:r>
            <a:r>
              <a:rPr lang="en-US" sz="3000" b="1" baseline="-25000">
                <a:latin typeface="Arial" pitchFamily="34" charset="0"/>
              </a:rPr>
              <a:t>2(s)</a:t>
            </a:r>
            <a:r>
              <a:rPr lang="en-US" sz="3000" b="1">
                <a:latin typeface="Arial" pitchFamily="34" charset="0"/>
              </a:rPr>
              <a:t> + Br</a:t>
            </a:r>
            <a:r>
              <a:rPr lang="en-US" sz="3000" b="1" baseline="-25000">
                <a:latin typeface="Arial" pitchFamily="34" charset="0"/>
              </a:rPr>
              <a:t>2(g)</a:t>
            </a:r>
            <a:r>
              <a:rPr lang="en-US" sz="3000" b="1">
                <a:latin typeface="Arial" pitchFamily="34" charset="0"/>
              </a:rPr>
              <a:t> </a:t>
            </a:r>
            <a:r>
              <a:rPr lang="en-US" sz="3000" b="1">
                <a:latin typeface="Arial" pitchFamily="34" charset="0"/>
                <a:sym typeface="Wingdings" pitchFamily="2" charset="2"/>
              </a:rPr>
              <a:t></a:t>
            </a:r>
            <a:endParaRPr lang="en-US" sz="3000" b="1">
              <a:latin typeface="Arial" pitchFamily="34" charset="0"/>
            </a:endParaRPr>
          </a:p>
        </p:txBody>
      </p:sp>
      <p:sp>
        <p:nvSpPr>
          <p:cNvPr id="184328" name="Text Box 8"/>
          <p:cNvSpPr txBox="1">
            <a:spLocks noChangeArrowheads="1"/>
          </p:cNvSpPr>
          <p:nvPr/>
        </p:nvSpPr>
        <p:spPr bwMode="auto">
          <a:xfrm>
            <a:off x="5181600" y="4724400"/>
            <a:ext cx="703263" cy="457200"/>
          </a:xfrm>
          <a:prstGeom prst="rect">
            <a:avLst/>
          </a:prstGeom>
          <a:noFill/>
          <a:ln w="9525">
            <a:noFill/>
            <a:miter lim="800000"/>
            <a:headEnd/>
            <a:tailEnd/>
          </a:ln>
          <a:effectLst/>
        </p:spPr>
        <p:txBody>
          <a:bodyPr wrap="none">
            <a:spAutoFit/>
          </a:bodyPr>
          <a:lstStyle/>
          <a:p>
            <a:r>
              <a:rPr lang="en-US" b="1">
                <a:latin typeface="Comic Sans MS" pitchFamily="66" charset="0"/>
              </a:rPr>
              <a:t>???</a:t>
            </a:r>
          </a:p>
        </p:txBody>
      </p:sp>
      <p:sp>
        <p:nvSpPr>
          <p:cNvPr id="184329" name="Text Box 9"/>
          <p:cNvSpPr txBox="1">
            <a:spLocks noChangeArrowheads="1"/>
          </p:cNvSpPr>
          <p:nvPr/>
        </p:nvSpPr>
        <p:spPr bwMode="auto">
          <a:xfrm>
            <a:off x="5014913" y="4657725"/>
            <a:ext cx="2646362" cy="549275"/>
          </a:xfrm>
          <a:prstGeom prst="rect">
            <a:avLst/>
          </a:prstGeom>
          <a:noFill/>
          <a:ln w="9525">
            <a:noFill/>
            <a:miter lim="800000"/>
            <a:headEnd/>
            <a:tailEnd/>
          </a:ln>
          <a:effectLst/>
        </p:spPr>
        <p:txBody>
          <a:bodyPr>
            <a:spAutoFit/>
          </a:bodyPr>
          <a:lstStyle/>
          <a:p>
            <a:r>
              <a:rPr lang="en-US" sz="3000" b="1">
                <a:solidFill>
                  <a:srgbClr val="FFFF00"/>
                </a:solidFill>
                <a:latin typeface="Arial" pitchFamily="34" charset="0"/>
              </a:rPr>
              <a:t>No Reaction!</a:t>
            </a:r>
          </a:p>
        </p:txBody>
      </p:sp>
      <p:sp>
        <p:nvSpPr>
          <p:cNvPr id="184330" name="Text Box 10"/>
          <p:cNvSpPr txBox="1">
            <a:spLocks noChangeArrowheads="1"/>
          </p:cNvSpPr>
          <p:nvPr/>
        </p:nvSpPr>
        <p:spPr bwMode="auto">
          <a:xfrm>
            <a:off x="5105400" y="4038600"/>
            <a:ext cx="703263" cy="457200"/>
          </a:xfrm>
          <a:prstGeom prst="rect">
            <a:avLst/>
          </a:prstGeom>
          <a:noFill/>
          <a:ln w="9525">
            <a:noFill/>
            <a:miter lim="800000"/>
            <a:headEnd/>
            <a:tailEnd/>
          </a:ln>
          <a:effectLst/>
        </p:spPr>
        <p:txBody>
          <a:bodyPr wrap="none">
            <a:spAutoFit/>
          </a:bodyPr>
          <a:lstStyle/>
          <a:p>
            <a:r>
              <a:rPr lang="en-US" b="1">
                <a:latin typeface="Comic Sans MS" pitchFamily="66" charset="0"/>
              </a:rPr>
              <a:t>???</a:t>
            </a:r>
          </a:p>
        </p:txBody>
      </p:sp>
      <p:sp>
        <p:nvSpPr>
          <p:cNvPr id="184331" name="Line 11"/>
          <p:cNvSpPr>
            <a:spLocks noChangeShapeType="1"/>
          </p:cNvSpPr>
          <p:nvPr/>
        </p:nvSpPr>
        <p:spPr bwMode="auto">
          <a:xfrm>
            <a:off x="457200" y="1524000"/>
            <a:ext cx="0" cy="1676400"/>
          </a:xfrm>
          <a:prstGeom prst="line">
            <a:avLst/>
          </a:prstGeom>
          <a:noFill/>
          <a:ln w="50800">
            <a:solidFill>
              <a:srgbClr val="FFFF00"/>
            </a:solidFill>
            <a:round/>
            <a:headEnd type="none" w="sm" len="sm"/>
            <a:tailEnd type="stealth" w="lg" len="lg"/>
          </a:ln>
          <a:effectLst/>
        </p:spPr>
        <p:txBody>
          <a:bodyPr/>
          <a:lstStyle/>
          <a:p>
            <a:endParaRPr lang="en-US"/>
          </a:p>
        </p:txBody>
      </p:sp>
      <p:sp>
        <p:nvSpPr>
          <p:cNvPr id="184332" name="Text Box 12"/>
          <p:cNvSpPr txBox="1">
            <a:spLocks noChangeArrowheads="1"/>
          </p:cNvSpPr>
          <p:nvPr/>
        </p:nvSpPr>
        <p:spPr bwMode="auto">
          <a:xfrm>
            <a:off x="152400" y="914400"/>
            <a:ext cx="24384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Arial" pitchFamily="34" charset="0"/>
              </a:rPr>
              <a:t>Higher Activity</a:t>
            </a:r>
          </a:p>
        </p:txBody>
      </p:sp>
      <p:sp>
        <p:nvSpPr>
          <p:cNvPr id="184333" name="Text Box 13"/>
          <p:cNvSpPr txBox="1">
            <a:spLocks noChangeArrowheads="1"/>
          </p:cNvSpPr>
          <p:nvPr/>
        </p:nvSpPr>
        <p:spPr bwMode="auto">
          <a:xfrm>
            <a:off x="152400" y="3276600"/>
            <a:ext cx="21336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Arial" pitchFamily="34" charset="0"/>
              </a:rPr>
              <a:t>Lower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30"/>
                                        </p:tgtEl>
                                        <p:attrNameLst>
                                          <p:attrName>style.visibility</p:attrName>
                                        </p:attrNameLst>
                                      </p:cBhvr>
                                      <p:to>
                                        <p:strVal val="visible"/>
                                      </p:to>
                                    </p:set>
                                  </p:childTnLst>
                                  <p:subTnLst>
                                    <p:set>
                                      <p:cBhvr override="childStyle">
                                        <p:cTn dur="1" fill="hold" display="0" masterRel="nextClick" afterEffect="1"/>
                                        <p:tgtEl>
                                          <p:spTgt spid="18433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4326"/>
                                        </p:tgtEl>
                                        <p:attrNameLst>
                                          <p:attrName>style.visibility</p:attrName>
                                        </p:attrNameLst>
                                      </p:cBhvr>
                                      <p:to>
                                        <p:strVal val="visible"/>
                                      </p:to>
                                    </p:set>
                                    <p:animEffect transition="in" filter="wipe(up)">
                                      <p:cBhvr>
                                        <p:cTn id="21" dur="500"/>
                                        <p:tgtEl>
                                          <p:spTgt spid="1843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843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184328"/>
                                        </p:tgtEl>
                                        <p:attrNameLst>
                                          <p:attrName>style.visibility</p:attrName>
                                        </p:attrNameLst>
                                      </p:cBhvr>
                                      <p:to>
                                        <p:strVal val="visible"/>
                                      </p:to>
                                    </p:set>
                                  </p:childTnLst>
                                  <p:subTnLst>
                                    <p:set>
                                      <p:cBhvr override="childStyle">
                                        <p:cTn dur="1" fill="hold" display="0" masterRel="nextClick" afterEffect="1"/>
                                        <p:tgtEl>
                                          <p:spTgt spid="18432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84329"/>
                                        </p:tgtEl>
                                        <p:attrNameLst>
                                          <p:attrName>style.visibility</p:attrName>
                                        </p:attrNameLst>
                                      </p:cBhvr>
                                      <p:to>
                                        <p:strVal val="visible"/>
                                      </p:to>
                                    </p:set>
                                    <p:animEffect transition="in" filter="wipe(up)">
                                      <p:cBhvr>
                                        <p:cTn id="32" dur="500"/>
                                        <p:tgtEl>
                                          <p:spTgt spid="1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P spid="184324" grpId="0" autoUpdateAnimBg="0"/>
      <p:bldP spid="184325" grpId="0" autoUpdateAnimBg="0"/>
      <p:bldP spid="184326" grpId="0" autoUpdateAnimBg="0"/>
      <p:bldP spid="184327" grpId="0" autoUpdateAnimBg="0"/>
      <p:bldP spid="184328" grpId="0" autoUpdateAnimBg="0"/>
      <p:bldP spid="184329" grpId="0" autoUpdateAnimBg="0"/>
      <p:bldP spid="18433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Which will replace the other?</a:t>
            </a:r>
            <a:endParaRPr lang="en-US" dirty="0"/>
          </a:p>
        </p:txBody>
      </p:sp>
      <p:sp>
        <p:nvSpPr>
          <p:cNvPr id="5" name="Content Placeholder 4"/>
          <p:cNvSpPr>
            <a:spLocks noGrp="1"/>
          </p:cNvSpPr>
          <p:nvPr>
            <p:ph idx="1"/>
          </p:nvPr>
        </p:nvSpPr>
        <p:spPr/>
        <p:txBody>
          <a:bodyPr/>
          <a:lstStyle/>
          <a:p>
            <a:r>
              <a:rPr lang="en-US" dirty="0" smtClean="0"/>
              <a:t>Copper and Nickel</a:t>
            </a:r>
          </a:p>
          <a:p>
            <a:endParaRPr lang="en-US" dirty="0" smtClean="0"/>
          </a:p>
          <a:p>
            <a:r>
              <a:rPr lang="en-US" dirty="0" smtClean="0"/>
              <a:t>Tin and Calcium</a:t>
            </a:r>
          </a:p>
          <a:p>
            <a:endParaRPr lang="en-US" dirty="0" smtClean="0"/>
          </a:p>
          <a:p>
            <a:r>
              <a:rPr lang="en-US" dirty="0" smtClean="0"/>
              <a:t>Fluorine and Bromine</a:t>
            </a:r>
          </a:p>
          <a:p>
            <a:endParaRPr lang="en-US" dirty="0" smtClean="0"/>
          </a:p>
          <a:p>
            <a:r>
              <a:rPr lang="en-US" dirty="0" smtClean="0"/>
              <a:t>Silver and Lead</a:t>
            </a:r>
          </a:p>
          <a:p>
            <a:endParaRPr lang="en-US" dirty="0" smtClean="0"/>
          </a:p>
          <a:p>
            <a:endParaRPr lang="en-US" dirty="0" smtClean="0"/>
          </a:p>
          <a:p>
            <a:endParaRPr lang="en-US" dirty="0"/>
          </a:p>
        </p:txBody>
      </p:sp>
      <p:pic>
        <p:nvPicPr>
          <p:cNvPr id="6" name="Picture 3"/>
          <p:cNvPicPr>
            <a:picLocks noChangeAspect="1" noChangeArrowheads="1"/>
          </p:cNvPicPr>
          <p:nvPr/>
        </p:nvPicPr>
        <p:blipFill>
          <a:blip r:embed="rId2" cstate="print"/>
          <a:srcRect/>
          <a:stretch>
            <a:fillRect/>
          </a:stretch>
        </p:blipFill>
        <p:spPr bwMode="auto">
          <a:xfrm>
            <a:off x="6324600" y="1447800"/>
            <a:ext cx="1743075"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152400"/>
            <a:ext cx="9144000" cy="1431925"/>
          </a:xfrm>
          <a:noFill/>
          <a:ln/>
        </p:spPr>
        <p:txBody>
          <a:bodyPr>
            <a:normAutofit fontScale="90000"/>
          </a:bodyPr>
          <a:lstStyle/>
          <a:p>
            <a:r>
              <a:rPr lang="en-US" b="1" dirty="0" smtClean="0">
                <a:latin typeface="Arial" pitchFamily="34" charset="0"/>
              </a:rPr>
              <a:t>Single </a:t>
            </a:r>
            <a:r>
              <a:rPr lang="en-US" b="1" dirty="0">
                <a:latin typeface="Arial" pitchFamily="34" charset="0"/>
              </a:rPr>
              <a:t>Replacement Reactions Practice:</a:t>
            </a:r>
          </a:p>
        </p:txBody>
      </p:sp>
      <p:sp>
        <p:nvSpPr>
          <p:cNvPr id="81923" name="Rectangle 3"/>
          <p:cNvSpPr>
            <a:spLocks noGrp="1" noChangeArrowheads="1"/>
          </p:cNvSpPr>
          <p:nvPr>
            <p:ph type="body" idx="1"/>
          </p:nvPr>
        </p:nvSpPr>
        <p:spPr>
          <a:xfrm>
            <a:off x="381000" y="1295400"/>
            <a:ext cx="8305800" cy="4876800"/>
          </a:xfrm>
          <a:noFill/>
          <a:ln/>
        </p:spPr>
        <p:txBody>
          <a:bodyPr/>
          <a:lstStyle/>
          <a:p>
            <a:pPr>
              <a:buFont typeface="Monotype Sorts" pitchFamily="2" charset="2"/>
              <a:buNone/>
            </a:pPr>
            <a:endParaRPr lang="en-US" sz="3400" dirty="0"/>
          </a:p>
          <a:p>
            <a:pPr>
              <a:lnSpc>
                <a:spcPct val="150000"/>
              </a:lnSpc>
            </a:pPr>
            <a:r>
              <a:rPr lang="en-US" sz="4800" dirty="0"/>
              <a:t> Fe + CuSO</a:t>
            </a:r>
            <a:r>
              <a:rPr lang="en-US" sz="4800" baseline="-25000" dirty="0"/>
              <a:t>4</a:t>
            </a:r>
            <a:r>
              <a:rPr lang="en-US" sz="4800" dirty="0"/>
              <a:t> </a:t>
            </a:r>
            <a:r>
              <a:rPr lang="en-US" sz="4800" dirty="0">
                <a:latin typeface="Symbol" pitchFamily="18" charset="2"/>
              </a:rPr>
              <a:t>®</a:t>
            </a:r>
            <a:endParaRPr lang="en-US" sz="4800" dirty="0"/>
          </a:p>
          <a:p>
            <a:pPr>
              <a:lnSpc>
                <a:spcPct val="150000"/>
              </a:lnSpc>
            </a:pPr>
            <a:r>
              <a:rPr lang="en-US" sz="4800" dirty="0"/>
              <a:t> </a:t>
            </a:r>
            <a:r>
              <a:rPr lang="en-US" sz="4800" dirty="0" err="1"/>
              <a:t>Pb</a:t>
            </a:r>
            <a:r>
              <a:rPr lang="en-US" sz="4800" dirty="0"/>
              <a:t> + </a:t>
            </a:r>
            <a:r>
              <a:rPr lang="en-US" sz="4800" dirty="0" err="1"/>
              <a:t>KCl</a:t>
            </a:r>
            <a:r>
              <a:rPr lang="en-US" sz="4800" dirty="0"/>
              <a:t> </a:t>
            </a:r>
            <a:r>
              <a:rPr lang="en-US" sz="4800" dirty="0">
                <a:latin typeface="Symbol" pitchFamily="18" charset="2"/>
              </a:rPr>
              <a:t>® </a:t>
            </a:r>
            <a:endParaRPr lang="en-US" sz="4800" dirty="0"/>
          </a:p>
          <a:p>
            <a:pPr>
              <a:lnSpc>
                <a:spcPct val="150000"/>
              </a:lnSpc>
            </a:pPr>
            <a:r>
              <a:rPr lang="en-US" sz="4800" dirty="0"/>
              <a:t> Al + </a:t>
            </a:r>
            <a:r>
              <a:rPr lang="en-US" sz="4800" dirty="0" err="1"/>
              <a:t>HCl</a:t>
            </a:r>
            <a:r>
              <a:rPr lang="en-US" sz="4800" dirty="0"/>
              <a:t> </a:t>
            </a:r>
            <a:r>
              <a:rPr lang="en-US" sz="4800" dirty="0">
                <a:latin typeface="Symbol" pitchFamily="18" charset="2"/>
              </a:rPr>
              <a:t>®</a:t>
            </a:r>
            <a:r>
              <a:rPr lang="en-US" sz="4800" dirty="0"/>
              <a:t> </a:t>
            </a:r>
          </a:p>
        </p:txBody>
      </p:sp>
      <p:pic>
        <p:nvPicPr>
          <p:cNvPr id="25603" name="Picture 3"/>
          <p:cNvPicPr>
            <a:picLocks noChangeAspect="1" noChangeArrowheads="1"/>
          </p:cNvPicPr>
          <p:nvPr/>
        </p:nvPicPr>
        <p:blipFill>
          <a:blip r:embed="rId3" cstate="print"/>
          <a:srcRect/>
          <a:stretch>
            <a:fillRect/>
          </a:stretch>
        </p:blipFill>
        <p:spPr bwMode="auto">
          <a:xfrm>
            <a:off x="7400925" y="1219200"/>
            <a:ext cx="1743075" cy="494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a:t>
            </a:r>
            <a:r>
              <a:rPr lang="en-US" dirty="0" smtClean="0"/>
              <a:t> replacement reaction</a:t>
            </a:r>
            <a:endParaRPr lang="en-US" dirty="0"/>
          </a:p>
        </p:txBody>
      </p:sp>
      <p:sp>
        <p:nvSpPr>
          <p:cNvPr id="3" name="Content Placeholder 2"/>
          <p:cNvSpPr>
            <a:spLocks noGrp="1"/>
          </p:cNvSpPr>
          <p:nvPr>
            <p:ph idx="1"/>
          </p:nvPr>
        </p:nvSpPr>
        <p:spPr/>
        <p:txBody>
          <a:bodyPr>
            <a:normAutofit/>
          </a:bodyPr>
          <a:lstStyle/>
          <a:p>
            <a:r>
              <a:rPr lang="en-US" sz="4400" dirty="0" smtClean="0"/>
              <a:t>positive </a:t>
            </a:r>
            <a:r>
              <a:rPr lang="en-US" sz="4400" b="1" dirty="0" smtClean="0"/>
              <a:t>ion</a:t>
            </a:r>
            <a:r>
              <a:rPr lang="en-US" sz="4400" dirty="0" smtClean="0"/>
              <a:t> of one compound </a:t>
            </a:r>
            <a:r>
              <a:rPr lang="en-US" sz="4400" b="1" dirty="0" smtClean="0"/>
              <a:t>replaces</a:t>
            </a:r>
            <a:r>
              <a:rPr lang="en-US" sz="4400" dirty="0" smtClean="0"/>
              <a:t> the positive </a:t>
            </a:r>
            <a:r>
              <a:rPr lang="en-US" sz="4400" b="1" dirty="0" smtClean="0"/>
              <a:t>ion</a:t>
            </a:r>
            <a:r>
              <a:rPr lang="en-US" sz="4400" dirty="0" smtClean="0"/>
              <a:t> of the other</a:t>
            </a:r>
            <a:endParaRPr lang="en-US" sz="4400" dirty="0"/>
          </a:p>
        </p:txBody>
      </p:sp>
      <p:sp>
        <p:nvSpPr>
          <p:cNvPr id="4" name="Rectangle 3"/>
          <p:cNvSpPr/>
          <p:nvPr/>
        </p:nvSpPr>
        <p:spPr>
          <a:xfrm>
            <a:off x="685800" y="4343400"/>
            <a:ext cx="7696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495800"/>
            <a:ext cx="7903126" cy="1200329"/>
          </a:xfrm>
          <a:prstGeom prst="rect">
            <a:avLst/>
          </a:prstGeom>
          <a:noFill/>
        </p:spPr>
        <p:txBody>
          <a:bodyPr wrap="none" rtlCol="0">
            <a:spAutoFit/>
          </a:bodyPr>
          <a:lstStyle/>
          <a:p>
            <a:r>
              <a:rPr lang="en-US" sz="7200" b="1" dirty="0" smtClean="0"/>
              <a:t> AB + CD →  AD + CB</a:t>
            </a:r>
            <a:endParaRPr lang="en-US" sz="7200" b="1" dirty="0"/>
          </a:p>
        </p:txBody>
      </p:sp>
      <p:sp>
        <p:nvSpPr>
          <p:cNvPr id="6" name="TextBox 5"/>
          <p:cNvSpPr txBox="1"/>
          <p:nvPr/>
        </p:nvSpPr>
        <p:spPr>
          <a:xfrm>
            <a:off x="3276600" y="3810000"/>
            <a:ext cx="2696444" cy="523220"/>
          </a:xfrm>
          <a:prstGeom prst="rect">
            <a:avLst/>
          </a:prstGeom>
          <a:noFill/>
        </p:spPr>
        <p:txBody>
          <a:bodyPr wrap="none" rtlCol="0">
            <a:spAutoFit/>
          </a:bodyPr>
          <a:lstStyle/>
          <a:p>
            <a:r>
              <a:rPr lang="en-US" sz="2800" dirty="0" smtClean="0"/>
              <a:t>Generic Formula:</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 Replacement Picture</a:t>
            </a:r>
            <a:endParaRPr lang="en-US" dirty="0"/>
          </a:p>
        </p:txBody>
      </p:sp>
      <p:pic>
        <p:nvPicPr>
          <p:cNvPr id="66562" name="Picture 2"/>
          <p:cNvPicPr>
            <a:picLocks noChangeAspect="1" noChangeArrowheads="1"/>
          </p:cNvPicPr>
          <p:nvPr/>
        </p:nvPicPr>
        <p:blipFill>
          <a:blip r:embed="rId2" cstate="print"/>
          <a:srcRect b="-10000"/>
          <a:stretch>
            <a:fillRect/>
          </a:stretch>
        </p:blipFill>
        <p:spPr bwMode="auto">
          <a:xfrm>
            <a:off x="304800" y="3048000"/>
            <a:ext cx="8355724"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 </a:t>
            </a:r>
            <a:r>
              <a:rPr lang="en-US" b="1" dirty="0"/>
              <a:t>M</a:t>
            </a:r>
            <a:r>
              <a:rPr lang="en-US" b="1" dirty="0" smtClean="0"/>
              <a:t>ain Types:</a:t>
            </a:r>
            <a:endParaRPr lang="en-US" b="1" dirty="0"/>
          </a:p>
        </p:txBody>
      </p:sp>
      <p:sp>
        <p:nvSpPr>
          <p:cNvPr id="4" name="Rectangle 3"/>
          <p:cNvSpPr/>
          <p:nvPr/>
        </p:nvSpPr>
        <p:spPr>
          <a:xfrm>
            <a:off x="914400" y="1981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Synthesis</a:t>
            </a:r>
            <a:endParaRPr lang="en-US" sz="4000" b="1" dirty="0"/>
          </a:p>
        </p:txBody>
      </p:sp>
      <p:sp>
        <p:nvSpPr>
          <p:cNvPr id="5" name="Rectangle 4"/>
          <p:cNvSpPr/>
          <p:nvPr/>
        </p:nvSpPr>
        <p:spPr>
          <a:xfrm>
            <a:off x="914400" y="3505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Single Replacement</a:t>
            </a:r>
            <a:endParaRPr lang="en-US" sz="4000" b="1" dirty="0"/>
          </a:p>
        </p:txBody>
      </p:sp>
      <p:sp>
        <p:nvSpPr>
          <p:cNvPr id="6" name="Rectangle 5"/>
          <p:cNvSpPr/>
          <p:nvPr/>
        </p:nvSpPr>
        <p:spPr>
          <a:xfrm>
            <a:off x="4800600" y="1981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Decomposition</a:t>
            </a:r>
            <a:endParaRPr lang="en-US" sz="4000" b="1" dirty="0"/>
          </a:p>
        </p:txBody>
      </p:sp>
      <p:sp>
        <p:nvSpPr>
          <p:cNvPr id="7" name="Rectangle 6"/>
          <p:cNvSpPr/>
          <p:nvPr/>
        </p:nvSpPr>
        <p:spPr>
          <a:xfrm>
            <a:off x="2819400" y="5029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Combustion</a:t>
            </a:r>
            <a:endParaRPr lang="en-US" sz="4000" b="1" dirty="0"/>
          </a:p>
        </p:txBody>
      </p:sp>
      <p:sp>
        <p:nvSpPr>
          <p:cNvPr id="8" name="Rectangle 7"/>
          <p:cNvSpPr/>
          <p:nvPr/>
        </p:nvSpPr>
        <p:spPr>
          <a:xfrm>
            <a:off x="4800600" y="3505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Double Replacement</a:t>
            </a:r>
            <a:endParaRPr 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normAutofit/>
          </a:bodyPr>
          <a:lstStyle/>
          <a:p>
            <a:r>
              <a:rPr lang="en-US" sz="4400" dirty="0" smtClean="0"/>
              <a:t>2KI + </a:t>
            </a:r>
            <a:r>
              <a:rPr lang="en-US" sz="4400" dirty="0" err="1" smtClean="0"/>
              <a:t>Pb</a:t>
            </a:r>
            <a:r>
              <a:rPr lang="en-US" sz="4400" dirty="0" smtClean="0"/>
              <a:t>(NO₃)₂  →  </a:t>
            </a:r>
            <a:r>
              <a:rPr lang="en-US" sz="4400" dirty="0" err="1" smtClean="0"/>
              <a:t>PbI</a:t>
            </a:r>
            <a:r>
              <a:rPr lang="en-US" sz="4400" dirty="0" smtClean="0"/>
              <a:t>₂ + 2KNO₃</a:t>
            </a:r>
            <a:endParaRPr lang="en-US" sz="4400" dirty="0"/>
          </a:p>
        </p:txBody>
      </p:sp>
      <p:pic>
        <p:nvPicPr>
          <p:cNvPr id="4" name="Picture 2"/>
          <p:cNvPicPr>
            <a:picLocks noChangeAspect="1" noChangeArrowheads="1"/>
          </p:cNvPicPr>
          <p:nvPr/>
        </p:nvPicPr>
        <p:blipFill>
          <a:blip r:embed="rId2" cstate="print"/>
          <a:srcRect t="8420" b="13083"/>
          <a:stretch>
            <a:fillRect/>
          </a:stretch>
        </p:blipFill>
        <p:spPr bwMode="auto">
          <a:xfrm>
            <a:off x="1295400" y="2438400"/>
            <a:ext cx="6364472" cy="4114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Double Replacement Reaction</a:t>
            </a:r>
            <a:endParaRPr lang="en-US" dirty="0"/>
          </a:p>
        </p:txBody>
      </p:sp>
      <p:sp>
        <p:nvSpPr>
          <p:cNvPr id="3" name="Content Placeholder 2"/>
          <p:cNvSpPr>
            <a:spLocks noGrp="1"/>
          </p:cNvSpPr>
          <p:nvPr>
            <p:ph idx="1"/>
          </p:nvPr>
        </p:nvSpPr>
        <p:spPr/>
        <p:txBody>
          <a:bodyPr>
            <a:normAutofit/>
          </a:bodyPr>
          <a:lstStyle/>
          <a:p>
            <a:r>
              <a:rPr lang="en-US" sz="4400" dirty="0" smtClean="0"/>
              <a:t>2 </a:t>
            </a:r>
            <a:r>
              <a:rPr lang="en-US" sz="4400" b="1" dirty="0" smtClean="0"/>
              <a:t>compounds</a:t>
            </a:r>
            <a:r>
              <a:rPr lang="en-US" sz="4400" dirty="0" smtClean="0"/>
              <a:t> → 2 new </a:t>
            </a:r>
            <a:r>
              <a:rPr lang="en-US" sz="4400" b="1" dirty="0" smtClean="0"/>
              <a:t>compounds</a:t>
            </a:r>
            <a:endParaRPr lang="en-US" sz="4400" b="1" dirty="0"/>
          </a:p>
        </p:txBody>
      </p:sp>
      <p:pic>
        <p:nvPicPr>
          <p:cNvPr id="68610" name="Picture 2" descr="http://www.southmont.k12.in.us/SouthmontSrHigh/Staff/KyleBoots/images/doubledisplacement1.png"/>
          <p:cNvPicPr>
            <a:picLocks noChangeAspect="1" noChangeArrowheads="1"/>
          </p:cNvPicPr>
          <p:nvPr/>
        </p:nvPicPr>
        <p:blipFill>
          <a:blip r:embed="rId2" cstate="print"/>
          <a:srcRect/>
          <a:stretch>
            <a:fillRect/>
          </a:stretch>
        </p:blipFill>
        <p:spPr bwMode="auto">
          <a:xfrm>
            <a:off x="2057400" y="3886200"/>
            <a:ext cx="5181600" cy="2628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52400"/>
            <a:ext cx="8153400" cy="1371600"/>
          </a:xfrm>
          <a:noFill/>
          <a:ln/>
        </p:spPr>
        <p:txBody>
          <a:bodyPr>
            <a:normAutofit fontScale="90000"/>
          </a:bodyPr>
          <a:lstStyle/>
          <a:p>
            <a:r>
              <a:rPr lang="en-US" sz="4300" dirty="0" smtClean="0">
                <a:latin typeface="+mn-lt"/>
              </a:rPr>
              <a:t>All Double Replacement Reactions Produce either a:</a:t>
            </a:r>
            <a:endParaRPr lang="en-US" sz="4300" dirty="0">
              <a:latin typeface="+mn-lt"/>
            </a:endParaRPr>
          </a:p>
        </p:txBody>
      </p:sp>
      <p:sp>
        <p:nvSpPr>
          <p:cNvPr id="88067" name="Rectangle 3"/>
          <p:cNvSpPr>
            <a:spLocks noGrp="1" noChangeArrowheads="1"/>
          </p:cNvSpPr>
          <p:nvPr>
            <p:ph type="body" idx="1"/>
          </p:nvPr>
        </p:nvSpPr>
        <p:spPr>
          <a:xfrm>
            <a:off x="381000" y="1752600"/>
            <a:ext cx="8534400" cy="4343400"/>
          </a:xfrm>
          <a:noFill/>
          <a:ln/>
        </p:spPr>
        <p:txBody>
          <a:bodyPr>
            <a:normAutofit/>
          </a:bodyPr>
          <a:lstStyle/>
          <a:p>
            <a:r>
              <a:rPr lang="en-US" sz="4400" b="1" dirty="0" smtClean="0"/>
              <a:t>Water</a:t>
            </a:r>
          </a:p>
          <a:p>
            <a:r>
              <a:rPr lang="en-US" sz="4400" b="1" dirty="0" smtClean="0"/>
              <a:t>Gas</a:t>
            </a:r>
          </a:p>
          <a:p>
            <a:r>
              <a:rPr lang="en-US" sz="4400" b="1" dirty="0" smtClean="0"/>
              <a:t>Precipitate</a:t>
            </a:r>
          </a:p>
        </p:txBody>
      </p:sp>
      <p:sp>
        <p:nvSpPr>
          <p:cNvPr id="4" name="Rectangle 3"/>
          <p:cNvSpPr/>
          <p:nvPr/>
        </p:nvSpPr>
        <p:spPr>
          <a:xfrm>
            <a:off x="1066800" y="5181600"/>
            <a:ext cx="6477000" cy="1323439"/>
          </a:xfrm>
          <a:prstGeom prst="rect">
            <a:avLst/>
          </a:prstGeom>
        </p:spPr>
        <p:txBody>
          <a:bodyPr wrap="square">
            <a:spAutoFit/>
          </a:bodyPr>
          <a:lstStyle/>
          <a:p>
            <a:r>
              <a:rPr lang="en-US" sz="4000" dirty="0" smtClean="0"/>
              <a:t>Precipitate </a:t>
            </a:r>
            <a:r>
              <a:rPr lang="en-US" sz="4000" b="1" dirty="0" smtClean="0"/>
              <a:t>– a solid that doesn’t dissolve in water</a:t>
            </a:r>
          </a:p>
        </p:txBody>
      </p:sp>
      <p:pic>
        <p:nvPicPr>
          <p:cNvPr id="21506" name="Picture 2" descr="http://www.visualphotos.com/photo/1x6038044/Manganese_hydroxide_precipitate_a500407.jpg"/>
          <p:cNvPicPr>
            <a:picLocks noChangeAspect="1" noChangeArrowheads="1"/>
          </p:cNvPicPr>
          <p:nvPr/>
        </p:nvPicPr>
        <p:blipFill>
          <a:blip r:embed="rId3" cstate="print"/>
          <a:srcRect l="24859" r="27684" b="12000"/>
          <a:stretch>
            <a:fillRect/>
          </a:stretch>
        </p:blipFill>
        <p:spPr bwMode="auto">
          <a:xfrm>
            <a:off x="7010400" y="2438400"/>
            <a:ext cx="1600200" cy="4191000"/>
          </a:xfrm>
          <a:prstGeom prst="rect">
            <a:avLst/>
          </a:prstGeom>
          <a:noFill/>
        </p:spPr>
      </p:pic>
      <p:sp>
        <p:nvSpPr>
          <p:cNvPr id="6" name="Bent Arrow 5"/>
          <p:cNvSpPr/>
          <p:nvPr/>
        </p:nvSpPr>
        <p:spPr>
          <a:xfrm>
            <a:off x="5715000" y="4343400"/>
            <a:ext cx="1143000" cy="838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4" algn="ctr" rtl="0">
              <a:spcBef>
                <a:spcPct val="0"/>
              </a:spcBef>
            </a:pPr>
            <a:r>
              <a:rPr lang="en-US" sz="4400" dirty="0">
                <a:latin typeface="+mn-lt"/>
              </a:rPr>
              <a:t>How do I figure out the identity of the new compounds? </a:t>
            </a:r>
          </a:p>
        </p:txBody>
      </p:sp>
      <p:sp>
        <p:nvSpPr>
          <p:cNvPr id="3" name="Content Placeholder 2"/>
          <p:cNvSpPr>
            <a:spLocks noGrp="1"/>
          </p:cNvSpPr>
          <p:nvPr>
            <p:ph idx="1"/>
          </p:nvPr>
        </p:nvSpPr>
        <p:spPr>
          <a:xfrm>
            <a:off x="457200" y="1981200"/>
            <a:ext cx="8229600" cy="4724400"/>
          </a:xfrm>
        </p:spPr>
        <p:txBody>
          <a:bodyPr>
            <a:normAutofit/>
          </a:bodyPr>
          <a:lstStyle/>
          <a:p>
            <a:pPr marL="742950" indent="-742950">
              <a:buAutoNum type="arabicParenR"/>
            </a:pPr>
            <a:r>
              <a:rPr lang="en-US" sz="4700" b="1" dirty="0" smtClean="0"/>
              <a:t>Separate</a:t>
            </a:r>
            <a:r>
              <a:rPr lang="en-US" sz="4700" dirty="0" smtClean="0"/>
              <a:t> the compounds into their </a:t>
            </a:r>
            <a:r>
              <a:rPr lang="en-US" sz="4700" b="1" dirty="0" smtClean="0"/>
              <a:t>ions</a:t>
            </a:r>
          </a:p>
          <a:p>
            <a:pPr marL="742950" indent="-742950">
              <a:buNone/>
            </a:pPr>
            <a:endParaRPr lang="en-US" sz="4400" b="1" dirty="0" smtClean="0"/>
          </a:p>
          <a:p>
            <a:pPr marL="742950" indent="-742950">
              <a:buNone/>
            </a:pPr>
            <a:endParaRPr lang="en-US" sz="4400" b="1" dirty="0" smtClean="0"/>
          </a:p>
        </p:txBody>
      </p:sp>
      <p:sp>
        <p:nvSpPr>
          <p:cNvPr id="4" name="Rectangle 3"/>
          <p:cNvSpPr/>
          <p:nvPr/>
        </p:nvSpPr>
        <p:spPr>
          <a:xfrm>
            <a:off x="2286000" y="3962400"/>
            <a:ext cx="4988353" cy="923330"/>
          </a:xfrm>
          <a:prstGeom prst="rect">
            <a:avLst/>
          </a:prstGeom>
        </p:spPr>
        <p:txBody>
          <a:bodyPr wrap="none">
            <a:spAutoFit/>
          </a:bodyPr>
          <a:lstStyle/>
          <a:p>
            <a:r>
              <a:rPr lang="en-US" sz="5400" b="1" dirty="0" err="1" smtClean="0">
                <a:solidFill>
                  <a:schemeClr val="accent6">
                    <a:lumMod val="75000"/>
                  </a:schemeClr>
                </a:solidFill>
              </a:rPr>
              <a:t>Na</a:t>
            </a:r>
            <a:r>
              <a:rPr lang="en-US" sz="5400" b="1" dirty="0" err="1" smtClean="0"/>
              <a:t>OH</a:t>
            </a:r>
            <a:r>
              <a:rPr lang="en-US" sz="5400" b="1" dirty="0" smtClean="0"/>
              <a:t> + </a:t>
            </a:r>
            <a:r>
              <a:rPr lang="en-US" sz="5400" b="1" dirty="0" smtClean="0">
                <a:solidFill>
                  <a:schemeClr val="accent6">
                    <a:lumMod val="75000"/>
                  </a:schemeClr>
                </a:solidFill>
              </a:rPr>
              <a:t>Fe</a:t>
            </a:r>
            <a:r>
              <a:rPr lang="en-US" sz="5400" b="1" dirty="0" smtClean="0"/>
              <a:t>Cl</a:t>
            </a:r>
            <a:r>
              <a:rPr lang="en-US" sz="5400" b="1" baseline="-25000" dirty="0" smtClean="0"/>
              <a:t>3</a:t>
            </a:r>
            <a:r>
              <a:rPr lang="en-US" sz="5400" b="1" dirty="0" smtClean="0">
                <a:solidFill>
                  <a:schemeClr val="tx2"/>
                </a:solidFill>
              </a:rPr>
              <a:t> </a:t>
            </a:r>
            <a:r>
              <a:rPr lang="en-US" sz="5400" b="1" dirty="0" smtClean="0">
                <a:latin typeface="Symbol" pitchFamily="18" charset="2"/>
              </a:rPr>
              <a:t>® </a:t>
            </a:r>
            <a:endParaRPr lang="en-US" sz="5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4" algn="ctr" rtl="0">
              <a:spcBef>
                <a:spcPct val="0"/>
              </a:spcBef>
            </a:pPr>
            <a:r>
              <a:rPr lang="en-US" sz="4400" dirty="0">
                <a:latin typeface="+mn-lt"/>
              </a:rPr>
              <a:t>How do I figure out the identity of the new compounds? </a:t>
            </a:r>
          </a:p>
        </p:txBody>
      </p:sp>
      <p:sp>
        <p:nvSpPr>
          <p:cNvPr id="3" name="Content Placeholder 2"/>
          <p:cNvSpPr>
            <a:spLocks noGrp="1"/>
          </p:cNvSpPr>
          <p:nvPr>
            <p:ph idx="1"/>
          </p:nvPr>
        </p:nvSpPr>
        <p:spPr>
          <a:xfrm>
            <a:off x="457200" y="1981200"/>
            <a:ext cx="8229600" cy="4144963"/>
          </a:xfrm>
        </p:spPr>
        <p:txBody>
          <a:bodyPr>
            <a:normAutofit/>
          </a:bodyPr>
          <a:lstStyle/>
          <a:p>
            <a:pPr marL="742950" indent="-742950">
              <a:buNone/>
            </a:pPr>
            <a:r>
              <a:rPr lang="en-US" sz="4400" dirty="0" smtClean="0"/>
              <a:t>2)  Switch the places of the </a:t>
            </a:r>
            <a:r>
              <a:rPr lang="en-US" sz="4400" b="1" dirty="0" err="1" smtClean="0"/>
              <a:t>cations</a:t>
            </a:r>
            <a:endParaRPr lang="en-US" sz="4400" b="1" dirty="0" smtClean="0"/>
          </a:p>
          <a:p>
            <a:pPr marL="742950" indent="-742950">
              <a:buAutoNum type="arabicParenR"/>
            </a:pPr>
            <a:endParaRPr lang="en-US" sz="4400" b="1" dirty="0" smtClean="0"/>
          </a:p>
          <a:p>
            <a:pPr>
              <a:buNone/>
            </a:pPr>
            <a:r>
              <a:rPr lang="en-US" sz="4800" b="1" dirty="0" err="1" smtClean="0">
                <a:solidFill>
                  <a:schemeClr val="accent6">
                    <a:lumMod val="75000"/>
                  </a:schemeClr>
                </a:solidFill>
              </a:rPr>
              <a:t>Na</a:t>
            </a:r>
            <a:r>
              <a:rPr lang="en-US" sz="4800" b="1" dirty="0" err="1" smtClean="0"/>
              <a:t>OH</a:t>
            </a:r>
            <a:r>
              <a:rPr lang="en-US" sz="4800" b="1" dirty="0" smtClean="0"/>
              <a:t> + </a:t>
            </a:r>
            <a:r>
              <a:rPr lang="en-US" sz="4800" b="1" dirty="0" smtClean="0">
                <a:solidFill>
                  <a:schemeClr val="accent6">
                    <a:lumMod val="75000"/>
                  </a:schemeClr>
                </a:solidFill>
              </a:rPr>
              <a:t>Fe</a:t>
            </a:r>
            <a:r>
              <a:rPr lang="en-US" sz="4800" b="1" dirty="0" smtClean="0"/>
              <a:t>Cl</a:t>
            </a:r>
            <a:r>
              <a:rPr lang="en-US" sz="4800" b="1" baseline="-25000" dirty="0" smtClean="0"/>
              <a:t>3</a:t>
            </a:r>
            <a:r>
              <a:rPr lang="en-US" sz="4800" b="1" dirty="0" smtClean="0">
                <a:solidFill>
                  <a:schemeClr val="tx2"/>
                </a:solidFill>
              </a:rPr>
              <a:t> </a:t>
            </a:r>
            <a:r>
              <a:rPr lang="en-US" sz="4800" b="1" dirty="0" smtClean="0">
                <a:latin typeface="Symbol" pitchFamily="18" charset="2"/>
              </a:rPr>
              <a:t>®  </a:t>
            </a:r>
            <a:r>
              <a:rPr lang="en-US" sz="4800" b="1" dirty="0" smtClean="0">
                <a:solidFill>
                  <a:schemeClr val="accent6">
                    <a:lumMod val="75000"/>
                  </a:schemeClr>
                </a:solidFill>
              </a:rPr>
              <a:t>Fe</a:t>
            </a:r>
            <a:r>
              <a:rPr lang="en-US" sz="4800" b="1" dirty="0" smtClean="0">
                <a:solidFill>
                  <a:schemeClr val="tx2"/>
                </a:solidFill>
              </a:rPr>
              <a:t> </a:t>
            </a:r>
            <a:r>
              <a:rPr lang="en-US" sz="4800" b="1" dirty="0" smtClean="0"/>
              <a:t>OH  +  </a:t>
            </a:r>
            <a:r>
              <a:rPr lang="en-US" sz="4800" b="1" dirty="0" smtClean="0">
                <a:solidFill>
                  <a:schemeClr val="accent6">
                    <a:lumMod val="75000"/>
                  </a:schemeClr>
                </a:solidFill>
              </a:rPr>
              <a:t>Na</a:t>
            </a:r>
            <a:r>
              <a:rPr lang="en-US" sz="4800" b="1" baseline="30000" dirty="0" smtClean="0">
                <a:solidFill>
                  <a:schemeClr val="tx2"/>
                </a:solidFill>
              </a:rPr>
              <a:t> </a:t>
            </a:r>
            <a:r>
              <a:rPr lang="en-US" sz="4800" b="1" dirty="0" err="1" smtClean="0"/>
              <a:t>Cl</a:t>
            </a:r>
            <a:endParaRPr lang="en-US" sz="4800" b="1" baseline="30000" dirty="0" smtClean="0"/>
          </a:p>
          <a:p>
            <a:endParaRPr lang="en-US" sz="4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4" algn="ctr" rtl="0">
              <a:spcBef>
                <a:spcPct val="0"/>
              </a:spcBef>
            </a:pPr>
            <a:r>
              <a:rPr lang="en-US" sz="4400" dirty="0">
                <a:latin typeface="+mn-lt"/>
              </a:rPr>
              <a:t>How do I figure out the identity of the new compounds? </a:t>
            </a:r>
          </a:p>
        </p:txBody>
      </p:sp>
      <p:sp>
        <p:nvSpPr>
          <p:cNvPr id="3" name="Content Placeholder 2"/>
          <p:cNvSpPr>
            <a:spLocks noGrp="1"/>
          </p:cNvSpPr>
          <p:nvPr>
            <p:ph idx="1"/>
          </p:nvPr>
        </p:nvSpPr>
        <p:spPr>
          <a:xfrm>
            <a:off x="457200" y="1981200"/>
            <a:ext cx="8382000" cy="4572000"/>
          </a:xfrm>
        </p:spPr>
        <p:txBody>
          <a:bodyPr>
            <a:normAutofit/>
          </a:bodyPr>
          <a:lstStyle/>
          <a:p>
            <a:pPr marL="742950" indent="-742950">
              <a:buNone/>
            </a:pPr>
            <a:r>
              <a:rPr lang="en-US" sz="4800" dirty="0" smtClean="0"/>
              <a:t>3) Match up </a:t>
            </a:r>
            <a:r>
              <a:rPr lang="en-US" sz="4800" b="1" dirty="0" smtClean="0"/>
              <a:t>charges</a:t>
            </a:r>
            <a:r>
              <a:rPr lang="en-US" sz="4800" dirty="0" smtClean="0"/>
              <a:t> to correctly write the </a:t>
            </a:r>
            <a:r>
              <a:rPr lang="en-US" sz="4800" b="1" dirty="0" smtClean="0"/>
              <a:t>new compounds</a:t>
            </a:r>
          </a:p>
          <a:p>
            <a:pPr marL="742950" indent="-742950">
              <a:buAutoNum type="arabicParenR"/>
            </a:pPr>
            <a:endParaRPr lang="en-US" sz="4400" b="1" dirty="0" smtClean="0"/>
          </a:p>
          <a:p>
            <a:pPr>
              <a:buNone/>
            </a:pPr>
            <a:r>
              <a:rPr lang="en-US" sz="4000" dirty="0" err="1" smtClean="0"/>
              <a:t>NaOH</a:t>
            </a:r>
            <a:r>
              <a:rPr lang="en-US" sz="4000" dirty="0" smtClean="0"/>
              <a:t> + FeCl</a:t>
            </a:r>
            <a:r>
              <a:rPr lang="en-US" sz="4000" baseline="-25000" dirty="0" smtClean="0"/>
              <a:t>3</a:t>
            </a:r>
            <a:r>
              <a:rPr lang="en-US" sz="4000" dirty="0" smtClean="0"/>
              <a:t> </a:t>
            </a:r>
            <a:r>
              <a:rPr lang="en-US" sz="4000" b="1" dirty="0" smtClean="0">
                <a:latin typeface="Symbol" pitchFamily="18" charset="2"/>
              </a:rPr>
              <a:t>® </a:t>
            </a:r>
            <a:r>
              <a:rPr lang="en-US" sz="4000" b="1" dirty="0" smtClean="0">
                <a:solidFill>
                  <a:schemeClr val="accent6">
                    <a:lumMod val="75000"/>
                  </a:schemeClr>
                </a:solidFill>
              </a:rPr>
              <a:t>Fe</a:t>
            </a:r>
            <a:r>
              <a:rPr lang="en-US" sz="4000" b="1" baseline="30000" dirty="0" smtClean="0">
                <a:solidFill>
                  <a:schemeClr val="accent6">
                    <a:lumMod val="75000"/>
                  </a:schemeClr>
                </a:solidFill>
              </a:rPr>
              <a:t>+3</a:t>
            </a:r>
            <a:r>
              <a:rPr lang="en-US" sz="4000" b="1" dirty="0" smtClean="0"/>
              <a:t>  OH</a:t>
            </a:r>
            <a:r>
              <a:rPr lang="en-US" sz="4000" b="1" baseline="30000" dirty="0" smtClean="0"/>
              <a:t>-1</a:t>
            </a:r>
            <a:r>
              <a:rPr lang="en-US" sz="4000" b="1" dirty="0" smtClean="0"/>
              <a:t>  +  </a:t>
            </a:r>
            <a:r>
              <a:rPr lang="en-US" sz="4000" b="1" dirty="0" smtClean="0">
                <a:solidFill>
                  <a:schemeClr val="accent6">
                    <a:lumMod val="75000"/>
                  </a:schemeClr>
                </a:solidFill>
              </a:rPr>
              <a:t>Na</a:t>
            </a:r>
            <a:r>
              <a:rPr lang="en-US" sz="4000" b="1" baseline="30000" dirty="0" smtClean="0">
                <a:solidFill>
                  <a:schemeClr val="accent6">
                    <a:lumMod val="75000"/>
                  </a:schemeClr>
                </a:solidFill>
              </a:rPr>
              <a:t>+1</a:t>
            </a:r>
            <a:r>
              <a:rPr lang="en-US" sz="4000" b="1" baseline="30000" dirty="0" smtClean="0">
                <a:solidFill>
                  <a:schemeClr val="tx2"/>
                </a:solidFill>
              </a:rPr>
              <a:t>  </a:t>
            </a:r>
            <a:r>
              <a:rPr lang="en-US" sz="4000" b="1" dirty="0" smtClean="0"/>
              <a:t>Cl</a:t>
            </a:r>
            <a:r>
              <a:rPr lang="en-US" sz="4000" b="1" baseline="30000" dirty="0" smtClean="0"/>
              <a:t>-1</a:t>
            </a:r>
          </a:p>
          <a:p>
            <a:pPr>
              <a:buFont typeface="Monotype Sorts" pitchFamily="2" charset="2"/>
              <a:buNone/>
            </a:pPr>
            <a:r>
              <a:rPr lang="en-US" sz="4300" dirty="0" err="1" smtClean="0"/>
              <a:t>NaOH</a:t>
            </a:r>
            <a:r>
              <a:rPr lang="en-US" sz="4300" dirty="0" smtClean="0"/>
              <a:t> + FeCl</a:t>
            </a:r>
            <a:r>
              <a:rPr lang="en-US" sz="4300" baseline="-25000" dirty="0" smtClean="0"/>
              <a:t>3</a:t>
            </a:r>
            <a:r>
              <a:rPr lang="en-US" sz="4300" dirty="0" smtClean="0"/>
              <a:t> </a:t>
            </a:r>
            <a:r>
              <a:rPr lang="en-US" sz="4800" dirty="0" smtClean="0">
                <a:latin typeface="Symbol" pitchFamily="18" charset="2"/>
              </a:rPr>
              <a:t>®</a:t>
            </a:r>
            <a:endParaRPr lang="en-US" sz="4800" dirty="0" smtClean="0"/>
          </a:p>
          <a:p>
            <a:endParaRPr lang="en-US"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52400"/>
            <a:ext cx="7772400" cy="762000"/>
          </a:xfrm>
          <a:noFill/>
          <a:ln/>
        </p:spPr>
        <p:txBody>
          <a:bodyPr/>
          <a:lstStyle/>
          <a:p>
            <a:r>
              <a:rPr lang="en-US">
                <a:latin typeface="Arial" pitchFamily="34" charset="0"/>
              </a:rPr>
              <a:t>Complete and balance:</a:t>
            </a:r>
          </a:p>
        </p:txBody>
      </p:sp>
      <p:sp>
        <p:nvSpPr>
          <p:cNvPr id="90115" name="Rectangle 3"/>
          <p:cNvSpPr>
            <a:spLocks noGrp="1" noChangeArrowheads="1"/>
          </p:cNvSpPr>
          <p:nvPr>
            <p:ph type="body" idx="1"/>
          </p:nvPr>
        </p:nvSpPr>
        <p:spPr>
          <a:xfrm>
            <a:off x="0" y="1447800"/>
            <a:ext cx="8915400" cy="5181600"/>
          </a:xfrm>
          <a:noFill/>
          <a:ln/>
        </p:spPr>
        <p:txBody>
          <a:bodyPr>
            <a:normAutofit/>
          </a:bodyPr>
          <a:lstStyle/>
          <a:p>
            <a:pPr lvl="1">
              <a:buFontTx/>
              <a:buNone/>
            </a:pPr>
            <a:r>
              <a:rPr lang="en-US" sz="4800" dirty="0" smtClean="0"/>
              <a:t>CaCl</a:t>
            </a:r>
            <a:r>
              <a:rPr lang="en-US" sz="4800" baseline="-25000" dirty="0" smtClean="0"/>
              <a:t>2</a:t>
            </a:r>
            <a:r>
              <a:rPr lang="en-US" sz="4800" dirty="0" smtClean="0"/>
              <a:t> + </a:t>
            </a:r>
            <a:r>
              <a:rPr lang="en-US" sz="4800" dirty="0" err="1" smtClean="0"/>
              <a:t>NaOH</a:t>
            </a:r>
            <a:r>
              <a:rPr lang="en-US" sz="4800" dirty="0" smtClean="0"/>
              <a:t> </a:t>
            </a:r>
            <a:r>
              <a:rPr lang="en-US" sz="4800" dirty="0" smtClean="0">
                <a:latin typeface="Symbol" pitchFamily="18" charset="2"/>
              </a:rPr>
              <a:t>®</a:t>
            </a:r>
            <a:r>
              <a:rPr lang="en-US" sz="4800" dirty="0" smtClean="0"/>
              <a:t> </a:t>
            </a:r>
          </a:p>
          <a:p>
            <a:pPr lvl="1">
              <a:buFontTx/>
              <a:buNone/>
            </a:pPr>
            <a:endParaRPr lang="en-US" sz="4800" dirty="0" smtClean="0"/>
          </a:p>
          <a:p>
            <a:pPr>
              <a:buFont typeface="Monotype Sorts" pitchFamily="2" charset="2"/>
              <a:buNone/>
            </a:pPr>
            <a:r>
              <a:rPr lang="en-US" sz="4800" dirty="0" smtClean="0"/>
              <a:t>	 CuCl</a:t>
            </a:r>
            <a:r>
              <a:rPr lang="en-US" sz="4800" baseline="-25000" dirty="0" smtClean="0"/>
              <a:t>2</a:t>
            </a:r>
            <a:r>
              <a:rPr lang="en-US" sz="4800" dirty="0" smtClean="0"/>
              <a:t> + K</a:t>
            </a:r>
            <a:r>
              <a:rPr lang="en-US" sz="4800" baseline="-25000" dirty="0" smtClean="0"/>
              <a:t>2</a:t>
            </a:r>
            <a:r>
              <a:rPr lang="en-US" sz="4800" dirty="0" smtClean="0"/>
              <a:t>S </a:t>
            </a:r>
            <a:r>
              <a:rPr lang="en-US" sz="4800" dirty="0" smtClean="0">
                <a:latin typeface="Symbol" pitchFamily="18" charset="2"/>
              </a:rPr>
              <a:t>®</a:t>
            </a:r>
          </a:p>
          <a:p>
            <a:pPr>
              <a:buFont typeface="Monotype Sorts" pitchFamily="2" charset="2"/>
              <a:buNone/>
            </a:pPr>
            <a:r>
              <a:rPr lang="en-US" sz="1400" dirty="0" smtClean="0"/>
              <a:t> </a:t>
            </a:r>
          </a:p>
          <a:p>
            <a:pPr>
              <a:buFont typeface="Monotype Sorts" pitchFamily="2" charset="2"/>
              <a:buNone/>
            </a:pPr>
            <a:r>
              <a:rPr lang="en-US" sz="4800" dirty="0" smtClean="0"/>
              <a:t>	</a:t>
            </a:r>
            <a:endParaRPr lang="en-US" dirty="0"/>
          </a:p>
        </p:txBody>
      </p:sp>
      <p:sp>
        <p:nvSpPr>
          <p:cNvPr id="4" name="TextBox 3"/>
          <p:cNvSpPr txBox="1"/>
          <p:nvPr/>
        </p:nvSpPr>
        <p:spPr>
          <a:xfrm>
            <a:off x="609600" y="1143000"/>
            <a:ext cx="3142207" cy="369332"/>
          </a:xfrm>
          <a:prstGeom prst="rect">
            <a:avLst/>
          </a:prstGeom>
          <a:noFill/>
        </p:spPr>
        <p:txBody>
          <a:bodyPr wrap="none" rtlCol="0">
            <a:spAutoFit/>
          </a:bodyPr>
          <a:lstStyle/>
          <a:p>
            <a:r>
              <a:rPr lang="en-US" dirty="0" smtClean="0"/>
              <a:t>+2       -1		+1	-1</a:t>
            </a:r>
            <a:endParaRPr lang="en-US" dirty="0"/>
          </a:p>
        </p:txBody>
      </p:sp>
      <p:sp>
        <p:nvSpPr>
          <p:cNvPr id="5" name="TextBox 4"/>
          <p:cNvSpPr txBox="1"/>
          <p:nvPr/>
        </p:nvSpPr>
        <p:spPr>
          <a:xfrm>
            <a:off x="609600" y="2971800"/>
            <a:ext cx="2768707" cy="369332"/>
          </a:xfrm>
          <a:prstGeom prst="rect">
            <a:avLst/>
          </a:prstGeom>
          <a:noFill/>
        </p:spPr>
        <p:txBody>
          <a:bodyPr wrap="none" rtlCol="0">
            <a:spAutoFit/>
          </a:bodyPr>
          <a:lstStyle/>
          <a:p>
            <a:r>
              <a:rPr lang="en-US" dirty="0" smtClean="0"/>
              <a:t> </a:t>
            </a:r>
            <a:r>
              <a:rPr lang="en-US" dirty="0" smtClean="0"/>
              <a:t>           -1		+1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152400"/>
            <a:ext cx="7772400" cy="762000"/>
          </a:xfrm>
          <a:noFill/>
          <a:ln/>
        </p:spPr>
        <p:txBody>
          <a:bodyPr/>
          <a:lstStyle/>
          <a:p>
            <a:r>
              <a:rPr lang="en-US">
                <a:latin typeface="Arial" pitchFamily="34" charset="0"/>
              </a:rPr>
              <a:t>Complete and balance:</a:t>
            </a:r>
          </a:p>
        </p:txBody>
      </p:sp>
      <p:sp>
        <p:nvSpPr>
          <p:cNvPr id="90115" name="Rectangle 3"/>
          <p:cNvSpPr>
            <a:spLocks noGrp="1" noChangeArrowheads="1"/>
          </p:cNvSpPr>
          <p:nvPr>
            <p:ph type="body" idx="1"/>
          </p:nvPr>
        </p:nvSpPr>
        <p:spPr>
          <a:xfrm>
            <a:off x="0" y="1447800"/>
            <a:ext cx="8915400" cy="5181600"/>
          </a:xfrm>
          <a:noFill/>
          <a:ln/>
        </p:spPr>
        <p:txBody>
          <a:bodyPr>
            <a:normAutofit/>
          </a:bodyPr>
          <a:lstStyle/>
          <a:p>
            <a:pPr>
              <a:buFont typeface="Monotype Sorts" pitchFamily="2" charset="2"/>
              <a:buNone/>
            </a:pPr>
            <a:r>
              <a:rPr lang="en-US" sz="1400" dirty="0" smtClean="0"/>
              <a:t> </a:t>
            </a:r>
            <a:r>
              <a:rPr lang="en-US" sz="4800" dirty="0" smtClean="0"/>
              <a:t>	 KOH + Fe(NO</a:t>
            </a:r>
            <a:r>
              <a:rPr lang="en-US" sz="4800" baseline="-25000" dirty="0" smtClean="0"/>
              <a:t>3</a:t>
            </a:r>
            <a:r>
              <a:rPr lang="en-US" sz="4800" dirty="0" smtClean="0"/>
              <a:t>)</a:t>
            </a:r>
            <a:r>
              <a:rPr lang="en-US" sz="4800" baseline="-25000" dirty="0" smtClean="0"/>
              <a:t>3</a:t>
            </a:r>
            <a:r>
              <a:rPr lang="en-US" sz="4800" dirty="0" smtClean="0"/>
              <a:t> </a:t>
            </a:r>
            <a:r>
              <a:rPr lang="en-US" sz="4800" dirty="0" smtClean="0">
                <a:latin typeface="Symbol" pitchFamily="18" charset="2"/>
              </a:rPr>
              <a:t>®</a:t>
            </a:r>
            <a:r>
              <a:rPr lang="en-US" sz="4800" dirty="0" smtClean="0"/>
              <a:t> </a:t>
            </a:r>
          </a:p>
          <a:p>
            <a:pPr>
              <a:buFont typeface="Monotype Sorts" pitchFamily="2" charset="2"/>
              <a:buNone/>
            </a:pPr>
            <a:endParaRPr lang="en-US" sz="4800" dirty="0" smtClean="0"/>
          </a:p>
          <a:p>
            <a:pPr>
              <a:buFont typeface="Monotype Sorts" pitchFamily="2" charset="2"/>
              <a:buNone/>
            </a:pPr>
            <a:r>
              <a:rPr lang="en-US" sz="4800" dirty="0" smtClean="0"/>
              <a:t>	 (NH</a:t>
            </a:r>
            <a:r>
              <a:rPr lang="en-US" sz="4800" baseline="-25000" dirty="0" smtClean="0"/>
              <a:t>4</a:t>
            </a:r>
            <a:r>
              <a:rPr lang="en-US" sz="4800" dirty="0" smtClean="0"/>
              <a:t>)</a:t>
            </a:r>
            <a:r>
              <a:rPr lang="en-US" sz="4800" baseline="-25000" dirty="0" smtClean="0"/>
              <a:t>2</a:t>
            </a:r>
            <a:r>
              <a:rPr lang="en-US" sz="4800" dirty="0" smtClean="0"/>
              <a:t>SO</a:t>
            </a:r>
            <a:r>
              <a:rPr lang="en-US" sz="4800" baseline="-25000" dirty="0" smtClean="0"/>
              <a:t>4</a:t>
            </a:r>
            <a:r>
              <a:rPr lang="en-US" sz="4800" dirty="0" smtClean="0"/>
              <a:t> + BaF</a:t>
            </a:r>
            <a:r>
              <a:rPr lang="en-US" sz="4800" baseline="-25000" dirty="0" smtClean="0"/>
              <a:t>2</a:t>
            </a:r>
            <a:r>
              <a:rPr lang="en-US" sz="4800" dirty="0" smtClean="0"/>
              <a:t> </a:t>
            </a:r>
            <a:r>
              <a:rPr lang="en-US" sz="4800" dirty="0" smtClean="0">
                <a:latin typeface="Symbol" pitchFamily="18" charset="2"/>
              </a:rPr>
              <a:t>®</a:t>
            </a:r>
            <a:r>
              <a:rPr lang="en-US" sz="4800" dirty="0" smtClean="0"/>
              <a:t> </a:t>
            </a:r>
          </a:p>
          <a:p>
            <a:pPr>
              <a:buFont typeface="Monotype Sorts" pitchFamily="2" charset="2"/>
              <a:buNone/>
            </a:pPr>
            <a:endParaRPr lang="en-US" dirty="0"/>
          </a:p>
        </p:txBody>
      </p:sp>
      <p:sp>
        <p:nvSpPr>
          <p:cNvPr id="4" name="TextBox 3"/>
          <p:cNvSpPr txBox="1"/>
          <p:nvPr/>
        </p:nvSpPr>
        <p:spPr>
          <a:xfrm>
            <a:off x="609600" y="1295400"/>
            <a:ext cx="3142207" cy="369332"/>
          </a:xfrm>
          <a:prstGeom prst="rect">
            <a:avLst/>
          </a:prstGeom>
          <a:noFill/>
        </p:spPr>
        <p:txBody>
          <a:bodyPr wrap="none" rtlCol="0">
            <a:spAutoFit/>
          </a:bodyPr>
          <a:lstStyle/>
          <a:p>
            <a:r>
              <a:rPr lang="en-US" dirty="0" smtClean="0"/>
              <a:t>+1     -1			-1</a:t>
            </a:r>
            <a:endParaRPr lang="en-US" dirty="0"/>
          </a:p>
        </p:txBody>
      </p:sp>
      <p:sp>
        <p:nvSpPr>
          <p:cNvPr id="6" name="TextBox 5"/>
          <p:cNvSpPr txBox="1"/>
          <p:nvPr/>
        </p:nvSpPr>
        <p:spPr>
          <a:xfrm>
            <a:off x="914400" y="2971800"/>
            <a:ext cx="3877985" cy="369332"/>
          </a:xfrm>
          <a:prstGeom prst="rect">
            <a:avLst/>
          </a:prstGeom>
          <a:noFill/>
        </p:spPr>
        <p:txBody>
          <a:bodyPr wrap="none" rtlCol="0">
            <a:spAutoFit/>
          </a:bodyPr>
          <a:lstStyle/>
          <a:p>
            <a:r>
              <a:rPr lang="en-US" dirty="0" smtClean="0"/>
              <a:t>-1	         +2		+2      -1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152400"/>
            <a:ext cx="7772400" cy="762000"/>
          </a:xfrm>
          <a:noFill/>
          <a:ln/>
        </p:spPr>
        <p:txBody>
          <a:bodyPr/>
          <a:lstStyle/>
          <a:p>
            <a:r>
              <a:rPr lang="en-US">
                <a:latin typeface="Arial" pitchFamily="34" charset="0"/>
              </a:rPr>
              <a:t>How to recognize which type?</a:t>
            </a:r>
          </a:p>
        </p:txBody>
      </p:sp>
      <p:sp>
        <p:nvSpPr>
          <p:cNvPr id="92163" name="Rectangle 3"/>
          <p:cNvSpPr>
            <a:spLocks noGrp="1" noChangeArrowheads="1"/>
          </p:cNvSpPr>
          <p:nvPr>
            <p:ph type="body" idx="1"/>
          </p:nvPr>
        </p:nvSpPr>
        <p:spPr>
          <a:xfrm>
            <a:off x="304800" y="1524000"/>
            <a:ext cx="8382000" cy="4876800"/>
          </a:xfrm>
          <a:noFill/>
          <a:ln/>
        </p:spPr>
        <p:txBody>
          <a:bodyPr>
            <a:normAutofit/>
          </a:bodyPr>
          <a:lstStyle/>
          <a:p>
            <a:pPr>
              <a:lnSpc>
                <a:spcPct val="120000"/>
              </a:lnSpc>
            </a:pPr>
            <a:r>
              <a:rPr lang="en-US" sz="4200" dirty="0"/>
              <a:t>Look at the </a:t>
            </a:r>
            <a:r>
              <a:rPr lang="en-US" sz="4200" b="1" dirty="0"/>
              <a:t>reactants</a:t>
            </a:r>
            <a:r>
              <a:rPr lang="en-US" sz="4200" dirty="0"/>
              <a:t>:</a:t>
            </a:r>
          </a:p>
          <a:p>
            <a:pPr lvl="1">
              <a:lnSpc>
                <a:spcPct val="120000"/>
              </a:lnSpc>
              <a:buFontTx/>
              <a:buNone/>
            </a:pPr>
            <a:r>
              <a:rPr lang="en-US" sz="4200" dirty="0"/>
              <a:t>E + </a:t>
            </a:r>
            <a:r>
              <a:rPr lang="en-US" sz="4200" dirty="0" smtClean="0"/>
              <a:t>E	=</a:t>
            </a:r>
            <a:r>
              <a:rPr lang="en-US" sz="4200" dirty="0"/>
              <a:t>	</a:t>
            </a:r>
            <a:r>
              <a:rPr lang="en-US" sz="4200" b="1" dirty="0" smtClean="0"/>
              <a:t>Synthesis</a:t>
            </a:r>
            <a:endParaRPr lang="en-US" sz="4200" b="1" dirty="0"/>
          </a:p>
          <a:p>
            <a:pPr lvl="1">
              <a:lnSpc>
                <a:spcPct val="120000"/>
              </a:lnSpc>
              <a:buFontTx/>
              <a:buNone/>
            </a:pPr>
            <a:r>
              <a:rPr lang="en-US" sz="4200" dirty="0" smtClean="0"/>
              <a:t>   C	=</a:t>
            </a:r>
            <a:r>
              <a:rPr lang="en-US" sz="4200" dirty="0"/>
              <a:t>	</a:t>
            </a:r>
            <a:r>
              <a:rPr lang="en-US" sz="4200" b="1" dirty="0" smtClean="0"/>
              <a:t>Decomposition</a:t>
            </a:r>
            <a:endParaRPr lang="en-US" sz="4200" b="1" dirty="0"/>
          </a:p>
          <a:p>
            <a:pPr lvl="1">
              <a:lnSpc>
                <a:spcPct val="120000"/>
              </a:lnSpc>
              <a:buFontTx/>
              <a:buNone/>
            </a:pPr>
            <a:r>
              <a:rPr lang="en-US" sz="4200" dirty="0"/>
              <a:t>E + C	</a:t>
            </a:r>
            <a:r>
              <a:rPr lang="en-US" sz="4200" dirty="0" smtClean="0"/>
              <a:t>=</a:t>
            </a:r>
            <a:r>
              <a:rPr lang="en-US" sz="4200" dirty="0"/>
              <a:t>	</a:t>
            </a:r>
            <a:r>
              <a:rPr lang="en-US" sz="4200" b="1" dirty="0" smtClean="0"/>
              <a:t>Single </a:t>
            </a:r>
            <a:r>
              <a:rPr lang="en-US" sz="4200" b="1" dirty="0"/>
              <a:t>replacement</a:t>
            </a:r>
          </a:p>
          <a:p>
            <a:pPr lvl="1">
              <a:lnSpc>
                <a:spcPct val="120000"/>
              </a:lnSpc>
              <a:buFontTx/>
              <a:buNone/>
            </a:pPr>
            <a:r>
              <a:rPr lang="en-US" sz="4200" dirty="0"/>
              <a:t>C + C  </a:t>
            </a:r>
            <a:r>
              <a:rPr lang="en-US" sz="4200" dirty="0" smtClean="0"/>
              <a:t>	=</a:t>
            </a:r>
            <a:r>
              <a:rPr lang="en-US" sz="4200" dirty="0"/>
              <a:t>	</a:t>
            </a:r>
            <a:r>
              <a:rPr lang="en-US" sz="4200" b="1" dirty="0"/>
              <a:t>Double replacement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152400"/>
            <a:ext cx="7772400" cy="914400"/>
          </a:xfrm>
          <a:noFill/>
          <a:ln/>
        </p:spPr>
        <p:txBody>
          <a:bodyPr/>
          <a:lstStyle/>
          <a:p>
            <a:r>
              <a:rPr lang="en-US" b="1" dirty="0">
                <a:latin typeface="Arial" pitchFamily="34" charset="0"/>
              </a:rPr>
              <a:t>Practice Examples:</a:t>
            </a:r>
          </a:p>
        </p:txBody>
      </p:sp>
      <p:sp>
        <p:nvSpPr>
          <p:cNvPr id="94211" name="Rectangle 3"/>
          <p:cNvSpPr>
            <a:spLocks noGrp="1" noChangeArrowheads="1"/>
          </p:cNvSpPr>
          <p:nvPr>
            <p:ph type="body" idx="1"/>
          </p:nvPr>
        </p:nvSpPr>
        <p:spPr>
          <a:xfrm>
            <a:off x="685800" y="1143000"/>
            <a:ext cx="7772400" cy="5410200"/>
          </a:xfrm>
          <a:noFill/>
          <a:ln/>
        </p:spPr>
        <p:txBody>
          <a:bodyPr/>
          <a:lstStyle/>
          <a:p>
            <a:r>
              <a:rPr lang="en-US" sz="3800" dirty="0" err="1" smtClean="0"/>
              <a:t>KBr</a:t>
            </a:r>
            <a:r>
              <a:rPr lang="en-US" sz="3800" dirty="0" smtClean="0"/>
              <a:t> + Cl</a:t>
            </a:r>
            <a:r>
              <a:rPr lang="en-US" sz="3800" baseline="-25000" dirty="0" smtClean="0"/>
              <a:t>2</a:t>
            </a:r>
            <a:r>
              <a:rPr lang="en-US" sz="3800" dirty="0" smtClean="0"/>
              <a:t> </a:t>
            </a:r>
            <a:r>
              <a:rPr lang="en-US" sz="3800" dirty="0" smtClean="0">
                <a:latin typeface="Symbol" pitchFamily="18" charset="2"/>
              </a:rPr>
              <a:t>®</a:t>
            </a:r>
            <a:r>
              <a:rPr lang="en-US" sz="3800" dirty="0" smtClean="0"/>
              <a:t> </a:t>
            </a:r>
          </a:p>
          <a:p>
            <a:r>
              <a:rPr lang="en-US" sz="3800" dirty="0" smtClean="0"/>
              <a:t>H</a:t>
            </a:r>
            <a:r>
              <a:rPr lang="en-US" sz="3800" baseline="-25000" dirty="0" smtClean="0"/>
              <a:t>2</a:t>
            </a:r>
            <a:r>
              <a:rPr lang="en-US" sz="3800" dirty="0" smtClean="0"/>
              <a:t> </a:t>
            </a:r>
            <a:r>
              <a:rPr lang="en-US" sz="3800" dirty="0"/>
              <a:t>+ O</a:t>
            </a:r>
            <a:r>
              <a:rPr lang="en-US" sz="3800" baseline="-25000" dirty="0"/>
              <a:t>2</a:t>
            </a:r>
            <a:r>
              <a:rPr lang="en-US" sz="3800" dirty="0"/>
              <a:t> </a:t>
            </a:r>
            <a:r>
              <a:rPr lang="en-US" sz="3800" dirty="0">
                <a:latin typeface="Symbol" pitchFamily="18" charset="2"/>
              </a:rPr>
              <a:t>®</a:t>
            </a:r>
            <a:r>
              <a:rPr lang="en-US" sz="3800" dirty="0"/>
              <a:t> </a:t>
            </a:r>
          </a:p>
          <a:p>
            <a:r>
              <a:rPr lang="en-US" sz="3800" dirty="0" smtClean="0"/>
              <a:t>AgNO</a:t>
            </a:r>
            <a:r>
              <a:rPr lang="en-US" sz="3800" baseline="-25000" dirty="0" smtClean="0"/>
              <a:t>3</a:t>
            </a:r>
            <a:r>
              <a:rPr lang="en-US" sz="3800" dirty="0" smtClean="0"/>
              <a:t> + </a:t>
            </a:r>
            <a:r>
              <a:rPr lang="en-US" sz="3800" dirty="0" err="1" smtClean="0"/>
              <a:t>NaCl</a:t>
            </a:r>
            <a:r>
              <a:rPr lang="en-US" sz="3800" dirty="0" smtClean="0"/>
              <a:t> </a:t>
            </a:r>
            <a:r>
              <a:rPr lang="en-US" sz="3800" dirty="0" smtClean="0">
                <a:latin typeface="Symbol" pitchFamily="18" charset="2"/>
              </a:rPr>
              <a:t>®</a:t>
            </a:r>
            <a:r>
              <a:rPr lang="en-US" sz="3800" dirty="0" smtClean="0"/>
              <a:t> </a:t>
            </a:r>
          </a:p>
          <a:p>
            <a:r>
              <a:rPr lang="en-US" sz="3800" dirty="0" smtClean="0"/>
              <a:t>H</a:t>
            </a:r>
            <a:r>
              <a:rPr lang="en-US" sz="3800" baseline="-25000" dirty="0" smtClean="0"/>
              <a:t>2</a:t>
            </a:r>
            <a:r>
              <a:rPr lang="en-US" sz="3800" dirty="0" smtClean="0"/>
              <a:t>O </a:t>
            </a:r>
            <a:r>
              <a:rPr lang="en-US" sz="3800" dirty="0">
                <a:latin typeface="Symbol" pitchFamily="18" charset="2"/>
              </a:rPr>
              <a:t>®</a:t>
            </a:r>
          </a:p>
          <a:p>
            <a:r>
              <a:rPr lang="en-US" sz="3800" dirty="0"/>
              <a:t>Zn + H</a:t>
            </a:r>
            <a:r>
              <a:rPr lang="en-US" sz="3800" baseline="-25000" dirty="0"/>
              <a:t>2</a:t>
            </a:r>
            <a:r>
              <a:rPr lang="en-US" sz="3800" dirty="0"/>
              <a:t>SO</a:t>
            </a:r>
            <a:r>
              <a:rPr lang="en-US" sz="3800" baseline="-25000" dirty="0"/>
              <a:t>4</a:t>
            </a:r>
            <a:r>
              <a:rPr lang="en-US" sz="3800" dirty="0"/>
              <a:t> </a:t>
            </a:r>
            <a:r>
              <a:rPr lang="en-US" sz="3800" dirty="0">
                <a:latin typeface="Symbol" pitchFamily="18" charset="2"/>
              </a:rPr>
              <a:t>®</a:t>
            </a:r>
          </a:p>
          <a:p>
            <a:r>
              <a:rPr lang="en-US" sz="3800" dirty="0" err="1"/>
              <a:t>HgO</a:t>
            </a:r>
            <a:r>
              <a:rPr lang="en-US" sz="3800" dirty="0"/>
              <a:t> </a:t>
            </a:r>
            <a:r>
              <a:rPr lang="en-US" sz="3800" dirty="0">
                <a:latin typeface="Symbol" pitchFamily="18" charset="2"/>
              </a:rPr>
              <a:t>®</a:t>
            </a:r>
            <a:r>
              <a:rPr lang="en-US" sz="3800" dirty="0"/>
              <a:t> </a:t>
            </a:r>
          </a:p>
          <a:p>
            <a:r>
              <a:rPr lang="en-US" sz="3800" dirty="0" smtClean="0"/>
              <a:t>Mg(OH)</a:t>
            </a:r>
            <a:r>
              <a:rPr lang="en-US" sz="3800" baseline="-25000" dirty="0" smtClean="0"/>
              <a:t>2</a:t>
            </a:r>
            <a:r>
              <a:rPr lang="en-US" sz="3800" dirty="0" smtClean="0"/>
              <a:t> </a:t>
            </a:r>
            <a:r>
              <a:rPr lang="en-US" sz="3800" dirty="0"/>
              <a:t>+ H</a:t>
            </a:r>
            <a:r>
              <a:rPr lang="en-US" sz="3800" baseline="-25000" dirty="0"/>
              <a:t>2</a:t>
            </a:r>
            <a:r>
              <a:rPr lang="en-US" sz="3800" dirty="0"/>
              <a:t>SO</a:t>
            </a:r>
            <a:r>
              <a:rPr lang="en-US" sz="3800" baseline="-25000" dirty="0"/>
              <a:t>3 </a:t>
            </a:r>
            <a:r>
              <a:rPr lang="en-US" sz="3800" dirty="0">
                <a:latin typeface="Symbol" pitchFamily="18" charset="2"/>
              </a:rPr>
              <a:t>®</a:t>
            </a:r>
            <a:r>
              <a:rPr lang="en-US" sz="3800" dirty="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4343400"/>
            <a:ext cx="525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Synthesis</a:t>
            </a:r>
            <a:r>
              <a:rPr lang="en-US" dirty="0"/>
              <a:t> </a:t>
            </a:r>
            <a:r>
              <a:rPr lang="en-US" dirty="0" smtClean="0"/>
              <a:t>Reaction </a:t>
            </a:r>
            <a:endParaRPr lang="en-US" dirty="0"/>
          </a:p>
        </p:txBody>
      </p:sp>
      <p:sp>
        <p:nvSpPr>
          <p:cNvPr id="3" name="Content Placeholder 2"/>
          <p:cNvSpPr>
            <a:spLocks noGrp="1"/>
          </p:cNvSpPr>
          <p:nvPr>
            <p:ph idx="1"/>
          </p:nvPr>
        </p:nvSpPr>
        <p:spPr/>
        <p:txBody>
          <a:bodyPr>
            <a:normAutofit/>
          </a:bodyPr>
          <a:lstStyle/>
          <a:p>
            <a:r>
              <a:rPr lang="en-US" sz="4400" dirty="0" smtClean="0"/>
              <a:t>two </a:t>
            </a:r>
            <a:r>
              <a:rPr lang="en-US" sz="4400" dirty="0"/>
              <a:t>or more substances </a:t>
            </a:r>
            <a:r>
              <a:rPr lang="en-US" sz="4400" b="1" dirty="0"/>
              <a:t>combine</a:t>
            </a:r>
            <a:r>
              <a:rPr lang="en-US" sz="4400" dirty="0"/>
              <a:t> to form another </a:t>
            </a:r>
            <a:r>
              <a:rPr lang="en-US" sz="4400" dirty="0" smtClean="0"/>
              <a:t>substance  </a:t>
            </a:r>
            <a:endParaRPr lang="en-US" sz="4400" dirty="0"/>
          </a:p>
        </p:txBody>
      </p:sp>
      <p:sp>
        <p:nvSpPr>
          <p:cNvPr id="5" name="TextBox 4"/>
          <p:cNvSpPr txBox="1"/>
          <p:nvPr/>
        </p:nvSpPr>
        <p:spPr>
          <a:xfrm>
            <a:off x="2057400" y="4419600"/>
            <a:ext cx="5301451" cy="1200329"/>
          </a:xfrm>
          <a:prstGeom prst="rect">
            <a:avLst/>
          </a:prstGeom>
          <a:noFill/>
        </p:spPr>
        <p:txBody>
          <a:bodyPr wrap="none" rtlCol="0">
            <a:spAutoFit/>
          </a:bodyPr>
          <a:lstStyle/>
          <a:p>
            <a:r>
              <a:rPr lang="en-US" sz="7200" b="1" dirty="0" smtClean="0"/>
              <a:t>A  +  B  →  AB</a:t>
            </a:r>
            <a:endParaRPr lang="en-US" sz="7200" b="1" dirty="0"/>
          </a:p>
        </p:txBody>
      </p:sp>
      <p:sp>
        <p:nvSpPr>
          <p:cNvPr id="7" name="TextBox 6"/>
          <p:cNvSpPr txBox="1"/>
          <p:nvPr/>
        </p:nvSpPr>
        <p:spPr>
          <a:xfrm>
            <a:off x="3276600" y="3810000"/>
            <a:ext cx="2696444" cy="523220"/>
          </a:xfrm>
          <a:prstGeom prst="rect">
            <a:avLst/>
          </a:prstGeom>
          <a:noFill/>
        </p:spPr>
        <p:txBody>
          <a:bodyPr wrap="none" rtlCol="0">
            <a:spAutoFit/>
          </a:bodyPr>
          <a:lstStyle/>
          <a:p>
            <a:r>
              <a:rPr lang="en-US" sz="2800" dirty="0" smtClean="0"/>
              <a:t>Generic Formula:</a:t>
            </a: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Combustion</a:t>
            </a:r>
            <a:r>
              <a:rPr lang="en-US" dirty="0" smtClean="0"/>
              <a:t> Reaction</a:t>
            </a:r>
            <a:endParaRPr lang="en-US" dirty="0"/>
          </a:p>
        </p:txBody>
      </p:sp>
      <p:sp>
        <p:nvSpPr>
          <p:cNvPr id="3" name="Content Placeholder 2"/>
          <p:cNvSpPr>
            <a:spLocks noGrp="1"/>
          </p:cNvSpPr>
          <p:nvPr>
            <p:ph idx="1"/>
          </p:nvPr>
        </p:nvSpPr>
        <p:spPr/>
        <p:txBody>
          <a:bodyPr>
            <a:normAutofit/>
          </a:bodyPr>
          <a:lstStyle/>
          <a:p>
            <a:r>
              <a:rPr lang="en-US" sz="4400" dirty="0" smtClean="0"/>
              <a:t>Reaction of a substance with </a:t>
            </a:r>
            <a:r>
              <a:rPr lang="en-US" sz="4400" b="1" dirty="0" smtClean="0"/>
              <a:t>oxygen</a:t>
            </a:r>
            <a:endParaRPr lang="en-US" sz="4400" b="1" dirty="0"/>
          </a:p>
        </p:txBody>
      </p:sp>
      <p:sp>
        <p:nvSpPr>
          <p:cNvPr id="5" name="Rectangle 4"/>
          <p:cNvSpPr/>
          <p:nvPr/>
        </p:nvSpPr>
        <p:spPr>
          <a:xfrm>
            <a:off x="533400" y="4343400"/>
            <a:ext cx="8001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76600" y="3810000"/>
            <a:ext cx="2696444" cy="523220"/>
          </a:xfrm>
          <a:prstGeom prst="rect">
            <a:avLst/>
          </a:prstGeom>
          <a:noFill/>
        </p:spPr>
        <p:txBody>
          <a:bodyPr wrap="none" rtlCol="0">
            <a:spAutoFit/>
          </a:bodyPr>
          <a:lstStyle/>
          <a:p>
            <a:r>
              <a:rPr lang="en-US" sz="2800" dirty="0" smtClean="0"/>
              <a:t>Generic Formula:</a:t>
            </a:r>
            <a:endParaRPr lang="en-US" sz="2800" dirty="0"/>
          </a:p>
        </p:txBody>
      </p:sp>
      <p:sp>
        <p:nvSpPr>
          <p:cNvPr id="8" name="Rectangle 7"/>
          <p:cNvSpPr/>
          <p:nvPr/>
        </p:nvSpPr>
        <p:spPr>
          <a:xfrm>
            <a:off x="533400" y="4572000"/>
            <a:ext cx="8001000" cy="1107996"/>
          </a:xfrm>
          <a:prstGeom prst="rect">
            <a:avLst/>
          </a:prstGeom>
        </p:spPr>
        <p:txBody>
          <a:bodyPr wrap="square">
            <a:spAutoFit/>
          </a:bodyPr>
          <a:lstStyle/>
          <a:p>
            <a:pPr lvl="0"/>
            <a:r>
              <a:rPr lang="en-US" sz="6600" b="1" dirty="0" err="1" smtClean="0">
                <a:solidFill>
                  <a:prstClr val="black"/>
                </a:solidFill>
              </a:rPr>
              <a:t>C</a:t>
            </a:r>
            <a:r>
              <a:rPr lang="en-US" sz="6600" b="1" baseline="-25000" dirty="0" err="1" smtClean="0">
                <a:solidFill>
                  <a:prstClr val="black"/>
                </a:solidFill>
              </a:rPr>
              <a:t>x</a:t>
            </a:r>
            <a:r>
              <a:rPr lang="en-US" sz="6600" b="1" dirty="0" err="1" smtClean="0">
                <a:solidFill>
                  <a:prstClr val="black"/>
                </a:solidFill>
              </a:rPr>
              <a:t>H</a:t>
            </a:r>
            <a:r>
              <a:rPr lang="en-US" sz="6600" b="1" baseline="-25000" dirty="0" err="1" smtClean="0">
                <a:solidFill>
                  <a:prstClr val="black"/>
                </a:solidFill>
              </a:rPr>
              <a:t>y</a:t>
            </a:r>
            <a:r>
              <a:rPr lang="en-US" sz="6600" b="1" dirty="0" smtClean="0">
                <a:solidFill>
                  <a:prstClr val="black"/>
                </a:solidFill>
              </a:rPr>
              <a:t> + O</a:t>
            </a:r>
            <a:r>
              <a:rPr lang="en-US" sz="6600" b="1" baseline="-25000" dirty="0" smtClean="0">
                <a:solidFill>
                  <a:prstClr val="black"/>
                </a:solidFill>
              </a:rPr>
              <a:t>2</a:t>
            </a:r>
            <a:r>
              <a:rPr lang="en-US" sz="6600" b="1" dirty="0" smtClean="0">
                <a:solidFill>
                  <a:prstClr val="black"/>
                </a:solidFill>
              </a:rPr>
              <a:t> → CO</a:t>
            </a:r>
            <a:r>
              <a:rPr lang="en-US" sz="6600" b="1" baseline="-25000" dirty="0" smtClean="0">
                <a:solidFill>
                  <a:prstClr val="black"/>
                </a:solidFill>
              </a:rPr>
              <a:t>2</a:t>
            </a:r>
            <a:r>
              <a:rPr lang="en-US" sz="6600" b="1" dirty="0" smtClean="0">
                <a:solidFill>
                  <a:prstClr val="black"/>
                </a:solidFill>
              </a:rPr>
              <a:t> + H</a:t>
            </a:r>
            <a:r>
              <a:rPr lang="en-US" sz="6600" b="1" baseline="-25000" dirty="0" smtClean="0">
                <a:solidFill>
                  <a:prstClr val="black"/>
                </a:solidFill>
              </a:rPr>
              <a:t>2</a:t>
            </a:r>
            <a:r>
              <a:rPr lang="en-US" sz="6600" b="1" dirty="0" smtClean="0">
                <a:solidFill>
                  <a:prstClr val="black"/>
                </a:solidFill>
              </a:rPr>
              <a:t>O</a:t>
            </a:r>
            <a:endParaRPr lang="en-US" sz="6600" b="1" dirty="0">
              <a:solidFill>
                <a:prstClr val="black"/>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80900" name="Picture 4"/>
          <p:cNvPicPr>
            <a:picLocks noChangeAspect="1" noChangeArrowheads="1"/>
          </p:cNvPicPr>
          <p:nvPr/>
        </p:nvPicPr>
        <p:blipFill>
          <a:blip r:embed="rId2" cstate="print"/>
          <a:srcRect/>
          <a:stretch>
            <a:fillRect/>
          </a:stretch>
        </p:blipFill>
        <p:spPr bwMode="auto">
          <a:xfrm>
            <a:off x="152400" y="2133600"/>
            <a:ext cx="877665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a:bodyPr>
          <a:lstStyle/>
          <a:p>
            <a:pPr lvl="0"/>
            <a:r>
              <a:rPr lang="en-US" sz="4400" dirty="0" smtClean="0"/>
              <a:t>If it’s combustion of a hydrocarbon, you always get </a:t>
            </a:r>
            <a:r>
              <a:rPr lang="en-US" sz="4400" b="1" dirty="0" smtClean="0"/>
              <a:t>CO₂ and H₂O</a:t>
            </a:r>
            <a:r>
              <a:rPr lang="en-US" sz="4400" dirty="0" smtClean="0"/>
              <a:t> (both gases)</a:t>
            </a:r>
          </a:p>
          <a:p>
            <a:pPr lvl="0"/>
            <a:endParaRPr lang="en-US" sz="7200" b="1" dirty="0" smtClean="0"/>
          </a:p>
          <a:p>
            <a:pPr lvl="0">
              <a:buNone/>
            </a:pPr>
            <a:r>
              <a:rPr lang="en-US" sz="4400" dirty="0" smtClean="0"/>
              <a:t>		</a:t>
            </a:r>
            <a:endParaRPr lang="en-US" sz="4400" b="1"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981200" y="2971800"/>
            <a:ext cx="5153025" cy="374111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Hydrocarbon</a:t>
            </a:r>
            <a:endParaRPr lang="en-US" dirty="0"/>
          </a:p>
        </p:txBody>
      </p:sp>
      <p:sp>
        <p:nvSpPr>
          <p:cNvPr id="3" name="Content Placeholder 2"/>
          <p:cNvSpPr>
            <a:spLocks noGrp="1"/>
          </p:cNvSpPr>
          <p:nvPr>
            <p:ph idx="1"/>
          </p:nvPr>
        </p:nvSpPr>
        <p:spPr/>
        <p:txBody>
          <a:bodyPr>
            <a:normAutofit/>
          </a:bodyPr>
          <a:lstStyle/>
          <a:p>
            <a:r>
              <a:rPr lang="en-US" sz="4000" b="1" dirty="0" smtClean="0"/>
              <a:t>something made of only hydrogen and carbon atoms</a:t>
            </a:r>
            <a:endParaRPr lang="en-US" sz="4000" dirty="0"/>
          </a:p>
        </p:txBody>
      </p:sp>
      <p:pic>
        <p:nvPicPr>
          <p:cNvPr id="79875" name="Picture 3" descr="http://www.chemistryland.com/ElementarySchool/BuildingBlocks/Hydrocarbons.jpg"/>
          <p:cNvPicPr>
            <a:picLocks noChangeAspect="1" noChangeArrowheads="1"/>
          </p:cNvPicPr>
          <p:nvPr/>
        </p:nvPicPr>
        <p:blipFill>
          <a:blip r:embed="rId2" cstate="print"/>
          <a:srcRect/>
          <a:stretch>
            <a:fillRect/>
          </a:stretch>
        </p:blipFill>
        <p:spPr bwMode="auto">
          <a:xfrm>
            <a:off x="685800" y="3124200"/>
            <a:ext cx="4264234" cy="3505200"/>
          </a:xfrm>
          <a:prstGeom prst="rect">
            <a:avLst/>
          </a:prstGeom>
          <a:noFill/>
        </p:spPr>
      </p:pic>
      <p:pic>
        <p:nvPicPr>
          <p:cNvPr id="79877" name="Picture 5" descr="http://upload.wikimedia.org/wikipedia/commons/thumb/3/3c/Et_baal.jpg/200px-Et_baal.jpg"/>
          <p:cNvPicPr>
            <a:picLocks noChangeAspect="1" noChangeArrowheads="1"/>
          </p:cNvPicPr>
          <p:nvPr/>
        </p:nvPicPr>
        <p:blipFill>
          <a:blip r:embed="rId3" cstate="print"/>
          <a:srcRect/>
          <a:stretch>
            <a:fillRect/>
          </a:stretch>
        </p:blipFill>
        <p:spPr bwMode="auto">
          <a:xfrm>
            <a:off x="6019800" y="3429000"/>
            <a:ext cx="2209800" cy="295008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Combustion reactions are </a:t>
            </a:r>
            <a:r>
              <a:rPr lang="en-US" b="1" dirty="0" smtClean="0"/>
              <a:t>exothermic</a:t>
            </a:r>
            <a:endParaRPr lang="en-US" dirty="0"/>
          </a:p>
        </p:txBody>
      </p:sp>
      <p:pic>
        <p:nvPicPr>
          <p:cNvPr id="81922" name="Picture 2" descr="http://img.ehowcdn.com/article-page-main/ehow/images/a08/61/78/products-would-expect-combustion-reaction-800x800.jpg"/>
          <p:cNvPicPr>
            <a:picLocks noChangeAspect="1" noChangeArrowheads="1"/>
          </p:cNvPicPr>
          <p:nvPr/>
        </p:nvPicPr>
        <p:blipFill>
          <a:blip r:embed="rId2" cstate="print"/>
          <a:srcRect/>
          <a:stretch>
            <a:fillRect/>
          </a:stretch>
        </p:blipFill>
        <p:spPr bwMode="auto">
          <a:xfrm>
            <a:off x="1991590" y="1981199"/>
            <a:ext cx="4637810" cy="4534749"/>
          </a:xfrm>
          <a:prstGeom prst="rect">
            <a:avLst/>
          </a:prstGeom>
          <a:noFill/>
        </p:spPr>
      </p:pic>
      <p:sp>
        <p:nvSpPr>
          <p:cNvPr id="5" name="Rectangle 4"/>
          <p:cNvSpPr/>
          <p:nvPr/>
        </p:nvSpPr>
        <p:spPr>
          <a:xfrm>
            <a:off x="3352800" y="2286000"/>
            <a:ext cx="2004074" cy="3785652"/>
          </a:xfrm>
          <a:prstGeom prst="rect">
            <a:avLst/>
          </a:prstGeom>
          <a:noFill/>
        </p:spPr>
        <p:txBody>
          <a:bodyPr wrap="none" lIns="91440" tIns="45720" rIns="91440" bIns="45720">
            <a:spAutoFit/>
          </a:bodyPr>
          <a:lstStyle/>
          <a:p>
            <a:pPr algn="ctr"/>
            <a:r>
              <a:rPr lang="en-US" sz="8000" b="1" cap="none" spc="0" dirty="0" smtClean="0">
                <a:ln w="1905"/>
                <a:solidFill>
                  <a:schemeClr val="accent2">
                    <a:lumMod val="50000"/>
                  </a:schemeClr>
                </a:solidFill>
                <a:effectLst>
                  <a:innerShdw blurRad="69850" dist="43180" dir="5400000">
                    <a:srgbClr val="000000">
                      <a:alpha val="65000"/>
                    </a:srgbClr>
                  </a:innerShdw>
                </a:effectLst>
                <a:latin typeface="HP PSG" pitchFamily="50" charset="0"/>
              </a:rPr>
              <a:t>HOT!</a:t>
            </a:r>
          </a:p>
          <a:p>
            <a:pPr algn="ctr"/>
            <a:r>
              <a:rPr lang="en-US" sz="8000" b="1" dirty="0" smtClean="0">
                <a:ln w="1905"/>
                <a:solidFill>
                  <a:schemeClr val="accent2">
                    <a:lumMod val="50000"/>
                  </a:schemeClr>
                </a:solidFill>
                <a:effectLst>
                  <a:innerShdw blurRad="69850" dist="43180" dir="5400000">
                    <a:srgbClr val="000000">
                      <a:alpha val="65000"/>
                    </a:srgbClr>
                  </a:innerShdw>
                </a:effectLst>
                <a:latin typeface="HP PSG" pitchFamily="50" charset="0"/>
              </a:rPr>
              <a:t>HOT!</a:t>
            </a:r>
          </a:p>
          <a:p>
            <a:pPr algn="ctr"/>
            <a:r>
              <a:rPr lang="en-US" sz="8000" b="1" cap="none" spc="0" dirty="0" smtClean="0">
                <a:ln w="1905"/>
                <a:solidFill>
                  <a:schemeClr val="accent2">
                    <a:lumMod val="50000"/>
                  </a:schemeClr>
                </a:solidFill>
                <a:effectLst>
                  <a:innerShdw blurRad="69850" dist="43180" dir="5400000">
                    <a:srgbClr val="000000">
                      <a:alpha val="65000"/>
                    </a:srgbClr>
                  </a:innerShdw>
                </a:effectLst>
                <a:latin typeface="HP PSG" pitchFamily="50" charset="0"/>
              </a:rPr>
              <a:t>HOT!</a:t>
            </a:r>
            <a:endParaRPr lang="en-US" sz="8000" b="1" cap="none" spc="0" dirty="0">
              <a:ln w="1905"/>
              <a:solidFill>
                <a:schemeClr val="accent2">
                  <a:lumMod val="50000"/>
                </a:schemeClr>
              </a:solidFill>
              <a:effectLst>
                <a:innerShdw blurRad="69850" dist="43180" dir="5400000">
                  <a:srgbClr val="000000">
                    <a:alpha val="65000"/>
                  </a:srgbClr>
                </a:innerShdw>
              </a:effectLst>
              <a:latin typeface="HP PSG" pitchFamily="50"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52400"/>
            <a:ext cx="9144000" cy="762000"/>
          </a:xfrm>
          <a:noFill/>
          <a:ln/>
        </p:spPr>
        <p:txBody>
          <a:bodyPr/>
          <a:lstStyle/>
          <a:p>
            <a:r>
              <a:rPr lang="en-US">
                <a:latin typeface="Arial" pitchFamily="34" charset="0"/>
              </a:rPr>
              <a:t>Combustion Reaction Examples:</a:t>
            </a:r>
          </a:p>
        </p:txBody>
      </p:sp>
      <p:sp>
        <p:nvSpPr>
          <p:cNvPr id="98307" name="Rectangle 3"/>
          <p:cNvSpPr>
            <a:spLocks noGrp="1" noChangeArrowheads="1"/>
          </p:cNvSpPr>
          <p:nvPr>
            <p:ph type="body" idx="1"/>
          </p:nvPr>
        </p:nvSpPr>
        <p:spPr>
          <a:xfrm>
            <a:off x="304800" y="1409700"/>
            <a:ext cx="8534400" cy="5219700"/>
          </a:xfrm>
          <a:noFill/>
          <a:ln/>
        </p:spPr>
        <p:txBody>
          <a:bodyPr>
            <a:noAutofit/>
          </a:bodyPr>
          <a:lstStyle/>
          <a:p>
            <a:pPr>
              <a:lnSpc>
                <a:spcPct val="140000"/>
              </a:lnSpc>
            </a:pPr>
            <a:r>
              <a:rPr lang="en-US" sz="4400" dirty="0"/>
              <a:t>C</a:t>
            </a:r>
            <a:r>
              <a:rPr lang="en-US" sz="4400" baseline="-25000" dirty="0"/>
              <a:t>4</a:t>
            </a:r>
            <a:r>
              <a:rPr lang="en-US" sz="4400" dirty="0"/>
              <a:t>H</a:t>
            </a:r>
            <a:r>
              <a:rPr lang="en-US" sz="4400" baseline="-25000" dirty="0"/>
              <a:t>10</a:t>
            </a:r>
            <a:r>
              <a:rPr lang="en-US" sz="4400" dirty="0"/>
              <a:t> + O</a:t>
            </a:r>
            <a:r>
              <a:rPr lang="en-US" sz="4400" baseline="-25000" dirty="0"/>
              <a:t>2</a:t>
            </a:r>
            <a:r>
              <a:rPr lang="en-US" sz="4400" dirty="0"/>
              <a:t> </a:t>
            </a:r>
            <a:r>
              <a:rPr lang="en-US" sz="4400" dirty="0" smtClean="0">
                <a:latin typeface="Symbol" pitchFamily="18" charset="2"/>
              </a:rPr>
              <a:t>®</a:t>
            </a:r>
          </a:p>
          <a:p>
            <a:pPr>
              <a:lnSpc>
                <a:spcPct val="140000"/>
              </a:lnSpc>
            </a:pPr>
            <a:endParaRPr lang="en-US" sz="3600" dirty="0"/>
          </a:p>
          <a:p>
            <a:pPr>
              <a:lnSpc>
                <a:spcPct val="140000"/>
              </a:lnSpc>
            </a:pPr>
            <a:r>
              <a:rPr lang="en-US" sz="4400" dirty="0" smtClean="0"/>
              <a:t>C</a:t>
            </a:r>
            <a:r>
              <a:rPr lang="en-US" sz="4400" baseline="-25000" dirty="0" smtClean="0"/>
              <a:t>6</a:t>
            </a:r>
            <a:r>
              <a:rPr lang="en-US" sz="4400" dirty="0" smtClean="0"/>
              <a:t>H</a:t>
            </a:r>
            <a:r>
              <a:rPr lang="en-US" sz="4400" baseline="-25000" dirty="0" smtClean="0"/>
              <a:t>12</a:t>
            </a:r>
            <a:r>
              <a:rPr lang="en-US" sz="4400" dirty="0" smtClean="0"/>
              <a:t>O</a:t>
            </a:r>
            <a:r>
              <a:rPr lang="en-US" sz="4400" baseline="-25000" dirty="0" smtClean="0"/>
              <a:t>6</a:t>
            </a:r>
            <a:r>
              <a:rPr lang="en-US" sz="4400" dirty="0" smtClean="0"/>
              <a:t> </a:t>
            </a:r>
            <a:r>
              <a:rPr lang="en-US" sz="4400" dirty="0"/>
              <a:t>+ O</a:t>
            </a:r>
            <a:r>
              <a:rPr lang="en-US" sz="4400" baseline="-25000" dirty="0"/>
              <a:t>2</a:t>
            </a:r>
            <a:r>
              <a:rPr lang="en-US" sz="4400" dirty="0"/>
              <a:t> </a:t>
            </a:r>
            <a:r>
              <a:rPr lang="en-US" sz="4400" dirty="0" smtClean="0">
                <a:latin typeface="Symbol" pitchFamily="18" charset="2"/>
              </a:rPr>
              <a:t>®</a:t>
            </a:r>
          </a:p>
          <a:p>
            <a:pPr>
              <a:lnSpc>
                <a:spcPct val="140000"/>
              </a:lnSpc>
            </a:pPr>
            <a:endParaRPr lang="en-US" sz="3600" dirty="0"/>
          </a:p>
          <a:p>
            <a:pPr>
              <a:lnSpc>
                <a:spcPct val="140000"/>
              </a:lnSpc>
            </a:pPr>
            <a:r>
              <a:rPr lang="en-US" sz="4400" dirty="0"/>
              <a:t>C</a:t>
            </a:r>
            <a:r>
              <a:rPr lang="en-US" sz="4400" baseline="-25000" dirty="0"/>
              <a:t>8</a:t>
            </a:r>
            <a:r>
              <a:rPr lang="en-US" sz="4400" dirty="0"/>
              <a:t>H</a:t>
            </a:r>
            <a:r>
              <a:rPr lang="en-US" sz="4400" baseline="-25000" dirty="0"/>
              <a:t>8</a:t>
            </a:r>
            <a:r>
              <a:rPr lang="en-US" sz="4400" dirty="0"/>
              <a:t> + O</a:t>
            </a:r>
            <a:r>
              <a:rPr lang="en-US" sz="4400" baseline="-25000" dirty="0"/>
              <a:t>2</a:t>
            </a:r>
            <a:r>
              <a:rPr lang="en-US" sz="4400" dirty="0"/>
              <a:t> </a:t>
            </a:r>
            <a:r>
              <a:rPr lang="en-US" sz="4400" dirty="0" smtClean="0">
                <a:latin typeface="Symbol" pitchFamily="18" charset="2"/>
              </a:rPr>
              <a:t>®</a:t>
            </a:r>
            <a:endParaRPr lang="en-US" sz="44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9600" y="152400"/>
            <a:ext cx="7772400" cy="762000"/>
          </a:xfrm>
          <a:noFill/>
          <a:ln/>
        </p:spPr>
        <p:txBody>
          <a:bodyPr/>
          <a:lstStyle/>
          <a:p>
            <a:r>
              <a:rPr lang="en-US">
                <a:latin typeface="Arial" pitchFamily="34" charset="0"/>
              </a:rPr>
              <a:t>SUMMARY: An equation...</a:t>
            </a:r>
          </a:p>
        </p:txBody>
      </p:sp>
      <p:sp>
        <p:nvSpPr>
          <p:cNvPr id="102403" name="Rectangle 3"/>
          <p:cNvSpPr>
            <a:spLocks noGrp="1" noChangeArrowheads="1"/>
          </p:cNvSpPr>
          <p:nvPr>
            <p:ph type="body" idx="1"/>
          </p:nvPr>
        </p:nvSpPr>
        <p:spPr>
          <a:xfrm>
            <a:off x="304800" y="990600"/>
            <a:ext cx="8534400" cy="4953000"/>
          </a:xfrm>
          <a:noFill/>
          <a:ln/>
        </p:spPr>
        <p:txBody>
          <a:bodyPr/>
          <a:lstStyle/>
          <a:p>
            <a:r>
              <a:rPr lang="en-US" sz="3600" b="0"/>
              <a:t>Describes a reaction</a:t>
            </a:r>
          </a:p>
          <a:p>
            <a:r>
              <a:rPr lang="en-US" sz="3600" b="0"/>
              <a:t>Must be balanced in order to follow the Law of Conservation of Mass</a:t>
            </a:r>
          </a:p>
          <a:p>
            <a:r>
              <a:rPr lang="en-US" sz="3600" b="0"/>
              <a:t>Can only be balanced by changing the </a:t>
            </a:r>
            <a:r>
              <a:rPr lang="en-US" sz="3600" b="0" u="sng">
                <a:solidFill>
                  <a:schemeClr val="tx2"/>
                </a:solidFill>
              </a:rPr>
              <a:t>coefficients.</a:t>
            </a:r>
            <a:endParaRPr lang="en-US" sz="3600" b="0"/>
          </a:p>
          <a:p>
            <a:r>
              <a:rPr lang="en-US" sz="3600" b="0"/>
              <a:t>Has </a:t>
            </a:r>
            <a:r>
              <a:rPr lang="en-US" sz="3600" b="0" i="1"/>
              <a:t>special symbols</a:t>
            </a:r>
            <a:r>
              <a:rPr lang="en-US" sz="3600" b="0"/>
              <a:t> to indicate the physical state, if a catalyst or energy is required, etc.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09600" y="152400"/>
            <a:ext cx="7772400" cy="762000"/>
          </a:xfrm>
          <a:noFill/>
          <a:ln/>
        </p:spPr>
        <p:txBody>
          <a:bodyPr/>
          <a:lstStyle/>
          <a:p>
            <a:r>
              <a:rPr lang="en-US">
                <a:latin typeface="Arial" pitchFamily="34" charset="0"/>
              </a:rPr>
              <a:t>Reactions</a:t>
            </a:r>
          </a:p>
        </p:txBody>
      </p:sp>
      <p:sp>
        <p:nvSpPr>
          <p:cNvPr id="104451" name="Rectangle 3"/>
          <p:cNvSpPr>
            <a:spLocks noGrp="1" noChangeArrowheads="1"/>
          </p:cNvSpPr>
          <p:nvPr>
            <p:ph type="body" idx="1"/>
          </p:nvPr>
        </p:nvSpPr>
        <p:spPr>
          <a:xfrm>
            <a:off x="158750" y="838200"/>
            <a:ext cx="8756650" cy="5105400"/>
          </a:xfrm>
          <a:noFill/>
          <a:ln/>
        </p:spPr>
        <p:txBody>
          <a:bodyPr/>
          <a:lstStyle/>
          <a:p>
            <a:r>
              <a:rPr lang="en-US" sz="3600" b="0" dirty="0"/>
              <a:t>Come in 5 major types.</a:t>
            </a:r>
          </a:p>
          <a:p>
            <a:r>
              <a:rPr lang="en-US" sz="3600" b="0" dirty="0"/>
              <a:t>We can tell what type they are by looking at the reactants.</a:t>
            </a:r>
          </a:p>
          <a:p>
            <a:r>
              <a:rPr lang="en-US" sz="3600" b="0" u="sng" dirty="0"/>
              <a:t>Single Replacement</a:t>
            </a:r>
            <a:r>
              <a:rPr lang="en-US" sz="3600" b="0" dirty="0"/>
              <a:t> happens based on the </a:t>
            </a:r>
            <a:r>
              <a:rPr lang="en-US" sz="3600" b="0" i="1" dirty="0">
                <a:solidFill>
                  <a:schemeClr val="tx2"/>
                </a:solidFill>
              </a:rPr>
              <a:t>Activity Series</a:t>
            </a:r>
          </a:p>
          <a:p>
            <a:r>
              <a:rPr lang="en-US" sz="3600" b="0" u="sng" dirty="0"/>
              <a:t>Double Replacement</a:t>
            </a:r>
            <a:r>
              <a:rPr lang="en-US" sz="3600" b="0" dirty="0"/>
              <a:t> happens if one product is: 1) a precipitate (an insoluble solid), 2) water</a:t>
            </a:r>
            <a:r>
              <a:rPr lang="en-US" sz="1800" b="0" dirty="0"/>
              <a:t> </a:t>
            </a:r>
            <a:r>
              <a:rPr lang="en-US" sz="3600" b="0" dirty="0" smtClean="0"/>
              <a:t>, or </a:t>
            </a:r>
            <a:r>
              <a:rPr lang="en-US" sz="3600" b="0" dirty="0"/>
              <a:t>3) a gas.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Synthesis, Decomposition, Single displacement, Double Displacement, or Combustion? </a:t>
            </a: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1447800" y="2285999"/>
            <a:ext cx="6172200" cy="434340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t="8420"/>
          <a:stretch>
            <a:fillRect/>
          </a:stretch>
        </p:blipFill>
        <p:spPr bwMode="auto">
          <a:xfrm>
            <a:off x="1600200" y="2309125"/>
            <a:ext cx="6019800" cy="4396474"/>
          </a:xfrm>
          <a:prstGeom prst="rect">
            <a:avLst/>
          </a:prstGeom>
          <a:noFill/>
          <a:ln w="9525">
            <a:solidFill>
              <a:schemeClr val="tx1"/>
            </a:solidFill>
            <a:miter lim="800000"/>
            <a:headEnd/>
            <a:tailEnd/>
          </a:ln>
        </p:spPr>
      </p:pic>
      <p:sp>
        <p:nvSpPr>
          <p:cNvPr id="4" name="Title 3"/>
          <p:cNvSpPr>
            <a:spLocks noGrp="1"/>
          </p:cNvSpPr>
          <p:nvPr>
            <p:ph type="title"/>
          </p:nvPr>
        </p:nvSpPr>
        <p:spPr>
          <a:xfrm>
            <a:off x="457200" y="274638"/>
            <a:ext cx="8229600" cy="1554162"/>
          </a:xfrm>
        </p:spPr>
        <p:txBody>
          <a:bodyPr>
            <a:normAutofit fontScale="90000"/>
          </a:bodyPr>
          <a:lstStyle/>
          <a:p>
            <a:r>
              <a:rPr lang="en-US" dirty="0" smtClean="0"/>
              <a:t>Synthesis, Decomposition, Single displacement, Double Displacement, or Combustion?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Synthetic Reaction Picture</a:t>
            </a:r>
            <a:endParaRPr lang="en-US" dirty="0"/>
          </a:p>
        </p:txBody>
      </p:sp>
      <p:pic>
        <p:nvPicPr>
          <p:cNvPr id="27650" name="Picture 2"/>
          <p:cNvPicPr>
            <a:picLocks noChangeAspect="1" noChangeArrowheads="1"/>
          </p:cNvPicPr>
          <p:nvPr/>
        </p:nvPicPr>
        <p:blipFill>
          <a:blip r:embed="rId3" cstate="print"/>
          <a:srcRect/>
          <a:stretch>
            <a:fillRect/>
          </a:stretch>
        </p:blipFill>
        <p:spPr bwMode="auto">
          <a:xfrm>
            <a:off x="457200" y="2971800"/>
            <a:ext cx="8308622"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Synthesis, Decomposition, Single displacement, Double Displacement, or Combustion? </a:t>
            </a:r>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524000" y="2189986"/>
            <a:ext cx="6219825" cy="451561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t>Synthesis, Decomposition, Single displacement, Double Displacement, or Combustion? </a:t>
            </a:r>
            <a:endParaRPr lang="en-US" dirty="0"/>
          </a:p>
        </p:txBody>
      </p:sp>
      <p:pic>
        <p:nvPicPr>
          <p:cNvPr id="72706" name="Picture 2"/>
          <p:cNvPicPr>
            <a:picLocks noChangeAspect="1" noChangeArrowheads="1"/>
          </p:cNvPicPr>
          <p:nvPr/>
        </p:nvPicPr>
        <p:blipFill>
          <a:blip r:embed="rId2" cstate="print"/>
          <a:srcRect t="11096"/>
          <a:stretch>
            <a:fillRect/>
          </a:stretch>
        </p:blipFill>
        <p:spPr bwMode="auto">
          <a:xfrm>
            <a:off x="1012791" y="2305752"/>
            <a:ext cx="6988209" cy="439984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Synthesis, Decomposition, Single displacement, Double Displacement, or Combustion? </a:t>
            </a:r>
            <a:endParaRPr lang="en-US" dirty="0"/>
          </a:p>
        </p:txBody>
      </p:sp>
      <p:pic>
        <p:nvPicPr>
          <p:cNvPr id="71682" name="Picture 2"/>
          <p:cNvPicPr>
            <a:picLocks noChangeAspect="1" noChangeArrowheads="1"/>
          </p:cNvPicPr>
          <p:nvPr/>
        </p:nvPicPr>
        <p:blipFill>
          <a:blip r:embed="rId2" cstate="print"/>
          <a:srcRect/>
          <a:stretch>
            <a:fillRect/>
          </a:stretch>
        </p:blipFill>
        <p:spPr bwMode="auto">
          <a:xfrm>
            <a:off x="1295005" y="2311574"/>
            <a:ext cx="6553596" cy="437662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sz="6000" b="1" dirty="0" smtClean="0"/>
              <a:t>When are these Reactions Important?</a:t>
            </a:r>
            <a:endParaRPr lang="en-US" sz="6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Synthesis Reactions</a:t>
            </a:r>
            <a:endParaRPr lang="en-US" b="1" dirty="0"/>
          </a:p>
        </p:txBody>
      </p:sp>
      <p:sp>
        <p:nvSpPr>
          <p:cNvPr id="3" name="Content Placeholder 2"/>
          <p:cNvSpPr>
            <a:spLocks noGrp="1"/>
          </p:cNvSpPr>
          <p:nvPr>
            <p:ph idx="1"/>
          </p:nvPr>
        </p:nvSpPr>
        <p:spPr/>
        <p:txBody>
          <a:bodyPr/>
          <a:lstStyle/>
          <a:p>
            <a:r>
              <a:rPr lang="en-US" sz="4400" dirty="0" smtClean="0"/>
              <a:t>Medicines / Drugs</a:t>
            </a:r>
            <a:br>
              <a:rPr lang="en-US" sz="4400" dirty="0" smtClean="0"/>
            </a:br>
            <a:r>
              <a:rPr lang="en-US" sz="4400" dirty="0" smtClean="0"/>
              <a:t>Flavorings</a:t>
            </a:r>
            <a:br>
              <a:rPr lang="en-US" sz="4400" dirty="0" smtClean="0"/>
            </a:br>
            <a:r>
              <a:rPr lang="en-US" sz="4400" dirty="0" smtClean="0"/>
              <a:t>Plastics</a:t>
            </a:r>
            <a:br>
              <a:rPr lang="en-US" sz="4400" dirty="0" smtClean="0"/>
            </a:br>
            <a:r>
              <a:rPr lang="en-US" sz="4400" dirty="0" smtClean="0"/>
              <a:t>Man-made Jewels</a:t>
            </a:r>
          </a:p>
          <a:p>
            <a:pPr>
              <a:buNone/>
            </a:pPr>
            <a:endParaRPr lang="en-US" dirty="0"/>
          </a:p>
        </p:txBody>
      </p:sp>
      <p:pic>
        <p:nvPicPr>
          <p:cNvPr id="10242" name="Picture 2" descr="http://www.classicalmed.com/wp-content/uploads/2011/10/what-you-need-to-know-to-ask-about-medicine.jpg"/>
          <p:cNvPicPr>
            <a:picLocks noChangeAspect="1" noChangeArrowheads="1"/>
          </p:cNvPicPr>
          <p:nvPr/>
        </p:nvPicPr>
        <p:blipFill>
          <a:blip r:embed="rId2" cstate="print"/>
          <a:srcRect/>
          <a:stretch>
            <a:fillRect/>
          </a:stretch>
        </p:blipFill>
        <p:spPr bwMode="auto">
          <a:xfrm>
            <a:off x="1905000" y="4864100"/>
            <a:ext cx="2743200" cy="1828801"/>
          </a:xfrm>
          <a:prstGeom prst="rect">
            <a:avLst/>
          </a:prstGeom>
          <a:noFill/>
        </p:spPr>
      </p:pic>
      <p:pic>
        <p:nvPicPr>
          <p:cNvPr id="10244" name="Picture 4" descr="http://images.sweetbakingsupply.com/Cherry%20Flavoring.jpg"/>
          <p:cNvPicPr>
            <a:picLocks noChangeAspect="1" noChangeArrowheads="1"/>
          </p:cNvPicPr>
          <p:nvPr/>
        </p:nvPicPr>
        <p:blipFill>
          <a:blip r:embed="rId3" cstate="print"/>
          <a:srcRect/>
          <a:stretch>
            <a:fillRect/>
          </a:stretch>
        </p:blipFill>
        <p:spPr bwMode="auto">
          <a:xfrm>
            <a:off x="6286500" y="1066800"/>
            <a:ext cx="2857500" cy="2857500"/>
          </a:xfrm>
          <a:prstGeom prst="rect">
            <a:avLst/>
          </a:prstGeom>
          <a:noFill/>
        </p:spPr>
      </p:pic>
      <p:pic>
        <p:nvPicPr>
          <p:cNvPr id="10246" name="Picture 6" descr="http://naparecycling.com/uploads/non-bottle%20plastics%20for%20website.jpg"/>
          <p:cNvPicPr>
            <a:picLocks noChangeAspect="1" noChangeArrowheads="1"/>
          </p:cNvPicPr>
          <p:nvPr/>
        </p:nvPicPr>
        <p:blipFill>
          <a:blip r:embed="rId4" cstate="print"/>
          <a:srcRect/>
          <a:stretch>
            <a:fillRect/>
          </a:stretch>
        </p:blipFill>
        <p:spPr bwMode="auto">
          <a:xfrm>
            <a:off x="5334000" y="3962400"/>
            <a:ext cx="3219450" cy="274552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Pineapple Flavoring</a:t>
            </a:r>
            <a:endParaRPr lang="en-US" dirty="0"/>
          </a:p>
        </p:txBody>
      </p:sp>
      <p:sp>
        <p:nvSpPr>
          <p:cNvPr id="3" name="Content Placeholder 2"/>
          <p:cNvSpPr>
            <a:spLocks noGrp="1"/>
          </p:cNvSpPr>
          <p:nvPr>
            <p:ph idx="1"/>
          </p:nvPr>
        </p:nvSpPr>
        <p:spPr>
          <a:xfrm>
            <a:off x="228600" y="1600200"/>
            <a:ext cx="8686800" cy="4525963"/>
          </a:xfrm>
        </p:spPr>
        <p:txBody>
          <a:bodyPr>
            <a:normAutofit/>
          </a:bodyPr>
          <a:lstStyle/>
          <a:p>
            <a:r>
              <a:rPr lang="en-US" sz="2400" dirty="0" smtClean="0"/>
              <a:t>When potatoes are fermented to make alcohol (ethanol), there's also some amyl alcohol produced (5 carbon alcohol). The smell or taste of amyl alcohol will make people instantly nauseated. The other reactant is salicylic acid, which is the active ingredient in many wart removers and anti-dandruff shampoos. Salicylic acid dissolves skin; however, when these two nasty chemicals are combined, they make a nice pineapple flavoring that you eat. </a:t>
            </a:r>
          </a:p>
          <a:p>
            <a:endParaRPr lang="en-US" dirty="0"/>
          </a:p>
        </p:txBody>
      </p:sp>
      <p:pic>
        <p:nvPicPr>
          <p:cNvPr id="3073" name="Picture 1" descr="http://www.chemistryland.com/CHM130W/08-Equations/TypesReactions/PineappleFlavor.jpg"/>
          <p:cNvPicPr>
            <a:picLocks noChangeAspect="1" noChangeArrowheads="1"/>
          </p:cNvPicPr>
          <p:nvPr/>
        </p:nvPicPr>
        <p:blipFill>
          <a:blip r:embed="rId2" cstate="print"/>
          <a:srcRect t="5735" b="5376"/>
          <a:stretch>
            <a:fillRect/>
          </a:stretch>
        </p:blipFill>
        <p:spPr bwMode="auto">
          <a:xfrm>
            <a:off x="1371600" y="4343400"/>
            <a:ext cx="6543675" cy="23622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Decomposition Reactions</a:t>
            </a:r>
            <a:endParaRPr lang="en-US" b="1" dirty="0"/>
          </a:p>
        </p:txBody>
      </p:sp>
      <p:sp>
        <p:nvSpPr>
          <p:cNvPr id="3" name="Content Placeholder 2"/>
          <p:cNvSpPr>
            <a:spLocks noGrp="1"/>
          </p:cNvSpPr>
          <p:nvPr>
            <p:ph idx="1"/>
          </p:nvPr>
        </p:nvSpPr>
        <p:spPr/>
        <p:txBody>
          <a:bodyPr/>
          <a:lstStyle/>
          <a:p>
            <a:r>
              <a:rPr lang="en-US" sz="3600" dirty="0" smtClean="0"/>
              <a:t>Speed up decomposition</a:t>
            </a:r>
            <a:br>
              <a:rPr lang="en-US" sz="3600" dirty="0" smtClean="0"/>
            </a:br>
            <a:r>
              <a:rPr lang="en-US" sz="3600" dirty="0" smtClean="0"/>
              <a:t>   * Toxic waste</a:t>
            </a:r>
            <a:br>
              <a:rPr lang="en-US" sz="3600" dirty="0" smtClean="0"/>
            </a:br>
            <a:r>
              <a:rPr lang="en-US" sz="3600" dirty="0" smtClean="0"/>
              <a:t>   * Waste</a:t>
            </a:r>
            <a:br>
              <a:rPr lang="en-US" sz="3600" dirty="0" smtClean="0"/>
            </a:br>
            <a:r>
              <a:rPr lang="en-US" sz="3600" dirty="0" smtClean="0"/>
              <a:t>   * Fats</a:t>
            </a:r>
            <a:br>
              <a:rPr lang="en-US" sz="3600" dirty="0" smtClean="0"/>
            </a:br>
            <a:r>
              <a:rPr lang="en-US" sz="3600" dirty="0" smtClean="0"/>
              <a:t>   * Explosives</a:t>
            </a:r>
            <a:br>
              <a:rPr lang="en-US" sz="3600" dirty="0" smtClean="0"/>
            </a:br>
            <a:r>
              <a:rPr lang="en-US" sz="3600" dirty="0" smtClean="0"/>
              <a:t>Slow down decomposition</a:t>
            </a:r>
            <a:br>
              <a:rPr lang="en-US" sz="3600" dirty="0" smtClean="0"/>
            </a:br>
            <a:r>
              <a:rPr lang="en-US" sz="3600" dirty="0" smtClean="0"/>
              <a:t>   *Anti-rusting</a:t>
            </a:r>
            <a:br>
              <a:rPr lang="en-US" sz="3600" dirty="0" smtClean="0"/>
            </a:br>
            <a:r>
              <a:rPr lang="en-US" sz="3600" dirty="0" smtClean="0"/>
              <a:t>   *Anti-aging</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 of Turkey Waste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025" name="Picture 1" descr="http://www.chemistryland.com/CHM130W/08-Equations/TypesReactions/Depolymerization.jpg"/>
          <p:cNvPicPr>
            <a:picLocks noChangeAspect="1" noChangeArrowheads="1"/>
          </p:cNvPicPr>
          <p:nvPr/>
        </p:nvPicPr>
        <p:blipFill>
          <a:blip r:embed="rId2" cstate="print"/>
          <a:srcRect b="1961"/>
          <a:stretch>
            <a:fillRect/>
          </a:stretch>
        </p:blipFill>
        <p:spPr bwMode="auto">
          <a:xfrm>
            <a:off x="1524000" y="1447800"/>
            <a:ext cx="6181344" cy="3962400"/>
          </a:xfrm>
          <a:prstGeom prst="rect">
            <a:avLst/>
          </a:prstGeom>
          <a:noFill/>
        </p:spPr>
      </p:pic>
      <p:sp>
        <p:nvSpPr>
          <p:cNvPr id="5" name="Rectangle 4"/>
          <p:cNvSpPr/>
          <p:nvPr/>
        </p:nvSpPr>
        <p:spPr>
          <a:xfrm>
            <a:off x="228600" y="5638800"/>
            <a:ext cx="8686800" cy="1015663"/>
          </a:xfrm>
          <a:prstGeom prst="rect">
            <a:avLst/>
          </a:prstGeom>
        </p:spPr>
        <p:txBody>
          <a:bodyPr wrap="square">
            <a:spAutoFit/>
          </a:bodyPr>
          <a:lstStyle/>
          <a:p>
            <a:r>
              <a:rPr lang="en-US" sz="2000" dirty="0" smtClean="0"/>
              <a:t>We don't eat turkey feathers, heads, feet, and guts, so there's a need to get rid of this waste. Some companies have figured out ways to break down all of this waste into an oil similar to diesel or biodiesel.</a:t>
            </a:r>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Single Replacement Reactions</a:t>
            </a:r>
            <a:endParaRPr lang="en-US" b="1" dirty="0"/>
          </a:p>
        </p:txBody>
      </p:sp>
      <p:sp>
        <p:nvSpPr>
          <p:cNvPr id="3" name="Content Placeholder 2"/>
          <p:cNvSpPr>
            <a:spLocks noGrp="1"/>
          </p:cNvSpPr>
          <p:nvPr>
            <p:ph idx="1"/>
          </p:nvPr>
        </p:nvSpPr>
        <p:spPr>
          <a:xfrm>
            <a:off x="228600" y="1600200"/>
            <a:ext cx="8229600" cy="4876800"/>
          </a:xfrm>
        </p:spPr>
        <p:txBody>
          <a:bodyPr>
            <a:normAutofit/>
          </a:bodyPr>
          <a:lstStyle/>
          <a:p>
            <a:r>
              <a:rPr lang="en-US" b="1" dirty="0" smtClean="0"/>
              <a:t>One metal is sacrificed to save another</a:t>
            </a:r>
          </a:p>
          <a:p>
            <a:pPr>
              <a:buNone/>
            </a:pPr>
            <a:r>
              <a:rPr lang="en-US" sz="1200" dirty="0" smtClean="0"/>
              <a:t/>
            </a:r>
            <a:br>
              <a:rPr lang="en-US" sz="1200" dirty="0" smtClean="0"/>
            </a:br>
            <a:r>
              <a:rPr lang="en-US" dirty="0" smtClean="0"/>
              <a:t>Concrete pillars have iron                             rebar in them for strength.                        However, salt water can                                 quickly react with the iron                                      to form iron (II) chloride.                                     To prevent this, a metal                                             like zinc or magnesium is                                            attached to the rebar and will protect the iron.</a:t>
            </a:r>
            <a:endParaRPr lang="en-US" dirty="0"/>
          </a:p>
        </p:txBody>
      </p:sp>
      <p:pic>
        <p:nvPicPr>
          <p:cNvPr id="88066" name="Picture 2" descr="http://www.chemistryland.com/CHM130W/08-Equations/TypesReactions/sacrificialanodes.jpg"/>
          <p:cNvPicPr>
            <a:picLocks noChangeAspect="1" noChangeArrowheads="1"/>
          </p:cNvPicPr>
          <p:nvPr/>
        </p:nvPicPr>
        <p:blipFill>
          <a:blip r:embed="rId2" cstate="print"/>
          <a:srcRect b="46004"/>
          <a:stretch>
            <a:fillRect/>
          </a:stretch>
        </p:blipFill>
        <p:spPr bwMode="auto">
          <a:xfrm>
            <a:off x="5257800" y="2438400"/>
            <a:ext cx="3619500" cy="28956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Double Replacement Reactions</a:t>
            </a:r>
            <a:endParaRPr lang="en-US" dirty="0"/>
          </a:p>
        </p:txBody>
      </p:sp>
      <p:sp>
        <p:nvSpPr>
          <p:cNvPr id="3" name="Content Placeholder 2"/>
          <p:cNvSpPr>
            <a:spLocks noGrp="1"/>
          </p:cNvSpPr>
          <p:nvPr>
            <p:ph idx="1"/>
          </p:nvPr>
        </p:nvSpPr>
        <p:spPr>
          <a:xfrm>
            <a:off x="152400" y="1600200"/>
            <a:ext cx="8839200" cy="5257800"/>
          </a:xfrm>
        </p:spPr>
        <p:txBody>
          <a:bodyPr>
            <a:noAutofit/>
          </a:bodyPr>
          <a:lstStyle/>
          <a:p>
            <a:r>
              <a:rPr lang="en-US" sz="2000" dirty="0" smtClean="0"/>
              <a:t>Let's say you were using some drain opener (sodium hydroxide) and accidentally spilled some on the carpet. Lye is very dangerous and will cause blindness if gotten in the eye and will dissolve skin. The corrosive part of sodium hydroxide is the hydroxide. Notice that if you could replace the sodium in </a:t>
            </a:r>
            <a:r>
              <a:rPr lang="en-US" sz="2000" dirty="0" err="1" smtClean="0"/>
              <a:t>NaOH</a:t>
            </a:r>
            <a:r>
              <a:rPr lang="en-US" sz="2000" dirty="0" smtClean="0"/>
              <a:t> with hydrogen, you would get HOH, which is water. A weak acid like vinegar can supply that hydrogen. Below is the full reaction. Notice the water in the vinegar will dissolve the sodium hydroxide. The neutralization takes place when the H</a:t>
            </a:r>
            <a:r>
              <a:rPr lang="en-US" sz="2000" baseline="30000" dirty="0" smtClean="0"/>
              <a:t>+</a:t>
            </a:r>
            <a:r>
              <a:rPr lang="en-US" sz="2000" dirty="0" smtClean="0"/>
              <a:t> from the acetic acid bumps into the OH</a:t>
            </a:r>
            <a:r>
              <a:rPr lang="en-US" sz="2000" baseline="30000" dirty="0" smtClean="0"/>
              <a:t>-</a:t>
            </a:r>
            <a:r>
              <a:rPr lang="en-US" sz="2000" dirty="0" smtClean="0"/>
              <a:t> from the sodium hydroxide. At that point they form water (HOH or written as H</a:t>
            </a:r>
            <a:r>
              <a:rPr lang="en-US" sz="2000" baseline="-25000" dirty="0" smtClean="0"/>
              <a:t>2</a:t>
            </a:r>
            <a:r>
              <a:rPr lang="en-US" sz="2000" dirty="0" smtClean="0"/>
              <a:t>O).</a:t>
            </a:r>
          </a:p>
        </p:txBody>
      </p:sp>
      <p:pic>
        <p:nvPicPr>
          <p:cNvPr id="87041" name="Picture 1" descr="http://www.chemistryland.com/CHM130W/08-Equations/TypesReactions/Neutralizing.jpg"/>
          <p:cNvPicPr>
            <a:picLocks noChangeAspect="1" noChangeArrowheads="1"/>
          </p:cNvPicPr>
          <p:nvPr/>
        </p:nvPicPr>
        <p:blipFill>
          <a:blip r:embed="rId2" cstate="print"/>
          <a:srcRect t="35979"/>
          <a:stretch>
            <a:fillRect/>
          </a:stretch>
        </p:blipFill>
        <p:spPr bwMode="auto">
          <a:xfrm>
            <a:off x="2438400" y="4552950"/>
            <a:ext cx="4572000" cy="2305050"/>
          </a:xfrm>
          <a:prstGeom prst="rect">
            <a:avLst/>
          </a:prstGeom>
          <a:noFill/>
        </p:spPr>
      </p:pic>
      <p:sp>
        <p:nvSpPr>
          <p:cNvPr id="5" name="Rectangle 4"/>
          <p:cNvSpPr/>
          <p:nvPr/>
        </p:nvSpPr>
        <p:spPr>
          <a:xfrm>
            <a:off x="1600200" y="1066800"/>
            <a:ext cx="5884175" cy="461665"/>
          </a:xfrm>
          <a:prstGeom prst="rect">
            <a:avLst/>
          </a:prstGeom>
        </p:spPr>
        <p:txBody>
          <a:bodyPr wrap="none">
            <a:spAutoFit/>
          </a:bodyPr>
          <a:lstStyle/>
          <a:p>
            <a:r>
              <a:rPr lang="en-US" sz="2400" dirty="0" smtClean="0"/>
              <a:t>Neutralizing corrosive lye (sodium hydroxide)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a:t>
            </a:r>
            <a:endParaRPr lang="en-US" b="1" dirty="0"/>
          </a:p>
        </p:txBody>
      </p:sp>
      <p:sp>
        <p:nvSpPr>
          <p:cNvPr id="3" name="Content Placeholder 2"/>
          <p:cNvSpPr>
            <a:spLocks noGrp="1"/>
          </p:cNvSpPr>
          <p:nvPr>
            <p:ph idx="1"/>
          </p:nvPr>
        </p:nvSpPr>
        <p:spPr/>
        <p:txBody>
          <a:bodyPr>
            <a:normAutofit/>
          </a:bodyPr>
          <a:lstStyle/>
          <a:p>
            <a:r>
              <a:rPr lang="en-US" sz="4400" dirty="0" smtClean="0"/>
              <a:t>2K +  </a:t>
            </a:r>
            <a:r>
              <a:rPr lang="en-US" sz="4400" dirty="0" err="1" smtClean="0"/>
              <a:t>Cl</a:t>
            </a:r>
            <a:r>
              <a:rPr lang="en-US" sz="4400" dirty="0" smtClean="0"/>
              <a:t>₂  </a:t>
            </a:r>
            <a:r>
              <a:rPr lang="en-US" sz="4400" smtClean="0"/>
              <a:t>→  2KCl</a:t>
            </a:r>
            <a:endParaRPr lang="en-US" sz="4400" dirty="0"/>
          </a:p>
        </p:txBody>
      </p:sp>
      <p:pic>
        <p:nvPicPr>
          <p:cNvPr id="17410" name="Picture 2" descr="http://4.bp.blogspot.com/_Obwvpc-KSC4/S6N976vbFtI/AAAAAAAAASU/UEb9DpRbtpY/s1600/synthesis+reactions.jpg"/>
          <p:cNvPicPr>
            <a:picLocks noChangeAspect="1" noChangeArrowheads="1"/>
          </p:cNvPicPr>
          <p:nvPr/>
        </p:nvPicPr>
        <p:blipFill>
          <a:blip r:embed="rId2" cstate="print"/>
          <a:srcRect l="2025" t="17647" r="759" b="10588"/>
          <a:stretch>
            <a:fillRect/>
          </a:stretch>
        </p:blipFill>
        <p:spPr bwMode="auto">
          <a:xfrm>
            <a:off x="1447800" y="2444750"/>
            <a:ext cx="6705600" cy="42608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Reactions</a:t>
            </a:r>
            <a:endParaRPr lang="en-US" dirty="0"/>
          </a:p>
        </p:txBody>
      </p:sp>
      <p:sp>
        <p:nvSpPr>
          <p:cNvPr id="3" name="Content Placeholder 2"/>
          <p:cNvSpPr>
            <a:spLocks noGrp="1"/>
          </p:cNvSpPr>
          <p:nvPr>
            <p:ph idx="1"/>
          </p:nvPr>
        </p:nvSpPr>
        <p:spPr/>
        <p:txBody>
          <a:bodyPr/>
          <a:lstStyle/>
          <a:p>
            <a:r>
              <a:rPr lang="en-US" dirty="0" smtClean="0"/>
              <a:t>We are interested in combustion reactions for two opposite reasons. Sometimes we want to speed it up and sometimes slow it down.</a:t>
            </a:r>
          </a:p>
          <a:p>
            <a:endParaRPr lang="en-US" dirty="0" smtClean="0"/>
          </a:p>
          <a:p>
            <a:r>
              <a:rPr lang="en-US" dirty="0" smtClean="0"/>
              <a:t>Speed up: Better fireworks</a:t>
            </a:r>
          </a:p>
          <a:p>
            <a:r>
              <a:rPr lang="en-US" dirty="0" smtClean="0"/>
              <a:t>Slow down: Controlled heat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Reaction Example</a:t>
            </a:r>
            <a:endParaRPr lang="en-US" dirty="0"/>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t>Hot air balloons use large propane torches to heat the air in the balloon. Unfortunately, that much flame can cause a catastrophic fire (see bottom image). Fortunately, the 11 people in this balloon survived. </a:t>
            </a:r>
            <a:endParaRPr lang="en-US" dirty="0"/>
          </a:p>
        </p:txBody>
      </p:sp>
      <p:sp>
        <p:nvSpPr>
          <p:cNvPr id="4" name="Rectangle 3"/>
          <p:cNvSpPr/>
          <p:nvPr/>
        </p:nvSpPr>
        <p:spPr>
          <a:xfrm>
            <a:off x="304800" y="2362200"/>
            <a:ext cx="4572000" cy="923330"/>
          </a:xfrm>
          <a:prstGeom prst="rect">
            <a:avLst/>
          </a:prstGeom>
        </p:spPr>
        <p:txBody>
          <a:bodyPr>
            <a:spAutoFit/>
          </a:bodyPr>
          <a:lstStyle/>
          <a:p>
            <a:r>
              <a:rPr lang="en-US" dirty="0" smtClean="0"/>
              <a:t/>
            </a:r>
            <a:br>
              <a:rPr lang="en-US" dirty="0" smtClean="0"/>
            </a:br>
            <a:r>
              <a:rPr lang="en-US" dirty="0" smtClean="0"/>
              <a:t/>
            </a:r>
            <a:br>
              <a:rPr lang="en-US" dirty="0" smtClean="0"/>
            </a:br>
            <a:endParaRPr lang="en-US" dirty="0"/>
          </a:p>
        </p:txBody>
      </p:sp>
      <p:pic>
        <p:nvPicPr>
          <p:cNvPr id="2049" name="Picture 1" descr="http://www.chemistryland.com/CHM130W/08-Equations/TypesReactions/CombustionHotAirBalloon.jpg"/>
          <p:cNvPicPr>
            <a:picLocks noChangeAspect="1" noChangeArrowheads="1"/>
          </p:cNvPicPr>
          <p:nvPr/>
        </p:nvPicPr>
        <p:blipFill>
          <a:blip r:embed="rId2" cstate="print"/>
          <a:srcRect/>
          <a:stretch>
            <a:fillRect/>
          </a:stretch>
        </p:blipFill>
        <p:spPr bwMode="auto">
          <a:xfrm>
            <a:off x="5195836" y="1447800"/>
            <a:ext cx="3644202" cy="51816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Synthetic Reaction</a:t>
            </a:r>
            <a:endParaRPr lang="en-US" b="1" dirty="0"/>
          </a:p>
        </p:txBody>
      </p:sp>
      <p:sp>
        <p:nvSpPr>
          <p:cNvPr id="3" name="Content Placeholder 2"/>
          <p:cNvSpPr>
            <a:spLocks noGrp="1"/>
          </p:cNvSpPr>
          <p:nvPr>
            <p:ph idx="1"/>
          </p:nvPr>
        </p:nvSpPr>
        <p:spPr/>
        <p:txBody>
          <a:bodyPr/>
          <a:lstStyle/>
          <a:p>
            <a:pPr marL="342900" lvl="4" indent="-342900">
              <a:buFont typeface="Arial" pitchFamily="34" charset="0"/>
              <a:buChar char="•"/>
            </a:pPr>
            <a:r>
              <a:rPr lang="en-US" sz="4400" dirty="0"/>
              <a:t>2 or more </a:t>
            </a:r>
            <a:r>
              <a:rPr lang="en-US" sz="4400" b="1" dirty="0"/>
              <a:t>simpler</a:t>
            </a:r>
            <a:r>
              <a:rPr lang="en-US" sz="4400" dirty="0"/>
              <a:t> substances </a:t>
            </a:r>
            <a:r>
              <a:rPr lang="en-US" sz="4400" dirty="0">
                <a:sym typeface="Wingdings"/>
              </a:rPr>
              <a:t></a:t>
            </a:r>
            <a:r>
              <a:rPr lang="en-US" sz="4400" dirty="0"/>
              <a:t> one </a:t>
            </a:r>
            <a:r>
              <a:rPr lang="en-US" sz="4400" b="1" dirty="0"/>
              <a:t>more complex </a:t>
            </a:r>
            <a:r>
              <a:rPr lang="en-US" sz="4400" dirty="0"/>
              <a:t>substance</a:t>
            </a:r>
          </a:p>
          <a:p>
            <a:endParaRPr lang="en-US" dirty="0"/>
          </a:p>
        </p:txBody>
      </p:sp>
      <p:pic>
        <p:nvPicPr>
          <p:cNvPr id="16385" name="Picture 1"/>
          <p:cNvPicPr>
            <a:picLocks noChangeAspect="1" noChangeArrowheads="1"/>
          </p:cNvPicPr>
          <p:nvPr/>
        </p:nvPicPr>
        <p:blipFill>
          <a:blip r:embed="rId2" cstate="print"/>
          <a:srcRect/>
          <a:stretch>
            <a:fillRect/>
          </a:stretch>
        </p:blipFill>
        <p:spPr bwMode="auto">
          <a:xfrm>
            <a:off x="1219200" y="3657600"/>
            <a:ext cx="6534150" cy="2143125"/>
          </a:xfrm>
          <a:prstGeom prst="rect">
            <a:avLst/>
          </a:prstGeom>
          <a:noFill/>
          <a:ln w="9525">
            <a:noFill/>
            <a:miter lim="800000"/>
            <a:headEnd/>
            <a:tailEnd/>
          </a:ln>
        </p:spPr>
      </p:pic>
      <p:sp>
        <p:nvSpPr>
          <p:cNvPr id="5" name="Right Arrow 4"/>
          <p:cNvSpPr/>
          <p:nvPr/>
        </p:nvSpPr>
        <p:spPr>
          <a:xfrm>
            <a:off x="4724400" y="46482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forming a compound, be sure to pay attention to: </a:t>
            </a:r>
          </a:p>
        </p:txBody>
      </p:sp>
      <p:sp>
        <p:nvSpPr>
          <p:cNvPr id="3" name="Content Placeholder 2"/>
          <p:cNvSpPr>
            <a:spLocks noGrp="1"/>
          </p:cNvSpPr>
          <p:nvPr>
            <p:ph idx="1"/>
          </p:nvPr>
        </p:nvSpPr>
        <p:spPr>
          <a:xfrm>
            <a:off x="457200" y="2057400"/>
            <a:ext cx="8229600" cy="4373563"/>
          </a:xfrm>
        </p:spPr>
        <p:txBody>
          <a:bodyPr>
            <a:normAutofit/>
          </a:bodyPr>
          <a:lstStyle/>
          <a:p>
            <a:r>
              <a:rPr lang="en-US" sz="4000" dirty="0" smtClean="0"/>
              <a:t>Covalent- </a:t>
            </a:r>
            <a:r>
              <a:rPr lang="en-US" sz="4000" dirty="0"/>
              <a:t>the </a:t>
            </a:r>
            <a:r>
              <a:rPr lang="en-US" sz="4000" b="1" dirty="0" smtClean="0"/>
              <a:t>electron </a:t>
            </a:r>
            <a:r>
              <a:rPr lang="en-US" sz="4000" b="1" dirty="0"/>
              <a:t>dot structure </a:t>
            </a:r>
            <a:r>
              <a:rPr lang="en-US" sz="4000" dirty="0"/>
              <a:t>must be </a:t>
            </a:r>
            <a:r>
              <a:rPr lang="en-US" sz="4000" dirty="0" smtClean="0"/>
              <a:t>correct</a:t>
            </a:r>
          </a:p>
          <a:p>
            <a:endParaRPr lang="en-US" sz="2000" dirty="0"/>
          </a:p>
        </p:txBody>
      </p:sp>
      <p:sp>
        <p:nvSpPr>
          <p:cNvPr id="4" name="TextBox 3"/>
          <p:cNvSpPr txBox="1"/>
          <p:nvPr/>
        </p:nvSpPr>
        <p:spPr>
          <a:xfrm>
            <a:off x="2590800" y="3352800"/>
            <a:ext cx="3839513" cy="1415772"/>
          </a:xfrm>
          <a:prstGeom prst="rect">
            <a:avLst/>
          </a:prstGeom>
          <a:noFill/>
        </p:spPr>
        <p:txBody>
          <a:bodyPr wrap="none" rtlCol="0">
            <a:spAutoFit/>
          </a:bodyPr>
          <a:lstStyle/>
          <a:p>
            <a:endParaRPr lang="en-US" dirty="0"/>
          </a:p>
          <a:p>
            <a:r>
              <a:rPr lang="en-US" sz="4800" b="1" dirty="0" smtClean="0"/>
              <a:t>Ca + O  → </a:t>
            </a:r>
            <a:r>
              <a:rPr lang="en-US" sz="4800" b="1" dirty="0" err="1" smtClean="0"/>
              <a:t>CaO</a:t>
            </a:r>
            <a:endParaRPr lang="en-US" sz="4800" b="1" dirty="0" smtClean="0"/>
          </a:p>
          <a:p>
            <a:r>
              <a:rPr lang="en-US" sz="2000" b="1" dirty="0"/>
              <a:t> </a:t>
            </a:r>
            <a:r>
              <a:rPr lang="en-US" sz="2000" b="1" dirty="0" smtClean="0"/>
              <a:t> #20	      #8</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forming a compound, be sure to pay attention to: </a:t>
            </a:r>
          </a:p>
        </p:txBody>
      </p:sp>
      <p:sp>
        <p:nvSpPr>
          <p:cNvPr id="3" name="Content Placeholder 2"/>
          <p:cNvSpPr>
            <a:spLocks noGrp="1"/>
          </p:cNvSpPr>
          <p:nvPr>
            <p:ph idx="1"/>
          </p:nvPr>
        </p:nvSpPr>
        <p:spPr>
          <a:xfrm>
            <a:off x="457200" y="1905000"/>
            <a:ext cx="8229600" cy="4525963"/>
          </a:xfrm>
        </p:spPr>
        <p:txBody>
          <a:bodyPr>
            <a:normAutofit/>
          </a:bodyPr>
          <a:lstStyle/>
          <a:p>
            <a:r>
              <a:rPr lang="en-US" sz="4000" dirty="0" smtClean="0"/>
              <a:t>Ionic- you must get the correct </a:t>
            </a:r>
            <a:r>
              <a:rPr lang="en-US" sz="4000" b="1" dirty="0" smtClean="0"/>
              <a:t>charges </a:t>
            </a:r>
            <a:r>
              <a:rPr lang="en-US" sz="4000" dirty="0" smtClean="0"/>
              <a:t>to </a:t>
            </a:r>
            <a:r>
              <a:rPr lang="en-US" sz="4000" b="1" dirty="0" smtClean="0"/>
              <a:t>cancel</a:t>
            </a:r>
            <a:r>
              <a:rPr lang="en-US" sz="4000" dirty="0" smtClean="0"/>
              <a:t> each other out</a:t>
            </a:r>
            <a:endParaRPr lang="en-US" sz="4000" dirty="0"/>
          </a:p>
        </p:txBody>
      </p:sp>
      <p:sp>
        <p:nvSpPr>
          <p:cNvPr id="4" name="Rectangle 3"/>
          <p:cNvSpPr/>
          <p:nvPr/>
        </p:nvSpPr>
        <p:spPr>
          <a:xfrm>
            <a:off x="2895600" y="3657600"/>
            <a:ext cx="3353803" cy="1138773"/>
          </a:xfrm>
          <a:prstGeom prst="rect">
            <a:avLst/>
          </a:prstGeom>
        </p:spPr>
        <p:txBody>
          <a:bodyPr wrap="none">
            <a:spAutoFit/>
          </a:bodyPr>
          <a:lstStyle/>
          <a:p>
            <a:r>
              <a:rPr lang="en-US" sz="4800" b="1" dirty="0" smtClean="0"/>
              <a:t>Na </a:t>
            </a:r>
            <a:r>
              <a:rPr lang="en-US" sz="4800" b="1" dirty="0"/>
              <a:t>+ </a:t>
            </a:r>
            <a:r>
              <a:rPr lang="en-US" sz="4800" b="1" dirty="0" smtClean="0"/>
              <a:t>I → </a:t>
            </a:r>
            <a:r>
              <a:rPr lang="en-US" sz="4800" b="1" dirty="0" err="1" smtClean="0"/>
              <a:t>NaI</a:t>
            </a:r>
            <a:endParaRPr lang="en-US" sz="4800" b="1" dirty="0" smtClean="0"/>
          </a:p>
          <a:p>
            <a:r>
              <a:rPr lang="en-US" sz="2000" b="1" dirty="0"/>
              <a:t> </a:t>
            </a:r>
            <a:r>
              <a:rPr lang="en-US" sz="2000" b="1" dirty="0" smtClean="0"/>
              <a:t>   +1              -1</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8263</TotalTime>
  <Words>1415</Words>
  <Application>Microsoft Office PowerPoint</Application>
  <PresentationFormat>On-screen Show (4:3)</PresentationFormat>
  <Paragraphs>233</Paragraphs>
  <Slides>62</Slides>
  <Notes>13</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Classifying Chemical Reactions</vt:lpstr>
      <vt:lpstr>Why classify reactions?</vt:lpstr>
      <vt:lpstr>5 Main Types:</vt:lpstr>
      <vt:lpstr>Synthesis Reaction </vt:lpstr>
      <vt:lpstr>Synthetic Reaction Picture</vt:lpstr>
      <vt:lpstr>Example:</vt:lpstr>
      <vt:lpstr>Synthetic Reaction</vt:lpstr>
      <vt:lpstr>When forming a compound, be sure to pay attention to: </vt:lpstr>
      <vt:lpstr>When forming a compound, be sure to pay attention to: </vt:lpstr>
      <vt:lpstr>Complete and Balance:</vt:lpstr>
      <vt:lpstr>Decomposition Reaction</vt:lpstr>
      <vt:lpstr>Decomposition Reaction Picture</vt:lpstr>
      <vt:lpstr>Example:</vt:lpstr>
      <vt:lpstr>Decomposition Reaction</vt:lpstr>
      <vt:lpstr>Predicting Products</vt:lpstr>
      <vt:lpstr>Predicting Products</vt:lpstr>
      <vt:lpstr>Single Replacement Reaction </vt:lpstr>
      <vt:lpstr>Single Replacement Picture</vt:lpstr>
      <vt:lpstr>Example:</vt:lpstr>
      <vt:lpstr>Single Replacement Reaction</vt:lpstr>
      <vt:lpstr>Single Replacement Reactions</vt:lpstr>
      <vt:lpstr>Single Replacement Reactions</vt:lpstr>
      <vt:lpstr>Predicting Products:</vt:lpstr>
      <vt:lpstr>More reactive or higher on list replaces less reactive or lower on list </vt:lpstr>
      <vt:lpstr>The “Activity Series” of Halogens</vt:lpstr>
      <vt:lpstr>Which will replace the other?</vt:lpstr>
      <vt:lpstr>Single Replacement Reactions Practice:</vt:lpstr>
      <vt:lpstr>Double replacement reaction</vt:lpstr>
      <vt:lpstr>Double Replacement Picture</vt:lpstr>
      <vt:lpstr>Example:</vt:lpstr>
      <vt:lpstr>Double Replacement Reaction</vt:lpstr>
      <vt:lpstr>All Double Replacement Reactions Produce either a:</vt:lpstr>
      <vt:lpstr>How do I figure out the identity of the new compounds? </vt:lpstr>
      <vt:lpstr>How do I figure out the identity of the new compounds? </vt:lpstr>
      <vt:lpstr>How do I figure out the identity of the new compounds? </vt:lpstr>
      <vt:lpstr>Complete and balance:</vt:lpstr>
      <vt:lpstr>Complete and balance:</vt:lpstr>
      <vt:lpstr>How to recognize which type?</vt:lpstr>
      <vt:lpstr>Practice Examples:</vt:lpstr>
      <vt:lpstr>Combustion Reaction</vt:lpstr>
      <vt:lpstr>Example:</vt:lpstr>
      <vt:lpstr>Slide 42</vt:lpstr>
      <vt:lpstr>Hydrocarbon</vt:lpstr>
      <vt:lpstr>Combustion reactions are exothermic</vt:lpstr>
      <vt:lpstr>Combustion Reaction Examples:</vt:lpstr>
      <vt:lpstr>SUMMARY: An equation...</vt:lpstr>
      <vt:lpstr>Reactions</vt:lpstr>
      <vt:lpstr>Synthesis, Decomposition, Single displacement, Double Displacement, or Combustion? </vt:lpstr>
      <vt:lpstr>Synthesis, Decomposition, Single displacement, Double Displacement, or Combustion? </vt:lpstr>
      <vt:lpstr>Synthesis, Decomposition, Single displacement, Double Displacement, or Combustion? </vt:lpstr>
      <vt:lpstr>Synthesis, Decomposition, Single displacement, Double Displacement, or Combustion? </vt:lpstr>
      <vt:lpstr>Synthesis, Decomposition, Single displacement, Double Displacement, or Combustion? </vt:lpstr>
      <vt:lpstr>When are these Reactions Important?</vt:lpstr>
      <vt:lpstr>Synthesis Reactions</vt:lpstr>
      <vt:lpstr>Synthesis of Pineapple Flavoring</vt:lpstr>
      <vt:lpstr>Decomposition Reactions</vt:lpstr>
      <vt:lpstr>Decomposition of Turkey Waste</vt:lpstr>
      <vt:lpstr>Single Replacement Reactions</vt:lpstr>
      <vt:lpstr>Double Replacement Reactions</vt:lpstr>
      <vt:lpstr>Combustion Reactions</vt:lpstr>
      <vt:lpstr>Combustion Reaction Example</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Chemical Reactions</dc:title>
  <dc:creator>Jam</dc:creator>
  <cp:lastModifiedBy>Jam</cp:lastModifiedBy>
  <cp:revision>47</cp:revision>
  <dcterms:created xsi:type="dcterms:W3CDTF">2012-01-21T20:20:24Z</dcterms:created>
  <dcterms:modified xsi:type="dcterms:W3CDTF">2013-02-07T01:36:28Z</dcterms:modified>
</cp:coreProperties>
</file>