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5" r:id="rId7"/>
    <p:sldId id="267" r:id="rId8"/>
    <p:sldId id="269" r:id="rId9"/>
    <p:sldId id="264" r:id="rId10"/>
    <p:sldId id="260" r:id="rId11"/>
    <p:sldId id="268" r:id="rId12"/>
    <p:sldId id="261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A11-63B7-4885-B180-1325C7DC15B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776BF-8FEA-4A3D-B7E3-415B3EBB0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A11-63B7-4885-B180-1325C7DC15B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776BF-8FEA-4A3D-B7E3-415B3EBB0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A11-63B7-4885-B180-1325C7DC15B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776BF-8FEA-4A3D-B7E3-415B3EBB0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A11-63B7-4885-B180-1325C7DC15B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776BF-8FEA-4A3D-B7E3-415B3EBB0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A11-63B7-4885-B180-1325C7DC15B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776BF-8FEA-4A3D-B7E3-415B3EBB0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A11-63B7-4885-B180-1325C7DC15B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776BF-8FEA-4A3D-B7E3-415B3EBB0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A11-63B7-4885-B180-1325C7DC15B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776BF-8FEA-4A3D-B7E3-415B3EBB0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A11-63B7-4885-B180-1325C7DC15B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776BF-8FEA-4A3D-B7E3-415B3EBB0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A11-63B7-4885-B180-1325C7DC15B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776BF-8FEA-4A3D-B7E3-415B3EBB0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A11-63B7-4885-B180-1325C7DC15B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776BF-8FEA-4A3D-B7E3-415B3EBB0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A11-63B7-4885-B180-1325C7DC15B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776BF-8FEA-4A3D-B7E3-415B3EBB0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44A11-63B7-4885-B180-1325C7DC15B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776BF-8FEA-4A3D-B7E3-415B3EBB0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results?search_query=evolution+genetic+tool+kit&amp;aq=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Evidences for Evolution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Evidences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Embryology – related organisms develop in similar ways</a:t>
            </a:r>
          </a:p>
          <a:p>
            <a:endParaRPr lang="en-US" dirty="0"/>
          </a:p>
        </p:txBody>
      </p:sp>
      <p:pic>
        <p:nvPicPr>
          <p:cNvPr id="2050" name="Picture 2" descr="http://www.carolguze.com/images/embryos/comp_embryosHaeckel.ipg.jpg"/>
          <p:cNvPicPr>
            <a:picLocks noChangeAspect="1" noChangeArrowheads="1"/>
          </p:cNvPicPr>
          <p:nvPr/>
        </p:nvPicPr>
        <p:blipFill>
          <a:blip r:embed="rId2" cstate="print"/>
          <a:srcRect t="4408" b="7438"/>
          <a:stretch>
            <a:fillRect/>
          </a:stretch>
        </p:blipFill>
        <p:spPr bwMode="auto">
          <a:xfrm>
            <a:off x="3733800" y="2743200"/>
            <a:ext cx="4876800" cy="38917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– gill pouches</a:t>
            </a:r>
            <a:endParaRPr lang="en-US" dirty="0"/>
          </a:p>
        </p:txBody>
      </p:sp>
      <p:pic>
        <p:nvPicPr>
          <p:cNvPr id="23554" name="Picture 2" descr="http://faculty.southwest.tn.edu/rburkett/GB%20Pro8.jpg"/>
          <p:cNvPicPr>
            <a:picLocks noChangeAspect="1" noChangeArrowheads="1"/>
          </p:cNvPicPr>
          <p:nvPr/>
        </p:nvPicPr>
        <p:blipFill>
          <a:blip r:embed="rId2" cstate="print"/>
          <a:srcRect t="3334"/>
          <a:stretch>
            <a:fillRect/>
          </a:stretch>
        </p:blipFill>
        <p:spPr bwMode="auto">
          <a:xfrm>
            <a:off x="1600200" y="1676400"/>
            <a:ext cx="6096000" cy="441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Evidences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Biochemistry – closely related species share more base sequences</a:t>
            </a:r>
            <a:endParaRPr lang="en-US" dirty="0"/>
          </a:p>
        </p:txBody>
      </p:sp>
      <p:pic>
        <p:nvPicPr>
          <p:cNvPr id="1026" name="Picture 2" descr="http://darwiniana.org/dnalar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95600"/>
            <a:ext cx="4829175" cy="3629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3048000"/>
            <a:ext cx="3378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Evolution </a:t>
            </a:r>
            <a:r>
              <a:rPr lang="en-US" sz="2400" dirty="0" smtClean="0">
                <a:hlinkClick r:id="rId2"/>
              </a:rPr>
              <a:t>Genetic</a:t>
            </a:r>
            <a:r>
              <a:rPr lang="en-US" sz="2400" dirty="0" smtClean="0"/>
              <a:t> Tool Kit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Evidences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Fossil Records – shows relationships between species and how structures have changed</a:t>
            </a:r>
            <a:endParaRPr lang="en-US" dirty="0"/>
          </a:p>
        </p:txBody>
      </p:sp>
      <p:pic>
        <p:nvPicPr>
          <p:cNvPr id="7170" name="Picture 2" descr="http://biologycorner.com/resources/fossil_coll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819400"/>
            <a:ext cx="3886200" cy="3905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4038600" cy="55927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1506" name="Picture 2" descr="http://www.mun.ca/biology/scarr/Equid_evolution_in_col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42126"/>
            <a:ext cx="4038600" cy="65634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Evidences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Anatomy</a:t>
            </a:r>
            <a:endParaRPr lang="en-US" dirty="0"/>
          </a:p>
        </p:txBody>
      </p:sp>
      <p:pic>
        <p:nvPicPr>
          <p:cNvPr id="6148" name="Picture 4" descr="http://2.bp.blogspot.com/_EJCTvED5chA/Skx-sKiPmJI/AAAAAAAAAAo/yEN6ip7kYio/s400/labelvert1v6.jpg"/>
          <p:cNvPicPr>
            <a:picLocks noChangeAspect="1" noChangeArrowheads="1"/>
          </p:cNvPicPr>
          <p:nvPr/>
        </p:nvPicPr>
        <p:blipFill>
          <a:blip r:embed="rId2" cstate="print"/>
          <a:srcRect l="2000" t="43986" r="2000" b="1031"/>
          <a:stretch>
            <a:fillRect/>
          </a:stretch>
        </p:blipFill>
        <p:spPr bwMode="auto">
          <a:xfrm>
            <a:off x="1219200" y="2971800"/>
            <a:ext cx="658368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Homologous structures – traits that are similar because of a common ancestor</a:t>
            </a:r>
          </a:p>
          <a:p>
            <a:endParaRPr lang="en-US" dirty="0"/>
          </a:p>
          <a:p>
            <a:pPr lvl="1"/>
            <a:r>
              <a:rPr lang="en-US" dirty="0" smtClean="0"/>
              <a:t>Ex. Arm, fin, wing</a:t>
            </a:r>
            <a:endParaRPr lang="en-US" dirty="0"/>
          </a:p>
        </p:txBody>
      </p:sp>
      <p:pic>
        <p:nvPicPr>
          <p:cNvPr id="5122" name="Picture 2" descr="http://taggart.glg.msu.edu/isb200/HOMO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971800"/>
            <a:ext cx="4343400" cy="3610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Vestigial structures – inherited traits that are reduced in size and often unused</a:t>
            </a:r>
          </a:p>
          <a:p>
            <a:endParaRPr lang="en-US" dirty="0"/>
          </a:p>
          <a:p>
            <a:pPr lvl="1"/>
            <a:r>
              <a:rPr lang="en-US" dirty="0" smtClean="0"/>
              <a:t>Ex. – whale pelvic and leg bones</a:t>
            </a:r>
          </a:p>
          <a:p>
            <a:pPr lvl="1"/>
            <a:endParaRPr lang="en-US" dirty="0"/>
          </a:p>
        </p:txBody>
      </p:sp>
      <p:pic>
        <p:nvPicPr>
          <p:cNvPr id="5" name="Picture 4" descr="http://faculty.uca.edu/johnc/vestigial_struct_c.jpg"/>
          <p:cNvPicPr>
            <a:picLocks noChangeAspect="1" noChangeArrowheads="1"/>
          </p:cNvPicPr>
          <p:nvPr/>
        </p:nvPicPr>
        <p:blipFill>
          <a:blip r:embed="rId2" cstate="print"/>
          <a:srcRect t="12657" b="13829"/>
          <a:stretch>
            <a:fillRect/>
          </a:stretch>
        </p:blipFill>
        <p:spPr bwMode="auto">
          <a:xfrm>
            <a:off x="2057400" y="3886200"/>
            <a:ext cx="5029200" cy="27728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pelvic and leg bones</a:t>
            </a:r>
            <a:endParaRPr lang="en-US" dirty="0"/>
          </a:p>
        </p:txBody>
      </p:sp>
      <p:pic>
        <p:nvPicPr>
          <p:cNvPr id="6" name="Picture 2" descr="http://www.synapses.co.uk/evolve/vestsna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114800"/>
            <a:ext cx="1819275" cy="2362200"/>
          </a:xfrm>
          <a:prstGeom prst="rect">
            <a:avLst/>
          </a:prstGeom>
          <a:noFill/>
        </p:spPr>
      </p:pic>
      <p:pic>
        <p:nvPicPr>
          <p:cNvPr id="22534" name="Picture 6" descr="http://www.citruscollege.edu/lc/biology/PublishingImages/0346l.jpg"/>
          <p:cNvPicPr>
            <a:picLocks noChangeAspect="1" noChangeArrowheads="1"/>
          </p:cNvPicPr>
          <p:nvPr/>
        </p:nvPicPr>
        <p:blipFill>
          <a:blip r:embed="rId3" cstate="print"/>
          <a:srcRect l="7111" t="4734" r="52000" b="5325"/>
          <a:stretch>
            <a:fillRect/>
          </a:stretch>
        </p:blipFill>
        <p:spPr bwMode="auto">
          <a:xfrm>
            <a:off x="609600" y="1676400"/>
            <a:ext cx="2971800" cy="4909930"/>
          </a:xfrm>
          <a:prstGeom prst="rect">
            <a:avLst/>
          </a:prstGeom>
          <a:noFill/>
        </p:spPr>
      </p:pic>
      <p:pic>
        <p:nvPicPr>
          <p:cNvPr id="22538" name="Picture 10" descr="http://www.edwardtbabinski.us/images/spurs1.jpg"/>
          <p:cNvPicPr>
            <a:picLocks noChangeAspect="1" noChangeArrowheads="1"/>
          </p:cNvPicPr>
          <p:nvPr/>
        </p:nvPicPr>
        <p:blipFill>
          <a:blip r:embed="rId4" cstate="print"/>
          <a:srcRect l="25418" t="22222" r="9030"/>
          <a:stretch>
            <a:fillRect/>
          </a:stretch>
        </p:blipFill>
        <p:spPr bwMode="auto">
          <a:xfrm>
            <a:off x="5105400" y="2057400"/>
            <a:ext cx="3733800" cy="2933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vestigial organs do humans have?</a:t>
            </a:r>
            <a:endParaRPr lang="en-US" dirty="0"/>
          </a:p>
        </p:txBody>
      </p:sp>
      <p:pic>
        <p:nvPicPr>
          <p:cNvPr id="24578" name="Picture 2" descr="http://image.wistatutor.com/content/heredity-evolution/man-vestigeal-orga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86000"/>
            <a:ext cx="6735248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Analogous structures – traits similar in function but don’t come from a common ancestor</a:t>
            </a:r>
          </a:p>
          <a:p>
            <a:endParaRPr lang="en-US" dirty="0"/>
          </a:p>
          <a:p>
            <a:pPr lvl="1"/>
            <a:r>
              <a:rPr lang="en-US" dirty="0" smtClean="0"/>
              <a:t>Insect wings and bird wings</a:t>
            </a:r>
            <a:endParaRPr lang="en-US" dirty="0"/>
          </a:p>
        </p:txBody>
      </p:sp>
      <p:pic>
        <p:nvPicPr>
          <p:cNvPr id="3074" name="Picture 2" descr="Figure 17.11"/>
          <p:cNvPicPr>
            <a:picLocks noChangeAspect="1" noChangeArrowheads="1"/>
          </p:cNvPicPr>
          <p:nvPr/>
        </p:nvPicPr>
        <p:blipFill>
          <a:blip r:embed="rId2" cstate="print"/>
          <a:srcRect l="33778" t="56805"/>
          <a:stretch>
            <a:fillRect/>
          </a:stretch>
        </p:blipFill>
        <p:spPr bwMode="auto">
          <a:xfrm>
            <a:off x="2362199" y="4572000"/>
            <a:ext cx="4354879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129</Words>
  <Application>Microsoft Office PowerPoint</Application>
  <PresentationFormat>On-screen Show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Evidences for Evolution</vt:lpstr>
      <vt:lpstr>Evidences for Evolution</vt:lpstr>
      <vt:lpstr>Slide 3</vt:lpstr>
      <vt:lpstr>Evidences for Evolution</vt:lpstr>
      <vt:lpstr>Anatomy </vt:lpstr>
      <vt:lpstr>Anatomy </vt:lpstr>
      <vt:lpstr>Python pelvic and leg bones</vt:lpstr>
      <vt:lpstr>What vestigial organs do humans have?</vt:lpstr>
      <vt:lpstr>Anatomy </vt:lpstr>
      <vt:lpstr>Evidences for Evolution</vt:lpstr>
      <vt:lpstr>Ex. – gill pouches</vt:lpstr>
      <vt:lpstr>Evidences for Evolution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Evidences for Evolution</dc:title>
  <dc:creator>Steve Huber</dc:creator>
  <cp:lastModifiedBy>Jam</cp:lastModifiedBy>
  <cp:revision>15</cp:revision>
  <dcterms:created xsi:type="dcterms:W3CDTF">2010-11-29T18:03:25Z</dcterms:created>
  <dcterms:modified xsi:type="dcterms:W3CDTF">2013-01-21T17:15:53Z</dcterms:modified>
</cp:coreProperties>
</file>