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77" r:id="rId10"/>
    <p:sldId id="262" r:id="rId11"/>
    <p:sldId id="264" r:id="rId12"/>
    <p:sldId id="263" r:id="rId13"/>
    <p:sldId id="265" r:id="rId14"/>
    <p:sldId id="280" r:id="rId15"/>
    <p:sldId id="284" r:id="rId16"/>
    <p:sldId id="285" r:id="rId17"/>
    <p:sldId id="289" r:id="rId18"/>
    <p:sldId id="286" r:id="rId19"/>
    <p:sldId id="287" r:id="rId20"/>
    <p:sldId id="288" r:id="rId21"/>
    <p:sldId id="282" r:id="rId22"/>
    <p:sldId id="283" r:id="rId23"/>
    <p:sldId id="278" r:id="rId24"/>
    <p:sldId id="266" r:id="rId25"/>
    <p:sldId id="292" r:id="rId26"/>
    <p:sldId id="269" r:id="rId27"/>
    <p:sldId id="290" r:id="rId28"/>
    <p:sldId id="270" r:id="rId29"/>
    <p:sldId id="296" r:id="rId30"/>
    <p:sldId id="297" r:id="rId31"/>
    <p:sldId id="271" r:id="rId32"/>
    <p:sldId id="274" r:id="rId33"/>
    <p:sldId id="272" r:id="rId34"/>
    <p:sldId id="298" r:id="rId35"/>
    <p:sldId id="303" r:id="rId36"/>
    <p:sldId id="304" r:id="rId37"/>
    <p:sldId id="305" r:id="rId38"/>
    <p:sldId id="301" r:id="rId39"/>
    <p:sldId id="302" r:id="rId40"/>
    <p:sldId id="299" r:id="rId41"/>
    <p:sldId id="300" r:id="rId42"/>
    <p:sldId id="273" r:id="rId43"/>
    <p:sldId id="275" r:id="rId44"/>
    <p:sldId id="306" r:id="rId45"/>
    <p:sldId id="276" r:id="rId46"/>
    <p:sldId id="293" r:id="rId47"/>
    <p:sldId id="294" r:id="rId48"/>
    <p:sldId id="29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F7E48-D678-44F8-8619-F07AA73E16EB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80A4-0938-4F8D-AA1F-A8AC7B5C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E80A4-0938-4F8D-AA1F-A8AC7B5C48F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8681-1016-4C64-BD8A-0A0FA9BD46B6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771B-FDAC-421F-93DF-ABE0BB8CD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botany.hawaii.edu/faculty/webb/BOT201/Angiosperm/MagnoliophytaLab99/SmilaxRotMaturePhloemXylem300Lab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botany.hawaii.edu/faculty/webb/BOT201/Angiosperm/MagnoliophytaLab99/SmilaxRotMaturePhloemXylem300Lab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Flowers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a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3200" b="1" dirty="0"/>
              <a:t>Stamen – male reproductive structure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8134"/>
          <a:stretch>
            <a:fillRect/>
          </a:stretch>
        </p:blipFill>
        <p:spPr bwMode="auto">
          <a:xfrm>
            <a:off x="3276600" y="2438400"/>
            <a:ext cx="4953000" cy="416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2057400" cy="37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the Stamen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anther – saclike structures that produce pollen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7999"/>
            <a:ext cx="3886200" cy="35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http://www.geocities.com/joburbank/Stamen.jpg"/>
          <p:cNvPicPr>
            <a:picLocks noChangeAspect="1" noChangeArrowheads="1"/>
          </p:cNvPicPr>
          <p:nvPr/>
        </p:nvPicPr>
        <p:blipFill>
          <a:blip r:embed="rId3" cstate="print"/>
          <a:srcRect l="1458" t="9653" r="14792" b="13681"/>
          <a:stretch>
            <a:fillRect/>
          </a:stretch>
        </p:blipFill>
        <p:spPr bwMode="auto">
          <a:xfrm>
            <a:off x="1219200" y="2743200"/>
            <a:ext cx="3218622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91400" y="2667000"/>
            <a:ext cx="82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anther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391400" y="2971800"/>
            <a:ext cx="334072" cy="3048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8" descr="http://k41.pbase.com/u36/beluptiga/upload/32239016.Lillyflow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2971800" cy="1972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the Stamen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filament – thick stalk, holds up anthers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7999"/>
            <a:ext cx="3886200" cy="35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www.fotothing.com/photos/2ec/2ec951a082c8346102fcd47e77a98c83_c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3387591" cy="2454275"/>
          </a:xfrm>
          <a:prstGeom prst="rect">
            <a:avLst/>
          </a:prstGeom>
          <a:noFill/>
        </p:spPr>
      </p:pic>
      <p:pic>
        <p:nvPicPr>
          <p:cNvPr id="6" name="Picture 6" descr="http://imagecache.allposters.com/images/pic/PTGPOD/GPJA01-00000010-001-FB~Camellia-Japonica-Close-up-of-Red-Flower-with-Stamens-Pos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72000"/>
            <a:ext cx="2722033" cy="2041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72400" y="2438400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filament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124700" y="2933700"/>
            <a:ext cx="1219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38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00" y="1524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anther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1524000"/>
            <a:ext cx="103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stigma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78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style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953000"/>
            <a:ext cx="898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ovary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438400"/>
            <a:ext cx="126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filament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5181600"/>
            <a:ext cx="83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peta</a:t>
            </a:r>
            <a:r>
              <a:rPr lang="en-US" sz="2400" b="1" dirty="0"/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5943600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sepal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700" b="1" dirty="0"/>
              <a:t>Vascular </a:t>
            </a:r>
            <a:r>
              <a:rPr lang="en-US" sz="6700" b="1" dirty="0" smtClean="0"/>
              <a:t>Tissue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milaxRotMaturePhloemXylem150Lab.jpg (59632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721" b="2041"/>
          <a:stretch>
            <a:fillRect/>
          </a:stretch>
        </p:blipFill>
        <p:spPr bwMode="auto">
          <a:xfrm>
            <a:off x="1981200" y="381000"/>
            <a:ext cx="4724400" cy="620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Xylem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Transports water and minerals up the plant</a:t>
            </a:r>
          </a:p>
          <a:p>
            <a:r>
              <a:rPr lang="en-US" sz="4400" dirty="0" smtClean="0"/>
              <a:t>One way                                          only</a:t>
            </a:r>
          </a:p>
        </p:txBody>
      </p:sp>
      <p:pic>
        <p:nvPicPr>
          <p:cNvPr id="1026" name="Picture 2" descr="http://botit.botany.wisc.edu/Resources/Botany/Root/Old%20Collection/Other/Monocot%20Root%20X-Sections/Zea%20Root/Xylem%20phloem%20MC.jpg"/>
          <p:cNvPicPr>
            <a:picLocks noChangeAspect="1" noChangeArrowheads="1"/>
          </p:cNvPicPr>
          <p:nvPr/>
        </p:nvPicPr>
        <p:blipFill>
          <a:blip r:embed="rId2" cstate="print"/>
          <a:srcRect l="12924" t="16162"/>
          <a:stretch>
            <a:fillRect/>
          </a:stretch>
        </p:blipFill>
        <p:spPr bwMode="auto">
          <a:xfrm>
            <a:off x="4000041" y="2971800"/>
            <a:ext cx="4639134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Xylem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Large inside straws</a:t>
            </a:r>
          </a:p>
          <a:p>
            <a:r>
              <a:rPr lang="en-US" sz="4400" dirty="0" smtClean="0"/>
              <a:t>Made of thick dead cells</a:t>
            </a:r>
            <a:endParaRPr lang="en-US" sz="4400" dirty="0"/>
          </a:p>
        </p:txBody>
      </p:sp>
      <p:pic>
        <p:nvPicPr>
          <p:cNvPr id="50178" name="Picture 2" descr="http://25.media.tumblr.com/tumblr_lj0lgem44E1qhgupao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230880" y="2941320"/>
            <a:ext cx="329184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Xylem</a:t>
            </a:r>
            <a:endParaRPr lang="en-US" b="1" dirty="0"/>
          </a:p>
        </p:txBody>
      </p:sp>
      <p:pic>
        <p:nvPicPr>
          <p:cNvPr id="44034" name="Picture 2" descr="http://www.homearchitects.com/wp-content/uploads/2009/06/CeleryXylem-Pholem-300x225.jpg"/>
          <p:cNvPicPr>
            <a:picLocks noChangeAspect="1" noChangeArrowheads="1"/>
          </p:cNvPicPr>
          <p:nvPr/>
        </p:nvPicPr>
        <p:blipFill>
          <a:blip r:embed="rId2" cstate="print"/>
          <a:srcRect b="4762"/>
          <a:stretch>
            <a:fillRect/>
          </a:stretch>
        </p:blipFill>
        <p:spPr bwMode="auto">
          <a:xfrm>
            <a:off x="1371600" y="1600200"/>
            <a:ext cx="6400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Phloem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Transports food                                molecules to all                                 parts of the plant</a:t>
            </a:r>
          </a:p>
          <a:p>
            <a:r>
              <a:rPr lang="en-US" sz="4400" dirty="0" smtClean="0"/>
              <a:t>Two way</a:t>
            </a:r>
          </a:p>
          <a:p>
            <a:endParaRPr lang="en-US" dirty="0"/>
          </a:p>
        </p:txBody>
      </p:sp>
      <p:pic>
        <p:nvPicPr>
          <p:cNvPr id="4" name="Picture 5" descr="SmilaxRotMaturePhloemXylem150Lab.jpg (59632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721" b="2041"/>
          <a:stretch>
            <a:fillRect/>
          </a:stretch>
        </p:blipFill>
        <p:spPr bwMode="auto">
          <a:xfrm>
            <a:off x="5181600" y="1371600"/>
            <a:ext cx="3733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 – attract pollinators to aid in reproduction</a:t>
            </a:r>
            <a:endParaRPr lang="en-US" dirty="0"/>
          </a:p>
        </p:txBody>
      </p:sp>
      <p:pic>
        <p:nvPicPr>
          <p:cNvPr id="29698" name="Picture 2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2286" t="1720" r="68000" b="77635"/>
          <a:stretch>
            <a:fillRect/>
          </a:stretch>
        </p:blipFill>
        <p:spPr bwMode="auto">
          <a:xfrm>
            <a:off x="990600" y="1752600"/>
            <a:ext cx="1524000" cy="1406770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34286" t="1720" r="34708" b="77635"/>
          <a:stretch>
            <a:fillRect/>
          </a:stretch>
        </p:blipFill>
        <p:spPr bwMode="auto">
          <a:xfrm>
            <a:off x="2819400" y="1752600"/>
            <a:ext cx="1600200" cy="1415562"/>
          </a:xfrm>
          <a:prstGeom prst="rect">
            <a:avLst/>
          </a:prstGeom>
          <a:noFill/>
        </p:spPr>
      </p:pic>
      <p:pic>
        <p:nvPicPr>
          <p:cNvPr id="29702" name="Picture 6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68571" t="51613" r="1714" b="27742"/>
          <a:stretch>
            <a:fillRect/>
          </a:stretch>
        </p:blipFill>
        <p:spPr bwMode="auto">
          <a:xfrm>
            <a:off x="4724400" y="1752600"/>
            <a:ext cx="1524000" cy="1406770"/>
          </a:xfrm>
          <a:prstGeom prst="rect">
            <a:avLst/>
          </a:prstGeom>
          <a:noFill/>
        </p:spPr>
      </p:pic>
      <p:pic>
        <p:nvPicPr>
          <p:cNvPr id="29704" name="Picture 8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68747" t="25806" r="1714" b="53549"/>
          <a:stretch>
            <a:fillRect/>
          </a:stretch>
        </p:blipFill>
        <p:spPr bwMode="auto">
          <a:xfrm>
            <a:off x="990600" y="3352800"/>
            <a:ext cx="1524000" cy="1415142"/>
          </a:xfrm>
          <a:prstGeom prst="rect">
            <a:avLst/>
          </a:prstGeom>
          <a:noFill/>
        </p:spPr>
      </p:pic>
      <p:pic>
        <p:nvPicPr>
          <p:cNvPr id="29706" name="Picture 10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34286" t="25806" r="34708" b="53773"/>
          <a:stretch>
            <a:fillRect/>
          </a:stretch>
        </p:blipFill>
        <p:spPr bwMode="auto">
          <a:xfrm>
            <a:off x="2819400" y="3352800"/>
            <a:ext cx="1600200" cy="1400176"/>
          </a:xfrm>
          <a:prstGeom prst="rect">
            <a:avLst/>
          </a:prstGeom>
          <a:noFill/>
        </p:spPr>
      </p:pic>
      <p:pic>
        <p:nvPicPr>
          <p:cNvPr id="29708" name="Picture 12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2849" t="26728" r="68000" b="52076"/>
          <a:stretch>
            <a:fillRect/>
          </a:stretch>
        </p:blipFill>
        <p:spPr bwMode="auto">
          <a:xfrm>
            <a:off x="4724400" y="4953000"/>
            <a:ext cx="1524000" cy="1472184"/>
          </a:xfrm>
          <a:prstGeom prst="rect">
            <a:avLst/>
          </a:prstGeom>
          <a:noFill/>
        </p:spPr>
      </p:pic>
      <p:pic>
        <p:nvPicPr>
          <p:cNvPr id="29710" name="Picture 14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68953" t="76477" r="1333" b="3065"/>
          <a:stretch>
            <a:fillRect/>
          </a:stretch>
        </p:blipFill>
        <p:spPr bwMode="auto">
          <a:xfrm>
            <a:off x="6553200" y="1752600"/>
            <a:ext cx="1524000" cy="1394004"/>
          </a:xfrm>
          <a:prstGeom prst="rect">
            <a:avLst/>
          </a:prstGeom>
          <a:noFill/>
        </p:spPr>
      </p:pic>
      <p:pic>
        <p:nvPicPr>
          <p:cNvPr id="29712" name="Picture 16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34286" t="50723" r="34817" b="27742"/>
          <a:stretch>
            <a:fillRect/>
          </a:stretch>
        </p:blipFill>
        <p:spPr bwMode="auto">
          <a:xfrm>
            <a:off x="6553200" y="3352800"/>
            <a:ext cx="1524000" cy="1411254"/>
          </a:xfrm>
          <a:prstGeom prst="rect">
            <a:avLst/>
          </a:prstGeom>
          <a:noFill/>
        </p:spPr>
      </p:pic>
      <p:pic>
        <p:nvPicPr>
          <p:cNvPr id="29714" name="Picture 18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34667" t="75341" r="35619" b="3412"/>
          <a:stretch>
            <a:fillRect/>
          </a:stretch>
        </p:blipFill>
        <p:spPr bwMode="auto">
          <a:xfrm>
            <a:off x="6553200" y="4953000"/>
            <a:ext cx="1524000" cy="1447800"/>
          </a:xfrm>
          <a:prstGeom prst="rect">
            <a:avLst/>
          </a:prstGeom>
          <a:noFill/>
        </p:spPr>
      </p:pic>
      <p:pic>
        <p:nvPicPr>
          <p:cNvPr id="29716" name="Picture 20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1076" t="75341" r="67619" b="3341"/>
          <a:stretch>
            <a:fillRect/>
          </a:stretch>
        </p:blipFill>
        <p:spPr bwMode="auto">
          <a:xfrm>
            <a:off x="4724400" y="3352800"/>
            <a:ext cx="1524000" cy="1371600"/>
          </a:xfrm>
          <a:prstGeom prst="rect">
            <a:avLst/>
          </a:prstGeom>
          <a:noFill/>
        </p:spPr>
      </p:pic>
      <p:pic>
        <p:nvPicPr>
          <p:cNvPr id="29718" name="Picture 22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2667" t="51254" r="67619" b="28101"/>
          <a:stretch>
            <a:fillRect/>
          </a:stretch>
        </p:blipFill>
        <p:spPr bwMode="auto">
          <a:xfrm>
            <a:off x="2819400" y="4953000"/>
            <a:ext cx="1600200" cy="1477108"/>
          </a:xfrm>
          <a:prstGeom prst="rect">
            <a:avLst/>
          </a:prstGeom>
          <a:noFill/>
        </p:spPr>
      </p:pic>
      <p:pic>
        <p:nvPicPr>
          <p:cNvPr id="29720" name="Picture 24" descr="http://upload.wikimedia.org/wikipedia/commons/thumb/a/a5/Flower_poster_2.jpg/350px-Flower_poster_2.jpg"/>
          <p:cNvPicPr>
            <a:picLocks noChangeAspect="1" noChangeArrowheads="1"/>
          </p:cNvPicPr>
          <p:nvPr/>
        </p:nvPicPr>
        <p:blipFill>
          <a:blip r:embed="rId2" cstate="print"/>
          <a:srcRect l="67581" t="2099" r="3619" b="77255"/>
          <a:stretch>
            <a:fillRect/>
          </a:stretch>
        </p:blipFill>
        <p:spPr bwMode="auto">
          <a:xfrm>
            <a:off x="990600" y="4953000"/>
            <a:ext cx="1524000" cy="145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Phloem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Smaller outside vessels</a:t>
            </a:r>
          </a:p>
          <a:p>
            <a:r>
              <a:rPr lang="en-US" sz="4400" dirty="0" smtClean="0"/>
              <a:t>Made of living cells</a:t>
            </a:r>
            <a:endParaRPr lang="en-US" sz="4400" dirty="0"/>
          </a:p>
        </p:txBody>
      </p:sp>
      <p:pic>
        <p:nvPicPr>
          <p:cNvPr id="46082" name="Picture 2" descr="http://botit.botany.wisc.edu/Anatomy/Glossary/images/medicago/phl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6544" b="15691"/>
          <a:stretch>
            <a:fillRect/>
          </a:stretch>
        </p:blipFill>
        <p:spPr bwMode="auto">
          <a:xfrm>
            <a:off x="990600" y="533400"/>
            <a:ext cx="739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static.diffen.com/uploadz/6/6e/Xylem-and-Phl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7762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Plant Processes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/>
              <a:t>Photosynthesis – process plants use to make their own food</a:t>
            </a:r>
            <a:endParaRPr lang="en-US" dirty="0"/>
          </a:p>
        </p:txBody>
      </p:sp>
      <p:pic>
        <p:nvPicPr>
          <p:cNvPr id="11266" name="Picture 2" descr="http://islamforhumanity.files.wordpress.com/2011/05/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472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Takes place…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 the chloroplasts of leaf cells</a:t>
            </a:r>
            <a:endParaRPr lang="en-US" sz="4400" dirty="0"/>
          </a:p>
        </p:txBody>
      </p:sp>
      <p:pic>
        <p:nvPicPr>
          <p:cNvPr id="50178" name="Picture 2" descr="http://1.bp.blogspot.com/-2WtjyRjhLRs/TbQicIlj20I/AAAAAAAAADU/z3wTnj5fSpo/s1600/chloropla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3616952"/>
            <a:ext cx="4953000" cy="2640973"/>
          </a:xfrm>
          <a:prstGeom prst="rect">
            <a:avLst/>
          </a:prstGeom>
          <a:noFill/>
        </p:spPr>
      </p:pic>
      <p:pic>
        <p:nvPicPr>
          <p:cNvPr id="50180" name="Picture 4" descr="http://blogs.icta.net/mom/files/2011/03/chloroplasts-300x296.jpg"/>
          <p:cNvPicPr>
            <a:picLocks noChangeAspect="1" noChangeArrowheads="1"/>
          </p:cNvPicPr>
          <p:nvPr/>
        </p:nvPicPr>
        <p:blipFill>
          <a:blip r:embed="rId3" cstate="print"/>
          <a:srcRect l="1935" r="1333"/>
          <a:stretch>
            <a:fillRect/>
          </a:stretch>
        </p:blipFill>
        <p:spPr bwMode="auto">
          <a:xfrm>
            <a:off x="457200" y="2438400"/>
            <a:ext cx="3581400" cy="365302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4400" b="1" dirty="0" smtClean="0"/>
              <a:t>Carbon dioxide + water + light = glucose + oxygen</a:t>
            </a:r>
            <a:endParaRPr lang="en-US" sz="4400" dirty="0" smtClean="0"/>
          </a:p>
          <a:p>
            <a:endParaRPr lang="en-US" dirty="0"/>
          </a:p>
        </p:txBody>
      </p:sp>
      <p:pic>
        <p:nvPicPr>
          <p:cNvPr id="9218" name="Picture 2" descr="http://www.eoearth.org/files/121601_121700/121668/Irrigation-photosynthesis.gif"/>
          <p:cNvPicPr>
            <a:picLocks noChangeAspect="1" noChangeArrowheads="1"/>
          </p:cNvPicPr>
          <p:nvPr/>
        </p:nvPicPr>
        <p:blipFill>
          <a:blip r:embed="rId2" cstate="print"/>
          <a:srcRect t="8475"/>
          <a:stretch>
            <a:fillRect/>
          </a:stretch>
        </p:blipFill>
        <p:spPr bwMode="auto">
          <a:xfrm>
            <a:off x="2209800" y="3185418"/>
            <a:ext cx="4724400" cy="345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5400" dirty="0" smtClean="0"/>
              <a:t>___CO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 + ___H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O + light   =</a:t>
            </a:r>
          </a:p>
          <a:p>
            <a:pPr marL="342900" lvl="1" indent="-342900">
              <a:buNone/>
            </a:pPr>
            <a:r>
              <a:rPr lang="en-US" sz="5400" dirty="0" smtClean="0"/>
              <a:t> </a:t>
            </a:r>
            <a:r>
              <a:rPr lang="en-US" sz="6600" dirty="0" smtClean="0"/>
              <a:t>C</a:t>
            </a:r>
            <a:r>
              <a:rPr lang="en-US" sz="6600" b="1" dirty="0" smtClean="0"/>
              <a:t>₆</a:t>
            </a:r>
            <a:r>
              <a:rPr lang="en-US" sz="6600" dirty="0" smtClean="0"/>
              <a:t>H</a:t>
            </a:r>
            <a:r>
              <a:rPr lang="en-US" sz="6600" b="1" dirty="0" smtClean="0"/>
              <a:t>₁₂</a:t>
            </a:r>
            <a:r>
              <a:rPr lang="en-US" sz="6600" dirty="0" smtClean="0"/>
              <a:t>O</a:t>
            </a:r>
            <a:r>
              <a:rPr lang="en-US" sz="6600" b="1" dirty="0" smtClean="0"/>
              <a:t>₆ </a:t>
            </a:r>
            <a:r>
              <a:rPr lang="en-US" sz="5400" dirty="0" smtClean="0"/>
              <a:t>+ ___O</a:t>
            </a:r>
            <a:r>
              <a:rPr lang="en-US" sz="5400" baseline="-25000" dirty="0" smtClean="0"/>
              <a:t>2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105400"/>
            <a:ext cx="568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Balance the Equation!</a:t>
            </a:r>
            <a:endParaRPr lang="en-US" sz="4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/>
              <a:t>Transpiration – water vapor leaving the leaves</a:t>
            </a:r>
            <a:endParaRPr lang="en-US" dirty="0"/>
          </a:p>
        </p:txBody>
      </p:sp>
      <p:pic>
        <p:nvPicPr>
          <p:cNvPr id="8194" name="Picture 2" descr="http://1.bp.blogspot.com/_yRx4cjdnTOM/R8vHmOTXDUI/AAAAAAAAACc/H8eZl0PjEqk/s320/tr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5257800" cy="363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Water </a:t>
            </a:r>
            <a:r>
              <a:rPr lang="en-US" sz="4400" b="1" dirty="0"/>
              <a:t>exits through the </a:t>
            </a:r>
            <a:r>
              <a:rPr lang="en-US" sz="4400" b="1" dirty="0" smtClean="0"/>
              <a:t>stoma</a:t>
            </a:r>
          </a:p>
          <a:p>
            <a:endParaRPr lang="en-US" dirty="0"/>
          </a:p>
        </p:txBody>
      </p:sp>
      <p:pic>
        <p:nvPicPr>
          <p:cNvPr id="6" name="Picture 5" descr="http://www.biologyjunction.com/images/transpul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6234546" cy="2743200"/>
          </a:xfrm>
          <a:prstGeom prst="rect">
            <a:avLst/>
          </a:prstGeom>
          <a:noFill/>
        </p:spPr>
      </p:pic>
      <p:pic>
        <p:nvPicPr>
          <p:cNvPr id="7171" name="Picture 3" descr="https://eapbiofield.wikispaces.com/file/view/I10-22a-stomata.jp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4572000" y="2438400"/>
            <a:ext cx="380025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Parts </a:t>
            </a:r>
            <a:r>
              <a:rPr lang="en-US" b="1" dirty="0"/>
              <a:t>of a </a:t>
            </a:r>
            <a:r>
              <a:rPr lang="en-US" b="1" dirty="0" smtClean="0"/>
              <a:t>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Sepals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- modified </a:t>
            </a:r>
            <a:r>
              <a:rPr lang="en-US" b="1" dirty="0"/>
              <a:t>leaves that protect the </a:t>
            </a:r>
            <a:r>
              <a:rPr lang="en-US" b="1" dirty="0" smtClean="0"/>
              <a:t>bud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- often </a:t>
            </a:r>
            <a:r>
              <a:rPr lang="en-US" b="1" dirty="0"/>
              <a:t>green</a:t>
            </a:r>
            <a:endParaRPr lang="en-US" dirty="0"/>
          </a:p>
          <a:p>
            <a:endParaRPr lang="en-U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2514600" cy="354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 descr="http://oregonstate.edu/dept/nursery-weeds/feature_articles/vines/hb_bracts_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2514600" cy="1877568"/>
          </a:xfrm>
          <a:prstGeom prst="rect">
            <a:avLst/>
          </a:prstGeom>
          <a:noFill/>
        </p:spPr>
      </p:pic>
      <p:pic>
        <p:nvPicPr>
          <p:cNvPr id="28677" name="Picture 5" descr="http://www.missouriplants.com/Whitealt/Geum_canadense_sepals.jpg"/>
          <p:cNvPicPr>
            <a:picLocks noChangeAspect="1" noChangeArrowheads="1"/>
          </p:cNvPicPr>
          <p:nvPr/>
        </p:nvPicPr>
        <p:blipFill>
          <a:blip r:embed="rId4" cstate="print"/>
          <a:srcRect b="18757"/>
          <a:stretch>
            <a:fillRect/>
          </a:stretch>
        </p:blipFill>
        <p:spPr bwMode="auto">
          <a:xfrm>
            <a:off x="685800" y="4724400"/>
            <a:ext cx="2149475" cy="1889125"/>
          </a:xfrm>
          <a:prstGeom prst="rect">
            <a:avLst/>
          </a:prstGeom>
          <a:noFill/>
        </p:spPr>
      </p:pic>
      <p:pic>
        <p:nvPicPr>
          <p:cNvPr id="28681" name="Picture 9" descr="http://ntsavanna.com/wp-content/uploads/2008/08/7-arundina-sep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799" y="2895600"/>
            <a:ext cx="4976209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Roots </a:t>
            </a:r>
            <a:r>
              <a:rPr lang="en-US" sz="4400" dirty="0"/>
              <a:t>reabsorb water </a:t>
            </a:r>
            <a:endParaRPr lang="en-US" sz="4400" dirty="0" smtClean="0"/>
          </a:p>
          <a:p>
            <a:pPr>
              <a:buNone/>
            </a:pPr>
            <a:r>
              <a:rPr lang="en-US" sz="4400" dirty="0"/>
              <a:t>	</a:t>
            </a:r>
            <a:r>
              <a:rPr lang="en-US" sz="4400" dirty="0" smtClean="0"/>
              <a:t>to replace </a:t>
            </a:r>
            <a:r>
              <a:rPr lang="en-US" sz="4400" dirty="0"/>
              <a:t>water </a:t>
            </a:r>
            <a:r>
              <a:rPr lang="en-US" sz="4400" dirty="0" smtClean="0"/>
              <a:t>                             lost through                                    leaves</a:t>
            </a:r>
            <a:endParaRPr lang="en-US" sz="4400" dirty="0"/>
          </a:p>
          <a:p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14600"/>
            <a:ext cx="3505200" cy="41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1.bp.blogspot.com/_kC_Isy1b8rg/ShvpAMgvZDI/AAAAAAAAAXs/67xhtRvE0Ms/s320/wctranspirationleafsoil.jpg"/>
          <p:cNvPicPr>
            <a:picLocks noChangeAspect="1" noChangeArrowheads="1"/>
          </p:cNvPicPr>
          <p:nvPr/>
        </p:nvPicPr>
        <p:blipFill>
          <a:blip r:embed="rId3" cstate="print"/>
          <a:srcRect r="11111" b="9020"/>
          <a:stretch>
            <a:fillRect/>
          </a:stretch>
        </p:blipFill>
        <p:spPr bwMode="auto">
          <a:xfrm>
            <a:off x="2667000" y="4114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Plant </a:t>
            </a:r>
            <a:r>
              <a:rPr lang="en-US" b="1" dirty="0" smtClean="0"/>
              <a:t>Tropisms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Tropism </a:t>
            </a:r>
            <a:r>
              <a:rPr lang="en-US" sz="4000" b="1" dirty="0"/>
              <a:t>– plant growth in response to a stimulus</a:t>
            </a:r>
            <a:endParaRPr lang="en-US" sz="40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5000625" cy="34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/>
              <a:t>Positive tropism – grow toward a stimulus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2057400"/>
            <a:ext cx="599635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Negative </a:t>
            </a:r>
            <a:r>
              <a:rPr lang="en-US" b="1" dirty="0"/>
              <a:t>tropism – grow away from a </a:t>
            </a:r>
            <a:r>
              <a:rPr lang="en-US" b="1" dirty="0" smtClean="0"/>
              <a:t>stimulus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3239"/>
          <a:stretch>
            <a:fillRect/>
          </a:stretch>
        </p:blipFill>
        <p:spPr bwMode="auto">
          <a:xfrm>
            <a:off x="1981200" y="2057400"/>
            <a:ext cx="4876800" cy="439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Phototropism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Response to light</a:t>
            </a:r>
            <a:endParaRPr lang="en-US" sz="4400" dirty="0"/>
          </a:p>
        </p:txBody>
      </p:sp>
      <p:pic>
        <p:nvPicPr>
          <p:cNvPr id="55298" name="Picture 2" descr="http://bio1152.nicerweb.com/Locked/media/ch39/39_05PhototropismEx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5410200" cy="3234314"/>
          </a:xfrm>
          <a:prstGeom prst="rect">
            <a:avLst/>
          </a:prstGeom>
          <a:noFill/>
        </p:spPr>
      </p:pic>
      <p:pic>
        <p:nvPicPr>
          <p:cNvPr id="5" name="Picture 7" descr="http://www.dkimages.com/discover/previews/828/45021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774726" cy="2819400"/>
          </a:xfrm>
          <a:prstGeom prst="rect">
            <a:avLst/>
          </a:prstGeom>
          <a:noFill/>
        </p:spPr>
      </p:pic>
      <p:pic>
        <p:nvPicPr>
          <p:cNvPr id="6" name="Picture 10" descr="http://www.infoplease.com/images/ESCI272PLASEN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572000"/>
            <a:ext cx="2819400" cy="206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Gravitropism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Response to gravity</a:t>
            </a:r>
            <a:endParaRPr lang="en-US" sz="4400" dirty="0"/>
          </a:p>
        </p:txBody>
      </p:sp>
      <p:pic>
        <p:nvPicPr>
          <p:cNvPr id="58370" name="Picture 2" descr="http://hiscreation.com/sites/default/files/styles/large/public/gallery_images/DSCN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657600" cy="2743201"/>
          </a:xfrm>
          <a:prstGeom prst="rect">
            <a:avLst/>
          </a:prstGeom>
          <a:noFill/>
        </p:spPr>
      </p:pic>
      <p:pic>
        <p:nvPicPr>
          <p:cNvPr id="58372" name="Picture 4" descr="http://www.sciencephoto.com/image/102420/350wm/C0038194-Gravitropism_Geotropism_-SPL.jpg"/>
          <p:cNvPicPr>
            <a:picLocks noChangeAspect="1" noChangeArrowheads="1"/>
          </p:cNvPicPr>
          <p:nvPr/>
        </p:nvPicPr>
        <p:blipFill>
          <a:blip r:embed="rId3" cstate="print"/>
          <a:srcRect l="11428" r="4000" b="11111"/>
          <a:stretch>
            <a:fillRect/>
          </a:stretch>
        </p:blipFill>
        <p:spPr bwMode="auto">
          <a:xfrm>
            <a:off x="609600" y="2667000"/>
            <a:ext cx="4718538" cy="3315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Thigmotropism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Response to touch</a:t>
            </a:r>
            <a:endParaRPr lang="en-US" sz="4400" dirty="0"/>
          </a:p>
        </p:txBody>
      </p:sp>
      <p:pic>
        <p:nvPicPr>
          <p:cNvPr id="61442" name="Picture 2" descr="http://upload.wikimedia.org/wikipedia/commons/thumb/7/7d/Brunnichia_ovata_.jpg/220px-Brunnichia_ovat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267200" cy="413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really a tropism because it is short term and reversible</a:t>
            </a:r>
            <a:endParaRPr lang="en-US" dirty="0"/>
          </a:p>
        </p:txBody>
      </p:sp>
      <p:pic>
        <p:nvPicPr>
          <p:cNvPr id="62466" name="Picture 2" descr="http://d2.violet.vn/uploads/thumbnails/415/thumbnails2/39_27Thigmotropism_CL2.jpg.jpg"/>
          <p:cNvPicPr>
            <a:picLocks noChangeAspect="1" noChangeArrowheads="1"/>
          </p:cNvPicPr>
          <p:nvPr/>
        </p:nvPicPr>
        <p:blipFill>
          <a:blip r:embed="rId2" cstate="print"/>
          <a:srcRect b="52778"/>
          <a:stretch>
            <a:fillRect/>
          </a:stretch>
        </p:blipFill>
        <p:spPr bwMode="auto">
          <a:xfrm>
            <a:off x="304800" y="2209800"/>
            <a:ext cx="85725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Phototropism, </a:t>
            </a:r>
            <a:r>
              <a:rPr lang="en-US" dirty="0" err="1" smtClean="0"/>
              <a:t>Gravitropism</a:t>
            </a:r>
            <a:r>
              <a:rPr lang="en-US" dirty="0" smtClean="0"/>
              <a:t>, </a:t>
            </a:r>
            <a:r>
              <a:rPr lang="en-US" dirty="0" err="1" smtClean="0"/>
              <a:t>Thigmotropism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7346" name="Picture 2" descr="http://www.visualphotos.com/photo/1x8469278/gravitropism_geotropism_bj1486.jpg"/>
          <p:cNvPicPr>
            <a:picLocks noChangeAspect="1" noChangeArrowheads="1"/>
          </p:cNvPicPr>
          <p:nvPr/>
        </p:nvPicPr>
        <p:blipFill>
          <a:blip r:embed="rId2" cstate="print"/>
          <a:srcRect l="11077" t="6952" r="17538" b="6383"/>
          <a:stretch>
            <a:fillRect/>
          </a:stretch>
        </p:blipFill>
        <p:spPr bwMode="auto">
          <a:xfrm>
            <a:off x="1828800" y="1828800"/>
            <a:ext cx="5410200" cy="474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Phototropism, </a:t>
            </a:r>
            <a:r>
              <a:rPr lang="en-US" dirty="0" err="1" smtClean="0"/>
              <a:t>Gravitropism</a:t>
            </a:r>
            <a:r>
              <a:rPr lang="en-US" dirty="0" smtClean="0"/>
              <a:t>, </a:t>
            </a:r>
            <a:r>
              <a:rPr lang="en-US" dirty="0" err="1" smtClean="0"/>
              <a:t>Thigmotropism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9394" name="Picture 2" descr="http://www.corbisimages.com/images/Corbis-42-25091884.jpg?size=67&amp;uid=1b826705-5daf-4988-b0a3-63598a37c8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010400" cy="461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a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Petals</a:t>
            </a:r>
            <a:endParaRPr lang="en-US" dirty="0"/>
          </a:p>
          <a:p>
            <a:pPr lvl="0">
              <a:buNone/>
            </a:pPr>
            <a:r>
              <a:rPr lang="en-US" b="1" dirty="0" smtClean="0"/>
              <a:t>	- broad </a:t>
            </a:r>
            <a:r>
              <a:rPr lang="en-US" b="1" dirty="0"/>
              <a:t>and flat</a:t>
            </a:r>
            <a:endParaRPr lang="en-US" dirty="0"/>
          </a:p>
          <a:p>
            <a:pPr lvl="0">
              <a:buNone/>
            </a:pPr>
            <a:r>
              <a:rPr lang="en-US" b="1" dirty="0" smtClean="0"/>
              <a:t>	- very </a:t>
            </a:r>
            <a:r>
              <a:rPr lang="en-US" b="1" dirty="0"/>
              <a:t>colorful</a:t>
            </a:r>
            <a:endParaRPr lang="en-US" dirty="0"/>
          </a:p>
          <a:p>
            <a:endParaRPr lang="en-US" dirty="0"/>
          </a:p>
        </p:txBody>
      </p:sp>
      <p:pic>
        <p:nvPicPr>
          <p:cNvPr id="27654" name="Picture 6" descr="http://www.mun.ca/biology/delta/arcticf/images/baerp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800"/>
            <a:ext cx="3397250" cy="2400336"/>
          </a:xfrm>
          <a:prstGeom prst="rect">
            <a:avLst/>
          </a:prstGeom>
          <a:noFill/>
        </p:spPr>
      </p:pic>
      <p:pic>
        <p:nvPicPr>
          <p:cNvPr id="27656" name="Picture 8" descr="http://happymoosegardens.com/assets/cultivars400/too_many_petal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2730500" cy="2710021"/>
          </a:xfrm>
          <a:prstGeom prst="rect">
            <a:avLst/>
          </a:prstGeom>
          <a:noFill/>
        </p:spPr>
      </p:pic>
      <p:pic>
        <p:nvPicPr>
          <p:cNvPr id="27658" name="Picture 10" descr="http://www.rosepetalshop.com/product/10-000-fresh-rose-petals-custom-box-38/images/products/38_image.petals%20275.jpg"/>
          <p:cNvPicPr>
            <a:picLocks noChangeAspect="1" noChangeArrowheads="1"/>
          </p:cNvPicPr>
          <p:nvPr/>
        </p:nvPicPr>
        <p:blipFill>
          <a:blip r:embed="rId4" cstate="print"/>
          <a:srcRect b="12727"/>
          <a:stretch>
            <a:fillRect/>
          </a:stretch>
        </p:blipFill>
        <p:spPr bwMode="auto">
          <a:xfrm>
            <a:off x="1371600" y="3733800"/>
            <a:ext cx="3200400" cy="279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Phototropism, </a:t>
            </a:r>
            <a:r>
              <a:rPr lang="en-US" dirty="0" err="1" smtClean="0"/>
              <a:t>Gravitropism</a:t>
            </a:r>
            <a:r>
              <a:rPr lang="en-US" dirty="0" smtClean="0"/>
              <a:t>, </a:t>
            </a:r>
            <a:r>
              <a:rPr lang="en-US" dirty="0" err="1" smtClean="0"/>
              <a:t>Thigmotropism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7348" name="Picture 4" descr="http://upload.wikimedia.org/wikipedia/commons/thumb/b/ba/Upsidedown-tree.JPG/220px-Upsidedown-tree.JPG"/>
          <p:cNvPicPr>
            <a:picLocks noChangeAspect="1" noChangeArrowheads="1"/>
          </p:cNvPicPr>
          <p:nvPr/>
        </p:nvPicPr>
        <p:blipFill>
          <a:blip r:embed="rId2" cstate="print"/>
          <a:srcRect b="24915"/>
          <a:stretch>
            <a:fillRect/>
          </a:stretch>
        </p:blipFill>
        <p:spPr bwMode="auto">
          <a:xfrm>
            <a:off x="1905000" y="15240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Phototropism, </a:t>
            </a:r>
            <a:r>
              <a:rPr lang="en-US" dirty="0" err="1" smtClean="0"/>
              <a:t>Gravitropism</a:t>
            </a:r>
            <a:r>
              <a:rPr lang="en-US" dirty="0" smtClean="0"/>
              <a:t>, </a:t>
            </a:r>
            <a:r>
              <a:rPr lang="en-US" dirty="0" err="1" smtClean="0"/>
              <a:t>Thigmotropism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6322" name="Picture 2" descr="http://upload.wikimedia.org/wikipedia/commons/thumb/8/8e/Phototropism.jpg/1280px-Phototrop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578599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Seasons and Leaf </a:t>
            </a:r>
            <a:r>
              <a:rPr lang="en-US" b="1" dirty="0" smtClean="0"/>
              <a:t>loss</a:t>
            </a:r>
            <a:endParaRPr lang="en-US" dirty="0"/>
          </a:p>
        </p:txBody>
      </p:sp>
      <p:pic>
        <p:nvPicPr>
          <p:cNvPr id="4100" name="Picture 4" descr="http://www.uwgb.edu/BIODIVERSITY/phenology/2003/red_oak_series2003_02_Fall.jpg"/>
          <p:cNvPicPr>
            <a:picLocks noChangeAspect="1" noChangeArrowheads="1"/>
          </p:cNvPicPr>
          <p:nvPr/>
        </p:nvPicPr>
        <p:blipFill>
          <a:blip r:embed="rId2" cstate="print"/>
          <a:srcRect l="40108" t="6314" r="40537" b="12628"/>
          <a:stretch>
            <a:fillRect/>
          </a:stretch>
        </p:blipFill>
        <p:spPr bwMode="auto">
          <a:xfrm>
            <a:off x="3124200" y="3505200"/>
            <a:ext cx="2683565" cy="2057400"/>
          </a:xfrm>
          <a:prstGeom prst="rect">
            <a:avLst/>
          </a:prstGeom>
          <a:noFill/>
        </p:spPr>
      </p:pic>
      <p:pic>
        <p:nvPicPr>
          <p:cNvPr id="4102" name="Picture 6" descr="http://www.uwgb.edu/BIODIVERSITY/phenology/2003/red_oak_series2003_02_Fall.jpg"/>
          <p:cNvPicPr>
            <a:picLocks noChangeAspect="1" noChangeArrowheads="1"/>
          </p:cNvPicPr>
          <p:nvPr/>
        </p:nvPicPr>
        <p:blipFill>
          <a:blip r:embed="rId2" cstate="print"/>
          <a:srcRect l="80108" t="7048" r="538" b="15419"/>
          <a:stretch>
            <a:fillRect/>
          </a:stretch>
        </p:blipFill>
        <p:spPr bwMode="auto">
          <a:xfrm>
            <a:off x="5867400" y="3505200"/>
            <a:ext cx="2805545" cy="205740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68" y="3505200"/>
            <a:ext cx="2800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evergreen </a:t>
            </a:r>
            <a:r>
              <a:rPr lang="en-US" sz="4900" b="1" dirty="0"/>
              <a:t>trees – do not lose all their leaves at once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http://www.mburkeop.com/images/10%20-%20Deep%20Snow%20and%20Evergre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14600"/>
            <a:ext cx="3200400" cy="3986463"/>
          </a:xfrm>
          <a:prstGeom prst="rect">
            <a:avLst/>
          </a:prstGeom>
          <a:noFill/>
        </p:spPr>
      </p:pic>
      <p:pic>
        <p:nvPicPr>
          <p:cNvPr id="2052" name="Picture 4" descr="http://www.adamstreeservices.com/pics/evergreens.jpg"/>
          <p:cNvPicPr>
            <a:picLocks noChangeAspect="1" noChangeArrowheads="1"/>
          </p:cNvPicPr>
          <p:nvPr/>
        </p:nvPicPr>
        <p:blipFill>
          <a:blip r:embed="rId3" cstate="print"/>
          <a:srcRect t="12383" r="41700" b="15786"/>
          <a:stretch>
            <a:fillRect/>
          </a:stretch>
        </p:blipFill>
        <p:spPr bwMode="auto">
          <a:xfrm>
            <a:off x="457199" y="2286000"/>
            <a:ext cx="461582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slowly shed all year </a:t>
            </a:r>
            <a:r>
              <a:rPr lang="en-US" b="1" dirty="0" smtClean="0"/>
              <a:t>long</a:t>
            </a:r>
            <a:endParaRPr lang="en-US" dirty="0"/>
          </a:p>
        </p:txBody>
      </p:sp>
      <p:pic>
        <p:nvPicPr>
          <p:cNvPr id="63490" name="Picture 2" descr="http://www.londonderrynh.net/wp-content/uploads/2010/06/20100611_Pine_Need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62200"/>
            <a:ext cx="4714875" cy="4105275"/>
          </a:xfrm>
          <a:prstGeom prst="rect">
            <a:avLst/>
          </a:prstGeom>
          <a:noFill/>
        </p:spPr>
      </p:pic>
      <p:pic>
        <p:nvPicPr>
          <p:cNvPr id="63492" name="Picture 4" descr="http://4.bp.blogspot.com/_PC2B1LRWewk/SwyVOuXb1CI/AAAAAAAAAc8/mbA4C9X77d4/s1600/pineneed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deciduous </a:t>
            </a:r>
            <a:r>
              <a:rPr lang="en-US" b="1" dirty="0"/>
              <a:t>trees – lose all their leaves around the same time each </a:t>
            </a:r>
            <a:r>
              <a:rPr lang="en-US" b="1" dirty="0" smtClean="0"/>
              <a:t>year</a:t>
            </a:r>
            <a:endParaRPr lang="en-US" dirty="0"/>
          </a:p>
        </p:txBody>
      </p:sp>
      <p:pic>
        <p:nvPicPr>
          <p:cNvPr id="1026" name="Picture 2" descr="http://sikeston.org/images/SugarMa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2743200" cy="3752850"/>
          </a:xfrm>
          <a:prstGeom prst="rect">
            <a:avLst/>
          </a:prstGeom>
          <a:noFill/>
        </p:spPr>
      </p:pic>
      <p:pic>
        <p:nvPicPr>
          <p:cNvPr id="1028" name="Picture 4" descr="http://www.extension.umn.edu/yardandgarden/YGLNews/images2/Mar07/whatsupMar07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800350" cy="3733800"/>
          </a:xfrm>
          <a:prstGeom prst="rect">
            <a:avLst/>
          </a:prstGeom>
          <a:noFill/>
        </p:spPr>
      </p:pic>
      <p:pic>
        <p:nvPicPr>
          <p:cNvPr id="1030" name="Picture 6" descr="http://gladstone.uoregon.edu/~mbeutle1/deciduous/tree_files/image003.jpg"/>
          <p:cNvPicPr>
            <a:picLocks noChangeAspect="1" noChangeArrowheads="1"/>
          </p:cNvPicPr>
          <p:nvPr/>
        </p:nvPicPr>
        <p:blipFill>
          <a:blip r:embed="rId4" cstate="print"/>
          <a:srcRect l="9367" r="5331"/>
          <a:stretch>
            <a:fillRect/>
          </a:stretch>
        </p:blipFill>
        <p:spPr bwMode="auto">
          <a:xfrm>
            <a:off x="6172200" y="2057400"/>
            <a:ext cx="2590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Annuals – lives, reproduces, and dies in one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Examples: peas</a:t>
            </a:r>
            <a:r>
              <a:rPr lang="en-US" sz="4400" dirty="0" smtClean="0"/>
              <a:t>, corn, garden flowers</a:t>
            </a:r>
            <a:endParaRPr lang="en-US" sz="4400" dirty="0"/>
          </a:p>
        </p:txBody>
      </p:sp>
      <p:pic>
        <p:nvPicPr>
          <p:cNvPr id="3074" name="Picture 2" descr="http://www.digkids.co.uk/wp-content/uploads/2011/02/Pea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2391006" cy="3209926"/>
          </a:xfrm>
          <a:prstGeom prst="rect">
            <a:avLst/>
          </a:prstGeom>
          <a:noFill/>
        </p:spPr>
      </p:pic>
      <p:pic>
        <p:nvPicPr>
          <p:cNvPr id="3076" name="Picture 4" descr="http://www.backyardgardener.com/tmimages08/280/1/1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2667000" cy="2667000"/>
          </a:xfrm>
          <a:prstGeom prst="rect">
            <a:avLst/>
          </a:prstGeom>
          <a:noFill/>
        </p:spPr>
      </p:pic>
      <p:pic>
        <p:nvPicPr>
          <p:cNvPr id="3080" name="Picture 8" descr="Field Co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686684"/>
            <a:ext cx="3124200" cy="2447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Biennials – completes it’s life cycle in 2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Examples: carrots, beats, pansies</a:t>
            </a:r>
            <a:endParaRPr lang="en-US" sz="4400" dirty="0"/>
          </a:p>
        </p:txBody>
      </p:sp>
      <p:pic>
        <p:nvPicPr>
          <p:cNvPr id="2050" name="Picture 2" descr="http://www.mooseyscountrygarden.com/flowering-annuals/blue-pansy-ann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0"/>
            <a:ext cx="2414095" cy="3000376"/>
          </a:xfrm>
          <a:prstGeom prst="rect">
            <a:avLst/>
          </a:prstGeom>
          <a:noFill/>
        </p:spPr>
      </p:pic>
      <p:pic>
        <p:nvPicPr>
          <p:cNvPr id="2052" name="Picture 4" descr="http://3.bp.blogspot.com/_DYvPAneqUGc/TUyT-Pu_HoI/AAAAAAAAABg/3435N07azwE/s1600/carrots.jpg"/>
          <p:cNvPicPr>
            <a:picLocks noChangeAspect="1" noChangeArrowheads="1"/>
          </p:cNvPicPr>
          <p:nvPr/>
        </p:nvPicPr>
        <p:blipFill>
          <a:blip r:embed="rId3" cstate="print"/>
          <a:srcRect r="32650"/>
          <a:stretch>
            <a:fillRect/>
          </a:stretch>
        </p:blipFill>
        <p:spPr bwMode="auto">
          <a:xfrm>
            <a:off x="304800" y="1524000"/>
            <a:ext cx="2800351" cy="3733800"/>
          </a:xfrm>
          <a:prstGeom prst="rect">
            <a:avLst/>
          </a:prstGeom>
          <a:noFill/>
        </p:spPr>
      </p:pic>
      <p:pic>
        <p:nvPicPr>
          <p:cNvPr id="2054" name="Picture 6" descr="http://3.bp.blogspot.com/-kqp4dHs7MRg/TyTmmUNP9AI/AAAAAAAAB28/8Agsx26ZhiA/s1600/P1240058.JPG"/>
          <p:cNvPicPr>
            <a:picLocks noChangeAspect="1" noChangeArrowheads="1"/>
          </p:cNvPicPr>
          <p:nvPr/>
        </p:nvPicPr>
        <p:blipFill>
          <a:blip r:embed="rId4" cstate="print"/>
          <a:srcRect l="26752" t="17834" r="17834"/>
          <a:stretch>
            <a:fillRect/>
          </a:stretch>
        </p:blipFill>
        <p:spPr bwMode="auto">
          <a:xfrm>
            <a:off x="3200400" y="2133600"/>
            <a:ext cx="2667000" cy="296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Perennials – continues to grow year after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Examples: trees, tulips</a:t>
            </a:r>
            <a:endParaRPr lang="en-US" sz="4400" dirty="0"/>
          </a:p>
        </p:txBody>
      </p:sp>
      <p:pic>
        <p:nvPicPr>
          <p:cNvPr id="1026" name="Picture 2" descr="http://www.naturehills.com/images/ProductImages/tulip_perennial_lighting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752600"/>
            <a:ext cx="2057400" cy="2571750"/>
          </a:xfrm>
          <a:prstGeom prst="rect">
            <a:avLst/>
          </a:prstGeom>
          <a:noFill/>
        </p:spPr>
      </p:pic>
      <p:pic>
        <p:nvPicPr>
          <p:cNvPr id="1028" name="Picture 4" descr="http://lulichlandscaping.com/images/gardencenter/tree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2743200" cy="3657600"/>
          </a:xfrm>
          <a:prstGeom prst="rect">
            <a:avLst/>
          </a:prstGeom>
          <a:noFill/>
        </p:spPr>
      </p:pic>
      <p:pic>
        <p:nvPicPr>
          <p:cNvPr id="1030" name="Picture 6" descr="http://digitalholeinone.com/trees-textures-materials/free-tree-textures/free%20pine%20tree%20digitalholeinone%202IMG_24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52600"/>
            <a:ext cx="2770324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a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Pistil </a:t>
            </a:r>
            <a:r>
              <a:rPr lang="en-US" b="1" dirty="0"/>
              <a:t>– female reproductive structure – center</a:t>
            </a:r>
            <a:endParaRPr lang="en-US" dirty="0"/>
          </a:p>
          <a:p>
            <a:pPr lvl="0">
              <a:buNone/>
            </a:pPr>
            <a:r>
              <a:rPr lang="en-US" b="1" dirty="0" smtClean="0"/>
              <a:t>	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b="8134"/>
          <a:stretch>
            <a:fillRect/>
          </a:stretch>
        </p:blipFill>
        <p:spPr bwMode="auto">
          <a:xfrm>
            <a:off x="3200400" y="2438400"/>
            <a:ext cx="4953000" cy="416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1447800" cy="42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the Pistil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/>
              <a:t>	</a:t>
            </a:r>
            <a:r>
              <a:rPr lang="en-US" b="1" dirty="0" smtClean="0"/>
              <a:t>- stigma – top of the pistil, sticky to collect </a:t>
            </a:r>
          </a:p>
          <a:p>
            <a:pPr lvl="0">
              <a:buNone/>
            </a:pPr>
            <a:r>
              <a:rPr lang="en-US" b="1" dirty="0" smtClean="0"/>
              <a:t>	   pollen</a:t>
            </a:r>
            <a:endParaRPr lang="en-US" dirty="0" smtClean="0"/>
          </a:p>
          <a:p>
            <a:pPr lvl="0">
              <a:buNone/>
            </a:pPr>
            <a:r>
              <a:rPr lang="en-US" b="1" dirty="0" smtClean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7999"/>
            <a:ext cx="3886200" cy="35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 descr="Tulip Flower (Cultivated Variety) Close-Up of Reproductive Parts Showing Stamens, Style and Stigma Photographic Print by Ingo Arn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24200"/>
            <a:ext cx="2133600" cy="1600200"/>
          </a:xfrm>
          <a:prstGeom prst="rect">
            <a:avLst/>
          </a:prstGeom>
          <a:noFill/>
        </p:spPr>
      </p:pic>
      <p:pic>
        <p:nvPicPr>
          <p:cNvPr id="25605" name="Picture 5" descr="http://farm4.static.flickr.com/3425/3399559381_d401f6242d.jpg"/>
          <p:cNvPicPr>
            <a:picLocks noChangeAspect="1" noChangeArrowheads="1"/>
          </p:cNvPicPr>
          <p:nvPr/>
        </p:nvPicPr>
        <p:blipFill>
          <a:blip r:embed="rId4" cstate="print"/>
          <a:srcRect l="9867" t="16622" r="13333" b="6578"/>
          <a:stretch>
            <a:fillRect/>
          </a:stretch>
        </p:blipFill>
        <p:spPr bwMode="auto">
          <a:xfrm>
            <a:off x="381000" y="457200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2514600"/>
            <a:ext cx="82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stigma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72200" y="2819400"/>
            <a:ext cx="533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the Pistil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- style – long, slender part of pistil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7999"/>
            <a:ext cx="3886200" cy="35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www.digitalnaturalhistory.com/images/Rhodora2BrigusJune122005.jpg"/>
          <p:cNvPicPr>
            <a:picLocks noChangeAspect="1" noChangeArrowheads="1"/>
          </p:cNvPicPr>
          <p:nvPr/>
        </p:nvPicPr>
        <p:blipFill>
          <a:blip r:embed="rId3" cstate="print"/>
          <a:srcRect t="10009"/>
          <a:stretch>
            <a:fillRect/>
          </a:stretch>
        </p:blipFill>
        <p:spPr bwMode="auto">
          <a:xfrm>
            <a:off x="1143000" y="2667000"/>
            <a:ext cx="3048000" cy="2055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3200400"/>
            <a:ext cx="63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style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0" y="3505200"/>
            <a:ext cx="1447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http://farm1.static.flickr.com/171/363949064_6c96b2bd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the Pistil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	- </a:t>
            </a:r>
            <a:r>
              <a:rPr lang="en-US" b="1" dirty="0" smtClean="0"/>
              <a:t>ovary – base of the pistil, develops into a</a:t>
            </a:r>
          </a:p>
          <a:p>
            <a:pPr lvl="0">
              <a:buNone/>
            </a:pPr>
            <a:r>
              <a:rPr lang="en-US" b="1" dirty="0" smtClean="0"/>
              <a:t>	   fruit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7999"/>
            <a:ext cx="3886200" cy="35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t="15960"/>
          <a:stretch>
            <a:fillRect/>
          </a:stretch>
        </p:blipFill>
        <p:spPr bwMode="auto">
          <a:xfrm>
            <a:off x="609600" y="3048000"/>
            <a:ext cx="30384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05400" y="6172200"/>
            <a:ext cx="71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ovary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62600" y="5410200"/>
            <a:ext cx="9144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earnaface.com/images/Tests/PartsOfAFlower/Pis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350</Words>
  <Application>Microsoft Office PowerPoint</Application>
  <PresentationFormat>On-screen Show (4:3)</PresentationFormat>
  <Paragraphs>97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Flowers</vt:lpstr>
      <vt:lpstr>Function – attract pollinators to aid in reproduction</vt:lpstr>
      <vt:lpstr>Parts of a flower</vt:lpstr>
      <vt:lpstr>Parts of a flower</vt:lpstr>
      <vt:lpstr>Parts of a flower</vt:lpstr>
      <vt:lpstr>Parts of the Pistil</vt:lpstr>
      <vt:lpstr>Parts of the Pistil</vt:lpstr>
      <vt:lpstr>Parts of the Pistil</vt:lpstr>
      <vt:lpstr>Slide 9</vt:lpstr>
      <vt:lpstr>Parts of a flower</vt:lpstr>
      <vt:lpstr>Parts of the Stamen</vt:lpstr>
      <vt:lpstr>Parts of the Stamen</vt:lpstr>
      <vt:lpstr>Review</vt:lpstr>
      <vt:lpstr>Vascular Tissue</vt:lpstr>
      <vt:lpstr>Slide 15</vt:lpstr>
      <vt:lpstr>Xylem</vt:lpstr>
      <vt:lpstr>Xylem</vt:lpstr>
      <vt:lpstr>Xylem</vt:lpstr>
      <vt:lpstr>Phloem</vt:lpstr>
      <vt:lpstr>Phloem</vt:lpstr>
      <vt:lpstr>Slide 21</vt:lpstr>
      <vt:lpstr>Slide 22</vt:lpstr>
      <vt:lpstr>Plant Processes</vt:lpstr>
      <vt:lpstr>Photosynthesis – process plants use to make their own food</vt:lpstr>
      <vt:lpstr>Takes place…</vt:lpstr>
      <vt:lpstr>Photosynthesis</vt:lpstr>
      <vt:lpstr>Photosynthesis </vt:lpstr>
      <vt:lpstr>Transpiration – water vapor leaving the leaves</vt:lpstr>
      <vt:lpstr>Transpiration</vt:lpstr>
      <vt:lpstr>Transpiration</vt:lpstr>
      <vt:lpstr>Plant Tropisms</vt:lpstr>
      <vt:lpstr> Positive tropism – grow toward a stimulus  </vt:lpstr>
      <vt:lpstr>Negative tropism – grow away from a stimulus</vt:lpstr>
      <vt:lpstr>Phototropism </vt:lpstr>
      <vt:lpstr>Gravitropism</vt:lpstr>
      <vt:lpstr>Thigmotropism</vt:lpstr>
      <vt:lpstr>Not really a tropism because it is short term and reversible</vt:lpstr>
      <vt:lpstr>Phototropism, Gravitropism, Thigmotropism?</vt:lpstr>
      <vt:lpstr>Phototropism, Gravitropism, Thigmotropism?</vt:lpstr>
      <vt:lpstr>Phototropism, Gravitropism, Thigmotropism?</vt:lpstr>
      <vt:lpstr>Phototropism, Gravitropism, Thigmotropism?</vt:lpstr>
      <vt:lpstr>Seasons and Leaf loss</vt:lpstr>
      <vt:lpstr>evergreen trees – do not lose all their leaves at once  </vt:lpstr>
      <vt:lpstr>slowly shed all year long</vt:lpstr>
      <vt:lpstr>deciduous trees – lose all their leaves around the same time each year</vt:lpstr>
      <vt:lpstr>Annuals – lives, reproduces, and dies in one year</vt:lpstr>
      <vt:lpstr>Biennials – completes it’s life cycle in 2 years</vt:lpstr>
      <vt:lpstr>Perennials – continues to grow year after year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dc:creator>Jacob's Sexy</dc:creator>
  <cp:lastModifiedBy>Jam</cp:lastModifiedBy>
  <cp:revision>56</cp:revision>
  <dcterms:created xsi:type="dcterms:W3CDTF">2009-05-12T20:28:48Z</dcterms:created>
  <dcterms:modified xsi:type="dcterms:W3CDTF">2012-04-02T16:18:47Z</dcterms:modified>
</cp:coreProperties>
</file>