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4" r:id="rId25"/>
    <p:sldId id="312" r:id="rId26"/>
    <p:sldId id="302" r:id="rId27"/>
    <p:sldId id="295" r:id="rId28"/>
    <p:sldId id="307" r:id="rId29"/>
    <p:sldId id="303" r:id="rId30"/>
    <p:sldId id="296" r:id="rId31"/>
    <p:sldId id="309" r:id="rId32"/>
    <p:sldId id="301" r:id="rId33"/>
    <p:sldId id="298" r:id="rId34"/>
    <p:sldId id="311" r:id="rId35"/>
    <p:sldId id="299" r:id="rId36"/>
    <p:sldId id="304" r:id="rId37"/>
    <p:sldId id="310" r:id="rId38"/>
    <p:sldId id="300" r:id="rId39"/>
    <p:sldId id="306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2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17B9-1CD5-4295-AA5B-5AE555B4AEC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1F94-B94D-4B84-91E6-177243A48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17B9-1CD5-4295-AA5B-5AE555B4AEC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1F94-B94D-4B84-91E6-177243A48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17B9-1CD5-4295-AA5B-5AE555B4AEC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1F94-B94D-4B84-91E6-177243A48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17B9-1CD5-4295-AA5B-5AE555B4AEC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1F94-B94D-4B84-91E6-177243A48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17B9-1CD5-4295-AA5B-5AE555B4AEC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1F94-B94D-4B84-91E6-177243A48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17B9-1CD5-4295-AA5B-5AE555B4AEC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1F94-B94D-4B84-91E6-177243A48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17B9-1CD5-4295-AA5B-5AE555B4AEC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1F94-B94D-4B84-91E6-177243A48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17B9-1CD5-4295-AA5B-5AE555B4AEC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1F94-B94D-4B84-91E6-177243A48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17B9-1CD5-4295-AA5B-5AE555B4AEC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1F94-B94D-4B84-91E6-177243A48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17B9-1CD5-4295-AA5B-5AE555B4AEC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1F94-B94D-4B84-91E6-177243A48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17B9-1CD5-4295-AA5B-5AE555B4AEC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1F94-B94D-4B84-91E6-177243A48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017B9-1CD5-4295-AA5B-5AE555B4AEC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11F94-B94D-4B84-91E6-177243A48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allpapers.free-review.net/r?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allpapers.free-review.net/r?12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KINGDOMS</a:t>
            </a:r>
            <a:endParaRPr lang="en-US" sz="9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future?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 smtClean="0"/>
              <a:t>The trend is leading to – more kingdoms</a:t>
            </a:r>
          </a:p>
          <a:p>
            <a:endParaRPr lang="en-US" dirty="0"/>
          </a:p>
        </p:txBody>
      </p:sp>
      <p:pic>
        <p:nvPicPr>
          <p:cNvPr id="77826" name="Picture 2" descr="http://www.msnucleus.org/membership/html/k-6/lc/organ/4/images/lco4_6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819400"/>
            <a:ext cx="3001108" cy="3901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Put into different kingdoms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based </a:t>
            </a:r>
            <a:r>
              <a:rPr lang="en-US" b="1" dirty="0"/>
              <a:t>on 3 things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lvl="0"/>
            <a:r>
              <a:rPr lang="en-US" b="1" dirty="0"/>
              <a:t>Cell type</a:t>
            </a:r>
            <a:endParaRPr lang="en-US" dirty="0"/>
          </a:p>
          <a:p>
            <a:pPr lvl="0"/>
            <a:r>
              <a:rPr lang="en-US" b="1" dirty="0"/>
              <a:t>Cell number</a:t>
            </a:r>
            <a:endParaRPr lang="en-US" dirty="0"/>
          </a:p>
          <a:p>
            <a:pPr lvl="0"/>
            <a:r>
              <a:rPr lang="en-US" b="1" dirty="0"/>
              <a:t>Feeding type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http://www.mindfiesta.com/images/article/colo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133600"/>
            <a:ext cx="5035193" cy="42195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Cell Type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Prokaryotic – simple cell with no nucleus</a:t>
            </a:r>
            <a:endParaRPr lang="en-US" dirty="0"/>
          </a:p>
          <a:p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514600"/>
            <a:ext cx="3429000" cy="340341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Cell Type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Eukaryotic </a:t>
            </a:r>
            <a:r>
              <a:rPr lang="en-US" b="1" dirty="0"/>
              <a:t>– complex cell with nucleus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438400"/>
            <a:ext cx="4648200" cy="40179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Cell Type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905000"/>
            <a:ext cx="4648200" cy="40179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200400"/>
            <a:ext cx="2205790" cy="218932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Cell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Single-celled – has only one cell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 descr="http://www.davidlnelson.md/Cazadero/CazImages/Paramecium_stained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429000"/>
            <a:ext cx="3581400" cy="20183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7172" name="Picture 4" descr="http://www.davidlnelson.md/Cazadero/CazImages/Alg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362200"/>
            <a:ext cx="3048000" cy="21111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7174" name="Picture 6" descr="http://www.davidlnelson.md/Cazadero/CazImages/Diat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572000"/>
            <a:ext cx="2743200" cy="2066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Cell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Multi-celled – has many cells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 descr="http://www.microscopy-uk.org.uk/mag/imgoct00/Imag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81400"/>
            <a:ext cx="3714750" cy="28575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150" name="Picture 6" descr="http://www.bu.edu/histology/i/10102h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362200"/>
            <a:ext cx="2815188" cy="18161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152" name="Picture 8" descr="http://farm3.static.flickr.com/2306/3004518176_fa96cf3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886200"/>
            <a:ext cx="3462867" cy="25971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Feeding </a:t>
            </a:r>
            <a:r>
              <a:rPr lang="en-US" b="1" dirty="0" smtClean="0"/>
              <a:t>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Autotrophic – makes own food</a:t>
            </a:r>
            <a:endParaRPr lang="en-US" dirty="0"/>
          </a:p>
          <a:p>
            <a:endParaRPr lang="en-US" dirty="0"/>
          </a:p>
        </p:txBody>
      </p:sp>
      <p:pic>
        <p:nvPicPr>
          <p:cNvPr id="4100" name="Picture 4" descr="http://www.botany.hawaii.edu/faculty/webb/Bot201/Hornworts/AnthEpiSurfCplast.jpg"/>
          <p:cNvPicPr>
            <a:picLocks noChangeAspect="1" noChangeArrowheads="1"/>
          </p:cNvPicPr>
          <p:nvPr/>
        </p:nvPicPr>
        <p:blipFill>
          <a:blip r:embed="rId2" cstate="print"/>
          <a:srcRect l="5167" b="6170"/>
          <a:stretch>
            <a:fillRect/>
          </a:stretch>
        </p:blipFill>
        <p:spPr bwMode="auto">
          <a:xfrm rot="5400000">
            <a:off x="406822" y="3250778"/>
            <a:ext cx="3023441" cy="23130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102" name="Picture 6" descr="http://www.bact.wisc.edu/themicrobialworld/Hydrothermal_v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590800"/>
            <a:ext cx="3352800" cy="23842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098" name="Picture 2" descr="http://www.davidlnelson.md/Cazadero/CazImages/photosynthesi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114800"/>
            <a:ext cx="3048000" cy="254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Feeding </a:t>
            </a:r>
            <a:r>
              <a:rPr lang="en-US" b="1" dirty="0" smtClean="0"/>
              <a:t>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Heterotrophic – eats other organisms to survive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 descr="http://www.canadiangeographic.ca/atlas/Images/Glossary/Herbiv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81400"/>
            <a:ext cx="3333750" cy="24193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124" name="Picture 4" descr="http://bioweb.uwlax.edu/bio203/s2007/hendzel_abby/Nutrition%20pic.jpg"/>
          <p:cNvPicPr>
            <a:picLocks noChangeAspect="1" noChangeArrowheads="1"/>
          </p:cNvPicPr>
          <p:nvPr/>
        </p:nvPicPr>
        <p:blipFill>
          <a:blip r:embed="rId3" cstate="print"/>
          <a:srcRect l="1697" b="6417"/>
          <a:stretch>
            <a:fillRect/>
          </a:stretch>
        </p:blipFill>
        <p:spPr bwMode="auto">
          <a:xfrm>
            <a:off x="4114800" y="2590800"/>
            <a:ext cx="3301774" cy="228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126" name="Picture 6" descr="http://faculty.mccfl.edu/rizkf/OCE1001/OCEnotes/shar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648200"/>
            <a:ext cx="2724150" cy="19687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Monera</a:t>
            </a:r>
            <a:endParaRPr lang="en-US" b="1" dirty="0"/>
          </a:p>
        </p:txBody>
      </p:sp>
      <p:grpSp>
        <p:nvGrpSpPr>
          <p:cNvPr id="3" name="Group 9"/>
          <p:cNvGrpSpPr/>
          <p:nvPr/>
        </p:nvGrpSpPr>
        <p:grpSpPr>
          <a:xfrm>
            <a:off x="304800" y="1600200"/>
            <a:ext cx="1981200" cy="762000"/>
            <a:chOff x="533400" y="1981200"/>
            <a:chExt cx="2209800" cy="762000"/>
          </a:xfrm>
        </p:grpSpPr>
        <p:sp>
          <p:nvSpPr>
            <p:cNvPr id="8" name="Rectangle 7"/>
            <p:cNvSpPr/>
            <p:nvPr/>
          </p:nvSpPr>
          <p:spPr>
            <a:xfrm>
              <a:off x="533400" y="1981200"/>
              <a:ext cx="2209800" cy="76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4400" y="2133600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Cell Type</a:t>
              </a:r>
              <a:endParaRPr lang="en-US" sz="2400" b="1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362200" y="1600200"/>
            <a:ext cx="1981200" cy="762000"/>
            <a:chOff x="533400" y="3124200"/>
            <a:chExt cx="2209800" cy="762000"/>
          </a:xfrm>
        </p:grpSpPr>
        <p:sp>
          <p:nvSpPr>
            <p:cNvPr id="9" name="Rectangle 8"/>
            <p:cNvSpPr/>
            <p:nvPr/>
          </p:nvSpPr>
          <p:spPr>
            <a:xfrm>
              <a:off x="533400" y="3124200"/>
              <a:ext cx="2209800" cy="76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9600" y="3276600"/>
              <a:ext cx="17700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Cell Number</a:t>
              </a:r>
              <a:endParaRPr lang="en-US" sz="2400" b="1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419600" y="1600200"/>
            <a:ext cx="2286000" cy="762000"/>
            <a:chOff x="533400" y="4267200"/>
            <a:chExt cx="2209800" cy="762000"/>
          </a:xfrm>
        </p:grpSpPr>
        <p:sp>
          <p:nvSpPr>
            <p:cNvPr id="7" name="Rectangle 6"/>
            <p:cNvSpPr/>
            <p:nvPr/>
          </p:nvSpPr>
          <p:spPr>
            <a:xfrm>
              <a:off x="533400" y="4267200"/>
              <a:ext cx="2209800" cy="76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0" y="44196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Feeding Type</a:t>
              </a:r>
              <a:endParaRPr lang="en-US" sz="2400" b="1"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781800" y="1600200"/>
            <a:ext cx="1981200" cy="762000"/>
            <a:chOff x="533400" y="3124200"/>
            <a:chExt cx="2209800" cy="762000"/>
          </a:xfrm>
        </p:grpSpPr>
        <p:sp>
          <p:nvSpPr>
            <p:cNvPr id="14" name="Rectangle 13"/>
            <p:cNvSpPr/>
            <p:nvPr/>
          </p:nvSpPr>
          <p:spPr>
            <a:xfrm>
              <a:off x="533400" y="3124200"/>
              <a:ext cx="2209800" cy="76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0600" y="3276600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Example</a:t>
              </a:r>
              <a:endParaRPr lang="en-US" sz="2400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1000" y="2514600"/>
            <a:ext cx="164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Prokaryotic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438400" y="2514600"/>
            <a:ext cx="1797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Single-celled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419600" y="2514600"/>
            <a:ext cx="2268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Autotrophic and</a:t>
            </a:r>
          </a:p>
          <a:p>
            <a:pPr algn="ctr"/>
            <a:r>
              <a:rPr lang="en-US" sz="2400" b="1" dirty="0" smtClean="0"/>
              <a:t>heterotrophic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7010400" y="2514600"/>
            <a:ext cx="1234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Bacteria</a:t>
            </a:r>
            <a:endParaRPr lang="en-US" sz="2400" dirty="0"/>
          </a:p>
        </p:txBody>
      </p:sp>
      <p:pic>
        <p:nvPicPr>
          <p:cNvPr id="3074" name="Picture 2" descr="http://www.daviddarling.info/images/halophiles_191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14800"/>
            <a:ext cx="3048000" cy="228224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3076" name="Picture 4" descr="http://biology.kenyon.edu/courses/biol112/Biol112WebPage/Syllabus/Topics/Week%205/Resources/thermocrinis-s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181600"/>
            <a:ext cx="2695575" cy="1247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78" name="Picture 6" descr="http://www.semp.us/_images/biots/biot182photoF.gif"/>
          <p:cNvPicPr>
            <a:picLocks noChangeAspect="1" noChangeArrowheads="1"/>
          </p:cNvPicPr>
          <p:nvPr/>
        </p:nvPicPr>
        <p:blipFill>
          <a:blip r:embed="rId4" cstate="print"/>
          <a:srcRect l="28190" b="15778"/>
          <a:stretch>
            <a:fillRect/>
          </a:stretch>
        </p:blipFill>
        <p:spPr bwMode="auto">
          <a:xfrm>
            <a:off x="5638800" y="3886200"/>
            <a:ext cx="1196975" cy="12033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80" name="Picture 8" descr="http://serc.carleton.edu/images/microbelife/Dunaliel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733800"/>
            <a:ext cx="2245179" cy="1676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82" name="Picture 10" descr="http://biobakteri.files.wordpress.com/2009/06/halophiles_2-httpserc-carleton-eduimagesmicrobelifeextremehypersalinehalophiles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5562600"/>
            <a:ext cx="1508125" cy="10255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4" name="Picture 4" descr="http://www.kabarindonesia.com/gbrberita/20080905020143.jpg"/>
          <p:cNvPicPr>
            <a:picLocks noChangeAspect="1" noChangeArrowheads="1"/>
          </p:cNvPicPr>
          <p:nvPr/>
        </p:nvPicPr>
        <p:blipFill>
          <a:blip r:embed="rId7" cstate="print"/>
          <a:srcRect t="29504"/>
          <a:stretch>
            <a:fillRect/>
          </a:stretch>
        </p:blipFill>
        <p:spPr bwMode="auto">
          <a:xfrm>
            <a:off x="6934200" y="3733800"/>
            <a:ext cx="1752600" cy="12191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How many kingdoms are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Began as 2: animals and plants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81200" y="3048000"/>
            <a:ext cx="2286000" cy="762000"/>
            <a:chOff x="1676400" y="3048000"/>
            <a:chExt cx="2286000" cy="762000"/>
          </a:xfrm>
        </p:grpSpPr>
        <p:sp>
          <p:nvSpPr>
            <p:cNvPr id="5" name="Rectangle 4"/>
            <p:cNvSpPr/>
            <p:nvPr/>
          </p:nvSpPr>
          <p:spPr>
            <a:xfrm>
              <a:off x="1676400" y="3048000"/>
              <a:ext cx="22860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81200" y="3124200"/>
              <a:ext cx="16930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/>
                <a:t>Animalia</a:t>
              </a:r>
              <a:endParaRPr lang="en-US" sz="32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48200" y="3048000"/>
            <a:ext cx="2286000" cy="762000"/>
            <a:chOff x="4572000" y="3048000"/>
            <a:chExt cx="2286000" cy="762000"/>
          </a:xfrm>
        </p:grpSpPr>
        <p:sp>
          <p:nvSpPr>
            <p:cNvPr id="8" name="Rectangle 7"/>
            <p:cNvSpPr/>
            <p:nvPr/>
          </p:nvSpPr>
          <p:spPr>
            <a:xfrm>
              <a:off x="4572000" y="3048000"/>
              <a:ext cx="2286000" cy="762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29200" y="3124200"/>
              <a:ext cx="14688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/>
                <a:t>Plantae</a:t>
              </a:r>
              <a:endParaRPr lang="en-US" sz="3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Protista</a:t>
            </a:r>
            <a:endParaRPr lang="en-US" b="1" dirty="0"/>
          </a:p>
        </p:txBody>
      </p:sp>
      <p:grpSp>
        <p:nvGrpSpPr>
          <p:cNvPr id="3" name="Group 9"/>
          <p:cNvGrpSpPr/>
          <p:nvPr/>
        </p:nvGrpSpPr>
        <p:grpSpPr>
          <a:xfrm>
            <a:off x="304800" y="1600200"/>
            <a:ext cx="1981200" cy="762000"/>
            <a:chOff x="533400" y="1981200"/>
            <a:chExt cx="2209800" cy="762000"/>
          </a:xfrm>
        </p:grpSpPr>
        <p:sp>
          <p:nvSpPr>
            <p:cNvPr id="8" name="Rectangle 7"/>
            <p:cNvSpPr/>
            <p:nvPr/>
          </p:nvSpPr>
          <p:spPr>
            <a:xfrm>
              <a:off x="533400" y="1981200"/>
              <a:ext cx="2209800" cy="76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4400" y="2133600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Cell Type</a:t>
              </a:r>
              <a:endParaRPr lang="en-US" sz="2400" b="1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362200" y="1600200"/>
            <a:ext cx="1981200" cy="762000"/>
            <a:chOff x="533400" y="3124200"/>
            <a:chExt cx="2209800" cy="762000"/>
          </a:xfrm>
        </p:grpSpPr>
        <p:sp>
          <p:nvSpPr>
            <p:cNvPr id="9" name="Rectangle 8"/>
            <p:cNvSpPr/>
            <p:nvPr/>
          </p:nvSpPr>
          <p:spPr>
            <a:xfrm>
              <a:off x="533400" y="3124200"/>
              <a:ext cx="2209800" cy="76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9600" y="3276600"/>
              <a:ext cx="17700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Cell Number</a:t>
              </a:r>
              <a:endParaRPr lang="en-US" sz="2400" b="1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419600" y="1600200"/>
            <a:ext cx="2286000" cy="762000"/>
            <a:chOff x="533400" y="4267200"/>
            <a:chExt cx="2209800" cy="762000"/>
          </a:xfrm>
        </p:grpSpPr>
        <p:sp>
          <p:nvSpPr>
            <p:cNvPr id="7" name="Rectangle 6"/>
            <p:cNvSpPr/>
            <p:nvPr/>
          </p:nvSpPr>
          <p:spPr>
            <a:xfrm>
              <a:off x="533400" y="4267200"/>
              <a:ext cx="2209800" cy="76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0" y="44196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Feeding Type</a:t>
              </a:r>
              <a:endParaRPr lang="en-US" sz="2400" b="1"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781800" y="1600200"/>
            <a:ext cx="1981200" cy="762000"/>
            <a:chOff x="533400" y="3124200"/>
            <a:chExt cx="2209800" cy="762000"/>
          </a:xfrm>
        </p:grpSpPr>
        <p:sp>
          <p:nvSpPr>
            <p:cNvPr id="14" name="Rectangle 13"/>
            <p:cNvSpPr/>
            <p:nvPr/>
          </p:nvSpPr>
          <p:spPr>
            <a:xfrm>
              <a:off x="533400" y="3124200"/>
              <a:ext cx="2209800" cy="76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0600" y="3276600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Example</a:t>
              </a:r>
              <a:endParaRPr lang="en-US" sz="2400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1000" y="2514600"/>
            <a:ext cx="1525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Eukaryotic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0" y="2514600"/>
            <a:ext cx="1992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Single-celled</a:t>
            </a:r>
          </a:p>
          <a:p>
            <a:pPr algn="ctr"/>
            <a:r>
              <a:rPr lang="en-US" sz="2400" b="1" dirty="0" smtClean="0"/>
              <a:t>&amp; multi-celled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419600" y="2514600"/>
            <a:ext cx="2268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Autotrophic and</a:t>
            </a:r>
          </a:p>
          <a:p>
            <a:pPr algn="ctr"/>
            <a:r>
              <a:rPr lang="en-US" sz="2400" b="1" dirty="0" smtClean="0"/>
              <a:t>heterotrophic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7010400" y="2514600"/>
            <a:ext cx="182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Amoeba, </a:t>
            </a:r>
            <a:r>
              <a:rPr lang="en-US" sz="2400" b="1" dirty="0" smtClean="0"/>
              <a:t>Euglena</a:t>
            </a:r>
            <a:r>
              <a:rPr lang="en-US" sz="2400" b="1" dirty="0"/>
              <a:t>, </a:t>
            </a:r>
            <a:r>
              <a:rPr lang="en-US" sz="2400" b="1" dirty="0" smtClean="0"/>
              <a:t>Paramecium</a:t>
            </a:r>
            <a:endParaRPr lang="en-US" sz="2400" dirty="0"/>
          </a:p>
        </p:txBody>
      </p:sp>
      <p:pic>
        <p:nvPicPr>
          <p:cNvPr id="32770" name="Picture 2" descr="http://www.helpfulhealthtips.com/Images/A/Amoe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319859"/>
            <a:ext cx="3124200" cy="23190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2772" name="Picture 4" descr="http://webnt.calhoun.edu/distance/internet/Natural/bio220-collier/euglena_gracil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495800"/>
            <a:ext cx="2698229" cy="2057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2774" name="Picture 6" descr="http://upsidedownhippo.com/archives/Paramec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267200"/>
            <a:ext cx="2424445" cy="23851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Fungi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304800" y="1600200"/>
            <a:ext cx="1981200" cy="762000"/>
            <a:chOff x="533400" y="1981200"/>
            <a:chExt cx="2209800" cy="762000"/>
          </a:xfrm>
        </p:grpSpPr>
        <p:sp>
          <p:nvSpPr>
            <p:cNvPr id="8" name="Rectangle 7"/>
            <p:cNvSpPr/>
            <p:nvPr/>
          </p:nvSpPr>
          <p:spPr>
            <a:xfrm>
              <a:off x="533400" y="1981200"/>
              <a:ext cx="2209800" cy="76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4400" y="2133600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Cell Type</a:t>
              </a:r>
              <a:endParaRPr lang="en-US" sz="2400" b="1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362200" y="1600200"/>
            <a:ext cx="1981200" cy="762000"/>
            <a:chOff x="533400" y="3124200"/>
            <a:chExt cx="2209800" cy="762000"/>
          </a:xfrm>
        </p:grpSpPr>
        <p:sp>
          <p:nvSpPr>
            <p:cNvPr id="9" name="Rectangle 8"/>
            <p:cNvSpPr/>
            <p:nvPr/>
          </p:nvSpPr>
          <p:spPr>
            <a:xfrm>
              <a:off x="533400" y="3124200"/>
              <a:ext cx="2209800" cy="76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9600" y="3276600"/>
              <a:ext cx="17700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Cell Number</a:t>
              </a:r>
              <a:endParaRPr lang="en-US" sz="2400" b="1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419600" y="1600200"/>
            <a:ext cx="2286000" cy="762000"/>
            <a:chOff x="533400" y="4267200"/>
            <a:chExt cx="2209800" cy="762000"/>
          </a:xfrm>
        </p:grpSpPr>
        <p:sp>
          <p:nvSpPr>
            <p:cNvPr id="7" name="Rectangle 6"/>
            <p:cNvSpPr/>
            <p:nvPr/>
          </p:nvSpPr>
          <p:spPr>
            <a:xfrm>
              <a:off x="533400" y="4267200"/>
              <a:ext cx="2209800" cy="76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0" y="44196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Feeding Type</a:t>
              </a:r>
              <a:endParaRPr lang="en-US" sz="2400" b="1"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781800" y="1600200"/>
            <a:ext cx="1981200" cy="762000"/>
            <a:chOff x="533400" y="3124200"/>
            <a:chExt cx="2209800" cy="762000"/>
          </a:xfrm>
        </p:grpSpPr>
        <p:sp>
          <p:nvSpPr>
            <p:cNvPr id="14" name="Rectangle 13"/>
            <p:cNvSpPr/>
            <p:nvPr/>
          </p:nvSpPr>
          <p:spPr>
            <a:xfrm>
              <a:off x="533400" y="3124200"/>
              <a:ext cx="2209800" cy="76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0600" y="3276600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Example</a:t>
              </a:r>
              <a:endParaRPr lang="en-US" sz="2400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1000" y="2514600"/>
            <a:ext cx="1525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Eukaryotic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0" y="2514600"/>
            <a:ext cx="1992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Single-celled</a:t>
            </a:r>
          </a:p>
          <a:p>
            <a:pPr algn="ctr"/>
            <a:r>
              <a:rPr lang="en-US" sz="2400" b="1" dirty="0" smtClean="0"/>
              <a:t>&amp; multi-celled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2514600"/>
            <a:ext cx="1972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Heterotrophic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7010400" y="2514600"/>
            <a:ext cx="182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Mushrooms, mold, yeast</a:t>
            </a:r>
            <a:endParaRPr lang="en-US" sz="2400" dirty="0"/>
          </a:p>
        </p:txBody>
      </p:sp>
      <p:pic>
        <p:nvPicPr>
          <p:cNvPr id="38914" name="Picture 2" descr=" Desktop Wallpaper · Gallery · Nature &#10; Mushroom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14800"/>
            <a:ext cx="3149600" cy="2362200"/>
          </a:xfrm>
          <a:prstGeom prst="rect">
            <a:avLst/>
          </a:prstGeom>
          <a:noFill/>
        </p:spPr>
      </p:pic>
      <p:pic>
        <p:nvPicPr>
          <p:cNvPr id="38916" name="Picture 4" descr="Bread Mold Kingdom Fung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114800"/>
            <a:ext cx="2362200" cy="2313661"/>
          </a:xfrm>
          <a:prstGeom prst="rect">
            <a:avLst/>
          </a:prstGeom>
          <a:noFill/>
        </p:spPr>
      </p:pic>
      <p:pic>
        <p:nvPicPr>
          <p:cNvPr id="38918" name="Picture 6" descr="http://kokoscorner.typepad.com/photos/uncategorized/2007/12/24/yeast_bubbling_away.jpg"/>
          <p:cNvPicPr>
            <a:picLocks noChangeAspect="1" noChangeArrowheads="1"/>
          </p:cNvPicPr>
          <p:nvPr/>
        </p:nvPicPr>
        <p:blipFill>
          <a:blip r:embed="rId5" cstate="print"/>
          <a:srcRect l="8958" t="2986" r="12292" b="7014"/>
          <a:stretch>
            <a:fillRect/>
          </a:stretch>
        </p:blipFill>
        <p:spPr bwMode="auto">
          <a:xfrm>
            <a:off x="6172200" y="4114800"/>
            <a:ext cx="2667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Plantae</a:t>
            </a:r>
            <a:endParaRPr lang="en-US" b="1" dirty="0"/>
          </a:p>
        </p:txBody>
      </p:sp>
      <p:grpSp>
        <p:nvGrpSpPr>
          <p:cNvPr id="3" name="Group 9"/>
          <p:cNvGrpSpPr/>
          <p:nvPr/>
        </p:nvGrpSpPr>
        <p:grpSpPr>
          <a:xfrm>
            <a:off x="304800" y="1600200"/>
            <a:ext cx="1981200" cy="762000"/>
            <a:chOff x="533400" y="1981200"/>
            <a:chExt cx="2209800" cy="762000"/>
          </a:xfrm>
        </p:grpSpPr>
        <p:sp>
          <p:nvSpPr>
            <p:cNvPr id="8" name="Rectangle 7"/>
            <p:cNvSpPr/>
            <p:nvPr/>
          </p:nvSpPr>
          <p:spPr>
            <a:xfrm>
              <a:off x="533400" y="1981200"/>
              <a:ext cx="2209800" cy="76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4400" y="2133600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Cell Type</a:t>
              </a:r>
              <a:endParaRPr lang="en-US" sz="2400" b="1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362200" y="1600200"/>
            <a:ext cx="1981200" cy="762000"/>
            <a:chOff x="533400" y="3124200"/>
            <a:chExt cx="2209800" cy="762000"/>
          </a:xfrm>
        </p:grpSpPr>
        <p:sp>
          <p:nvSpPr>
            <p:cNvPr id="9" name="Rectangle 8"/>
            <p:cNvSpPr/>
            <p:nvPr/>
          </p:nvSpPr>
          <p:spPr>
            <a:xfrm>
              <a:off x="533400" y="3124200"/>
              <a:ext cx="2209800" cy="76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9600" y="3276600"/>
              <a:ext cx="17700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Cell Number</a:t>
              </a:r>
              <a:endParaRPr lang="en-US" sz="2400" b="1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419600" y="1600200"/>
            <a:ext cx="2286000" cy="762000"/>
            <a:chOff x="533400" y="4267200"/>
            <a:chExt cx="2209800" cy="762000"/>
          </a:xfrm>
        </p:grpSpPr>
        <p:sp>
          <p:nvSpPr>
            <p:cNvPr id="7" name="Rectangle 6"/>
            <p:cNvSpPr/>
            <p:nvPr/>
          </p:nvSpPr>
          <p:spPr>
            <a:xfrm>
              <a:off x="533400" y="4267200"/>
              <a:ext cx="2209800" cy="76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0" y="44196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Feeding Type</a:t>
              </a:r>
              <a:endParaRPr lang="en-US" sz="2400" b="1"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781800" y="1600200"/>
            <a:ext cx="1981200" cy="762000"/>
            <a:chOff x="533400" y="3124200"/>
            <a:chExt cx="2209800" cy="762000"/>
          </a:xfrm>
        </p:grpSpPr>
        <p:sp>
          <p:nvSpPr>
            <p:cNvPr id="14" name="Rectangle 13"/>
            <p:cNvSpPr/>
            <p:nvPr/>
          </p:nvSpPr>
          <p:spPr>
            <a:xfrm>
              <a:off x="533400" y="3124200"/>
              <a:ext cx="2209800" cy="76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0600" y="3276600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Example</a:t>
              </a:r>
              <a:endParaRPr lang="en-US" sz="2400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1000" y="2514600"/>
            <a:ext cx="1525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Eukaryotic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38400" y="2514600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M</a:t>
            </a:r>
            <a:r>
              <a:rPr lang="en-US" sz="2400" b="1" dirty="0" smtClean="0"/>
              <a:t>ulti-celled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48200" y="2514600"/>
            <a:ext cx="1716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Autotrophic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6781800" y="2514600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Moss, ferns, pines, flowering plants</a:t>
            </a:r>
            <a:endParaRPr lang="en-US" sz="2400" dirty="0"/>
          </a:p>
        </p:txBody>
      </p:sp>
      <p:pic>
        <p:nvPicPr>
          <p:cNvPr id="37890" name="Picture 2" descr="http://djringer.com/photos/d/3422-4/moss-spore-cases.jpg"/>
          <p:cNvPicPr>
            <a:picLocks noChangeAspect="1" noChangeArrowheads="1"/>
          </p:cNvPicPr>
          <p:nvPr/>
        </p:nvPicPr>
        <p:blipFill>
          <a:blip r:embed="rId2" cstate="print"/>
          <a:srcRect t="3419" r="24571"/>
          <a:stretch>
            <a:fillRect/>
          </a:stretch>
        </p:blipFill>
        <p:spPr bwMode="auto">
          <a:xfrm>
            <a:off x="304800" y="4419600"/>
            <a:ext cx="2136297" cy="1828800"/>
          </a:xfrm>
          <a:prstGeom prst="rect">
            <a:avLst/>
          </a:prstGeom>
          <a:noFill/>
        </p:spPr>
      </p:pic>
      <p:pic>
        <p:nvPicPr>
          <p:cNvPr id="37892" name="Picture 4" descr="http://www.gardensoyvey.com/catalog/images/lady-fe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572000"/>
            <a:ext cx="2384470" cy="1789140"/>
          </a:xfrm>
          <a:prstGeom prst="rect">
            <a:avLst/>
          </a:prstGeom>
          <a:noFill/>
        </p:spPr>
      </p:pic>
      <p:pic>
        <p:nvPicPr>
          <p:cNvPr id="37894" name="Picture 6" descr="http://www.bentler.us/eastern-washington/plants/trees/ponderosa-pine-tree2.jpg"/>
          <p:cNvPicPr>
            <a:picLocks noChangeAspect="1" noChangeArrowheads="1"/>
          </p:cNvPicPr>
          <p:nvPr/>
        </p:nvPicPr>
        <p:blipFill>
          <a:blip r:embed="rId4" cstate="print"/>
          <a:srcRect l="17794" r="11027"/>
          <a:stretch>
            <a:fillRect/>
          </a:stretch>
        </p:blipFill>
        <p:spPr bwMode="auto">
          <a:xfrm>
            <a:off x="5105400" y="3886200"/>
            <a:ext cx="1219200" cy="2825750"/>
          </a:xfrm>
          <a:prstGeom prst="rect">
            <a:avLst/>
          </a:prstGeom>
          <a:noFill/>
        </p:spPr>
      </p:pic>
      <p:pic>
        <p:nvPicPr>
          <p:cNvPr id="37896" name="Picture 8" descr="http://www.discoverlife.org/IM/I_JP/0005/320/Dichelostemma_capitatum,_flowers,I_JP5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267200"/>
            <a:ext cx="2391192" cy="221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Animalia</a:t>
            </a:r>
            <a:endParaRPr lang="en-US" b="1" dirty="0"/>
          </a:p>
        </p:txBody>
      </p:sp>
      <p:grpSp>
        <p:nvGrpSpPr>
          <p:cNvPr id="3" name="Group 9"/>
          <p:cNvGrpSpPr/>
          <p:nvPr/>
        </p:nvGrpSpPr>
        <p:grpSpPr>
          <a:xfrm>
            <a:off x="304800" y="1600200"/>
            <a:ext cx="1981200" cy="762000"/>
            <a:chOff x="533400" y="1981200"/>
            <a:chExt cx="2209800" cy="762000"/>
          </a:xfrm>
        </p:grpSpPr>
        <p:sp>
          <p:nvSpPr>
            <p:cNvPr id="8" name="Rectangle 7"/>
            <p:cNvSpPr/>
            <p:nvPr/>
          </p:nvSpPr>
          <p:spPr>
            <a:xfrm>
              <a:off x="533400" y="1981200"/>
              <a:ext cx="2209800" cy="76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4400" y="2133600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Cell Type</a:t>
              </a:r>
              <a:endParaRPr lang="en-US" sz="2400" b="1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362200" y="1600200"/>
            <a:ext cx="1981200" cy="762000"/>
            <a:chOff x="533400" y="3124200"/>
            <a:chExt cx="2209800" cy="762000"/>
          </a:xfrm>
        </p:grpSpPr>
        <p:sp>
          <p:nvSpPr>
            <p:cNvPr id="9" name="Rectangle 8"/>
            <p:cNvSpPr/>
            <p:nvPr/>
          </p:nvSpPr>
          <p:spPr>
            <a:xfrm>
              <a:off x="533400" y="3124200"/>
              <a:ext cx="2209800" cy="76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9600" y="3276600"/>
              <a:ext cx="17700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Cell Number</a:t>
              </a:r>
              <a:endParaRPr lang="en-US" sz="2400" b="1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419600" y="1600200"/>
            <a:ext cx="2286000" cy="762000"/>
            <a:chOff x="533400" y="4267200"/>
            <a:chExt cx="2209800" cy="762000"/>
          </a:xfrm>
        </p:grpSpPr>
        <p:sp>
          <p:nvSpPr>
            <p:cNvPr id="7" name="Rectangle 6"/>
            <p:cNvSpPr/>
            <p:nvPr/>
          </p:nvSpPr>
          <p:spPr>
            <a:xfrm>
              <a:off x="533400" y="4267200"/>
              <a:ext cx="2209800" cy="76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0" y="44196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Feeding Type</a:t>
              </a:r>
              <a:endParaRPr lang="en-US" sz="2400" b="1"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781800" y="1600200"/>
            <a:ext cx="1981200" cy="762000"/>
            <a:chOff x="533400" y="3124200"/>
            <a:chExt cx="2209800" cy="762000"/>
          </a:xfrm>
        </p:grpSpPr>
        <p:sp>
          <p:nvSpPr>
            <p:cNvPr id="14" name="Rectangle 13"/>
            <p:cNvSpPr/>
            <p:nvPr/>
          </p:nvSpPr>
          <p:spPr>
            <a:xfrm>
              <a:off x="533400" y="3124200"/>
              <a:ext cx="2209800" cy="76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0600" y="3276600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Example</a:t>
              </a:r>
              <a:endParaRPr lang="en-US" sz="2400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1000" y="2514600"/>
            <a:ext cx="1525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Eukaryotic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38400" y="2514600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Multi-celled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2514600"/>
            <a:ext cx="1972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Heterotrophic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6858000" y="2514600"/>
            <a:ext cx="213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Sponges, frogs, worms, </a:t>
            </a:r>
            <a:r>
              <a:rPr lang="en-US" sz="2400" b="1" dirty="0" smtClean="0"/>
              <a:t>fish, insects</a:t>
            </a:r>
            <a:r>
              <a:rPr lang="en-US" sz="2400" b="1" dirty="0"/>
              <a:t>, </a:t>
            </a:r>
            <a:r>
              <a:rPr lang="en-US" sz="2400" b="1" dirty="0" smtClean="0"/>
              <a:t>birds</a:t>
            </a:r>
            <a:r>
              <a:rPr lang="en-US" sz="2400" b="1" dirty="0"/>
              <a:t>, mammals</a:t>
            </a:r>
            <a:endParaRPr lang="en-US" sz="2400" dirty="0"/>
          </a:p>
        </p:txBody>
      </p:sp>
      <p:pic>
        <p:nvPicPr>
          <p:cNvPr id="36866" name="Picture 2" descr="http://www.lpdatafiles.com/data/mso2003/SCUBA%20SPON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724400"/>
            <a:ext cx="2669582" cy="1844675"/>
          </a:xfrm>
          <a:prstGeom prst="rect">
            <a:avLst/>
          </a:prstGeom>
          <a:noFill/>
        </p:spPr>
      </p:pic>
      <p:pic>
        <p:nvPicPr>
          <p:cNvPr id="36868" name="Picture 4" descr="http://static.howstuffworks.com/gif/fro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505200"/>
            <a:ext cx="2168825" cy="1892300"/>
          </a:xfrm>
          <a:prstGeom prst="rect">
            <a:avLst/>
          </a:prstGeom>
          <a:noFill/>
        </p:spPr>
      </p:pic>
      <p:pic>
        <p:nvPicPr>
          <p:cNvPr id="36870" name="Picture 6" descr="Worms.jpg worms image by adam8her4di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5105400"/>
            <a:ext cx="1981200" cy="1456183"/>
          </a:xfrm>
          <a:prstGeom prst="rect">
            <a:avLst/>
          </a:prstGeom>
          <a:noFill/>
        </p:spPr>
      </p:pic>
      <p:pic>
        <p:nvPicPr>
          <p:cNvPr id="36872" name="Picture 8" descr="http://upload.wikimedia.org/wikipedia/en/5/58/Clown.fish.arp.750pi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05200"/>
            <a:ext cx="1834806" cy="1311275"/>
          </a:xfrm>
          <a:prstGeom prst="rect">
            <a:avLst/>
          </a:prstGeom>
          <a:noFill/>
        </p:spPr>
      </p:pic>
      <p:pic>
        <p:nvPicPr>
          <p:cNvPr id="36874" name="Picture 10" descr="http://ursispaltenstein.ch/blog/images/uploads_img/thailands_amazing_insec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953000"/>
            <a:ext cx="1981200" cy="1744380"/>
          </a:xfrm>
          <a:prstGeom prst="rect">
            <a:avLst/>
          </a:prstGeom>
          <a:noFill/>
        </p:spPr>
      </p:pic>
      <p:pic>
        <p:nvPicPr>
          <p:cNvPr id="36876" name="Picture 12" descr="http://api.ning.com/files/PE2EmTtlm8bVWHYQOGgLuGWYoVbWLvkw*es1tIjmdyADieM3Koj2zB0kZD6L6DzjOe7FzlKaYyeEXQQ*QUN3bC3w4bgSSUsV/robin.jpg"/>
          <p:cNvPicPr>
            <a:picLocks noChangeAspect="1" noChangeArrowheads="1"/>
          </p:cNvPicPr>
          <p:nvPr/>
        </p:nvPicPr>
        <p:blipFill>
          <a:blip r:embed="rId7" cstate="print"/>
          <a:srcRect l="12329" r="5479"/>
          <a:stretch>
            <a:fillRect/>
          </a:stretch>
        </p:blipFill>
        <p:spPr bwMode="auto">
          <a:xfrm>
            <a:off x="7315200" y="4419600"/>
            <a:ext cx="1524000" cy="2065579"/>
          </a:xfrm>
          <a:prstGeom prst="rect">
            <a:avLst/>
          </a:prstGeom>
          <a:noFill/>
        </p:spPr>
      </p:pic>
      <p:pic>
        <p:nvPicPr>
          <p:cNvPr id="36878" name="Picture 14" descr="http://www.denverzoo.org/images/mammal_page_02.jpg"/>
          <p:cNvPicPr>
            <a:picLocks noChangeAspect="1" noChangeArrowheads="1"/>
          </p:cNvPicPr>
          <p:nvPr/>
        </p:nvPicPr>
        <p:blipFill>
          <a:blip r:embed="rId8" cstate="print"/>
          <a:srcRect r="6317"/>
          <a:stretch>
            <a:fillRect/>
          </a:stretch>
        </p:blipFill>
        <p:spPr bwMode="auto">
          <a:xfrm>
            <a:off x="4724400" y="3429000"/>
            <a:ext cx="1694740" cy="158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Monera</a:t>
            </a:r>
            <a:r>
              <a:rPr lang="en-US" b="1" dirty="0" smtClean="0"/>
              <a:t>, </a:t>
            </a:r>
            <a:r>
              <a:rPr lang="en-US" b="1" dirty="0" err="1" smtClean="0"/>
              <a:t>Protista</a:t>
            </a:r>
            <a:r>
              <a:rPr lang="en-US" b="1" dirty="0" smtClean="0"/>
              <a:t>, Fungi, </a:t>
            </a:r>
            <a:br>
              <a:rPr lang="en-US" b="1" dirty="0" smtClean="0"/>
            </a:br>
            <a:r>
              <a:rPr lang="en-US" b="1" dirty="0" err="1" smtClean="0"/>
              <a:t>Plante</a:t>
            </a:r>
            <a:r>
              <a:rPr lang="en-US" b="1" dirty="0" smtClean="0"/>
              <a:t>, </a:t>
            </a:r>
            <a:r>
              <a:rPr lang="en-US" b="1" dirty="0" err="1" smtClean="0"/>
              <a:t>Animalia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Bread mold</a:t>
            </a:r>
            <a:endParaRPr lang="en-US" dirty="0"/>
          </a:p>
        </p:txBody>
      </p:sp>
      <p:pic>
        <p:nvPicPr>
          <p:cNvPr id="4" name="Picture 4" descr="Bread Mold Kingdom Fung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0"/>
            <a:ext cx="3352800" cy="328390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4818" name="Picture 2" descr="http://i.ehow.com/images/GlobalPhoto/Articles/4851950/BreadMold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133600"/>
            <a:ext cx="3209925" cy="42862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Monera</a:t>
            </a:r>
            <a:r>
              <a:rPr lang="en-US" b="1" dirty="0" smtClean="0"/>
              <a:t>, </a:t>
            </a:r>
            <a:r>
              <a:rPr lang="en-US" b="1" dirty="0" err="1" smtClean="0"/>
              <a:t>Protista</a:t>
            </a:r>
            <a:r>
              <a:rPr lang="en-US" b="1" dirty="0" smtClean="0"/>
              <a:t>, Fungi, </a:t>
            </a:r>
            <a:br>
              <a:rPr lang="en-US" b="1" dirty="0" smtClean="0"/>
            </a:br>
            <a:r>
              <a:rPr lang="en-US" b="1" dirty="0" err="1" smtClean="0"/>
              <a:t>Plante</a:t>
            </a:r>
            <a:r>
              <a:rPr lang="en-US" b="1" dirty="0" smtClean="0"/>
              <a:t>, </a:t>
            </a:r>
            <a:r>
              <a:rPr lang="en-US" b="1" dirty="0" err="1" smtClean="0"/>
              <a:t>Animalia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838200"/>
          </a:xfrm>
        </p:spPr>
        <p:txBody>
          <a:bodyPr>
            <a:noAutofit/>
          </a:bodyPr>
          <a:lstStyle/>
          <a:p>
            <a:r>
              <a:rPr lang="en-US" sz="5400" dirty="0" smtClean="0"/>
              <a:t>Is heterotrophic only and can be single-celled or multi-celled</a:t>
            </a:r>
            <a:endParaRPr lang="en-US" sz="5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Monera</a:t>
            </a:r>
            <a:r>
              <a:rPr lang="en-US" b="1" dirty="0" smtClean="0"/>
              <a:t>, </a:t>
            </a:r>
            <a:r>
              <a:rPr lang="en-US" b="1" dirty="0" err="1" smtClean="0"/>
              <a:t>Protista</a:t>
            </a:r>
            <a:r>
              <a:rPr lang="en-US" b="1" dirty="0" smtClean="0"/>
              <a:t>, Fungi, </a:t>
            </a:r>
            <a:br>
              <a:rPr lang="en-US" b="1" dirty="0" smtClean="0"/>
            </a:br>
            <a:r>
              <a:rPr lang="en-US" b="1" dirty="0" err="1" smtClean="0"/>
              <a:t>Plante</a:t>
            </a:r>
            <a:r>
              <a:rPr lang="en-US" b="1" dirty="0" smtClean="0"/>
              <a:t>, </a:t>
            </a:r>
            <a:r>
              <a:rPr lang="en-US" b="1" dirty="0" err="1" smtClean="0"/>
              <a:t>Animalia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Euglena</a:t>
            </a:r>
            <a:endParaRPr lang="en-US" dirty="0"/>
          </a:p>
        </p:txBody>
      </p:sp>
      <p:pic>
        <p:nvPicPr>
          <p:cNvPr id="7" name="Picture 4" descr="http://webnt.calhoun.edu/distance/internet/Natural/bio220-collier/euglena_graci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667000"/>
            <a:ext cx="4596983" cy="3505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Monera</a:t>
            </a:r>
            <a:r>
              <a:rPr lang="en-US" b="1" dirty="0" smtClean="0"/>
              <a:t>, </a:t>
            </a:r>
            <a:r>
              <a:rPr lang="en-US" b="1" dirty="0" err="1" smtClean="0"/>
              <a:t>Protista</a:t>
            </a:r>
            <a:r>
              <a:rPr lang="en-US" b="1" dirty="0" smtClean="0"/>
              <a:t>, Fungi, </a:t>
            </a:r>
            <a:br>
              <a:rPr lang="en-US" b="1" dirty="0" smtClean="0"/>
            </a:br>
            <a:r>
              <a:rPr lang="en-US" b="1" dirty="0" err="1" smtClean="0"/>
              <a:t>Plante</a:t>
            </a:r>
            <a:r>
              <a:rPr lang="en-US" b="1" dirty="0" smtClean="0"/>
              <a:t>, </a:t>
            </a:r>
            <a:r>
              <a:rPr lang="en-US" b="1" dirty="0" err="1" smtClean="0"/>
              <a:t>Animalia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Bee</a:t>
            </a:r>
            <a:endParaRPr lang="en-US" dirty="0"/>
          </a:p>
        </p:txBody>
      </p:sp>
      <p:pic>
        <p:nvPicPr>
          <p:cNvPr id="46082" name="Picture 2" descr="Honey bees are incredible insects, learn about them at cornwallhoney.co.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667000"/>
            <a:ext cx="4648200" cy="30130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Monera</a:t>
            </a:r>
            <a:r>
              <a:rPr lang="en-US" b="1" dirty="0" smtClean="0"/>
              <a:t>, </a:t>
            </a:r>
            <a:r>
              <a:rPr lang="en-US" b="1" dirty="0" err="1" smtClean="0"/>
              <a:t>Protista</a:t>
            </a:r>
            <a:r>
              <a:rPr lang="en-US" b="1" dirty="0" smtClean="0"/>
              <a:t>, Fungi, </a:t>
            </a:r>
            <a:br>
              <a:rPr lang="en-US" b="1" dirty="0" smtClean="0"/>
            </a:br>
            <a:r>
              <a:rPr lang="en-US" b="1" dirty="0" err="1" smtClean="0"/>
              <a:t>Plante</a:t>
            </a:r>
            <a:r>
              <a:rPr lang="en-US" b="1" dirty="0" smtClean="0"/>
              <a:t>, </a:t>
            </a:r>
            <a:r>
              <a:rPr lang="en-US" b="1" dirty="0" err="1" smtClean="0"/>
              <a:t>Animalia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838200"/>
          </a:xfrm>
        </p:spPr>
        <p:txBody>
          <a:bodyPr>
            <a:noAutofit/>
          </a:bodyPr>
          <a:lstStyle/>
          <a:p>
            <a:r>
              <a:rPr lang="en-US" sz="5400" dirty="0" smtClean="0"/>
              <a:t>Is made of only Eukaryotic cells</a:t>
            </a:r>
            <a:endParaRPr lang="en-US" sz="5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Monera</a:t>
            </a:r>
            <a:r>
              <a:rPr lang="en-US" b="1" dirty="0" smtClean="0"/>
              <a:t>, </a:t>
            </a:r>
            <a:r>
              <a:rPr lang="en-US" b="1" dirty="0" err="1" smtClean="0"/>
              <a:t>Protista</a:t>
            </a:r>
            <a:r>
              <a:rPr lang="en-US" b="1" dirty="0" smtClean="0"/>
              <a:t>, Fungi, </a:t>
            </a:r>
            <a:br>
              <a:rPr lang="en-US" b="1" dirty="0" smtClean="0"/>
            </a:br>
            <a:r>
              <a:rPr lang="en-US" b="1" dirty="0" err="1" smtClean="0"/>
              <a:t>Plante</a:t>
            </a:r>
            <a:r>
              <a:rPr lang="en-US" b="1" dirty="0" smtClean="0"/>
              <a:t>, </a:t>
            </a:r>
            <a:r>
              <a:rPr lang="en-US" b="1" dirty="0" err="1" smtClean="0"/>
              <a:t>Animalia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Lactobacillus</a:t>
            </a:r>
            <a:endParaRPr lang="en-US" dirty="0"/>
          </a:p>
        </p:txBody>
      </p:sp>
      <p:pic>
        <p:nvPicPr>
          <p:cNvPr id="6" name="Picture 2" descr="http://bioweb.usu.edu/microscopy/lactobacillus%20bulgari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3962398" cy="2971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8" name="Picture 5" descr="http://austinlauren.pbworks.com/f/crnutr4g%5b1%5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86200"/>
            <a:ext cx="1579908" cy="207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microscope – magnified 1000X</a:t>
            </a:r>
          </a:p>
          <a:p>
            <a:endParaRPr lang="en-US" dirty="0" smtClean="0"/>
          </a:p>
        </p:txBody>
      </p:sp>
      <p:pic>
        <p:nvPicPr>
          <p:cNvPr id="23554" name="Picture 2" descr="http://www.microscope-microscope.org/basic/microscope-images/138-microscopes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667000"/>
            <a:ext cx="2004907" cy="3524250"/>
          </a:xfrm>
          <a:prstGeom prst="rect">
            <a:avLst/>
          </a:prstGeom>
          <a:noFill/>
        </p:spPr>
      </p:pic>
      <p:pic>
        <p:nvPicPr>
          <p:cNvPr id="23556" name="Picture 4" descr="http://pathy.med.nagoya-u.ac.jp/atlas/img/t7/img02.jpg"/>
          <p:cNvPicPr>
            <a:picLocks noChangeAspect="1" noChangeArrowheads="1"/>
          </p:cNvPicPr>
          <p:nvPr/>
        </p:nvPicPr>
        <p:blipFill>
          <a:blip r:embed="rId3" cstate="print"/>
          <a:srcRect l="9540" t="7038" r="8830" b="13197"/>
          <a:stretch>
            <a:fillRect/>
          </a:stretch>
        </p:blipFill>
        <p:spPr bwMode="auto">
          <a:xfrm>
            <a:off x="3886200" y="2971799"/>
            <a:ext cx="4724400" cy="3089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Monera</a:t>
            </a:r>
            <a:r>
              <a:rPr lang="en-US" b="1" dirty="0" smtClean="0"/>
              <a:t>, </a:t>
            </a:r>
            <a:r>
              <a:rPr lang="en-US" b="1" dirty="0" err="1" smtClean="0"/>
              <a:t>Protista</a:t>
            </a:r>
            <a:r>
              <a:rPr lang="en-US" b="1" dirty="0" smtClean="0"/>
              <a:t>, Fungi, </a:t>
            </a:r>
            <a:br>
              <a:rPr lang="en-US" b="1" dirty="0" smtClean="0"/>
            </a:br>
            <a:r>
              <a:rPr lang="en-US" b="1" dirty="0" err="1" smtClean="0"/>
              <a:t>Plante</a:t>
            </a:r>
            <a:r>
              <a:rPr lang="en-US" b="1" dirty="0" smtClean="0"/>
              <a:t>, </a:t>
            </a:r>
            <a:r>
              <a:rPr lang="en-US" b="1" dirty="0" err="1" smtClean="0"/>
              <a:t>Animalia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Amoeba</a:t>
            </a:r>
            <a:endParaRPr lang="en-US" dirty="0"/>
          </a:p>
        </p:txBody>
      </p:sp>
      <p:pic>
        <p:nvPicPr>
          <p:cNvPr id="5" name="Picture 2" descr="http://www.helpfulhealthtips.com/Images/A/Amoe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362200"/>
            <a:ext cx="5334000" cy="39593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Monera</a:t>
            </a:r>
            <a:r>
              <a:rPr lang="en-US" b="1" dirty="0" smtClean="0"/>
              <a:t>, </a:t>
            </a:r>
            <a:r>
              <a:rPr lang="en-US" b="1" dirty="0" err="1" smtClean="0"/>
              <a:t>Protista</a:t>
            </a:r>
            <a:r>
              <a:rPr lang="en-US" b="1" dirty="0" smtClean="0"/>
              <a:t>, Fungi, </a:t>
            </a:r>
            <a:br>
              <a:rPr lang="en-US" b="1" dirty="0" smtClean="0"/>
            </a:br>
            <a:r>
              <a:rPr lang="en-US" b="1" dirty="0" err="1" smtClean="0"/>
              <a:t>Plante</a:t>
            </a:r>
            <a:r>
              <a:rPr lang="en-US" b="1" dirty="0" smtClean="0"/>
              <a:t>, </a:t>
            </a:r>
            <a:r>
              <a:rPr lang="en-US" b="1" dirty="0" err="1" smtClean="0"/>
              <a:t>Animalia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838200"/>
          </a:xfrm>
        </p:spPr>
        <p:txBody>
          <a:bodyPr>
            <a:noAutofit/>
          </a:bodyPr>
          <a:lstStyle/>
          <a:p>
            <a:r>
              <a:rPr lang="en-US" sz="5400" dirty="0" smtClean="0"/>
              <a:t>Only autotrophic</a:t>
            </a:r>
            <a:endParaRPr lang="en-US" sz="5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Monera</a:t>
            </a:r>
            <a:r>
              <a:rPr lang="en-US" b="1" dirty="0" smtClean="0"/>
              <a:t>, </a:t>
            </a:r>
            <a:r>
              <a:rPr lang="en-US" b="1" dirty="0" err="1" smtClean="0"/>
              <a:t>Protista</a:t>
            </a:r>
            <a:r>
              <a:rPr lang="en-US" b="1" dirty="0" smtClean="0"/>
              <a:t>, Fungi, </a:t>
            </a:r>
            <a:br>
              <a:rPr lang="en-US" b="1" dirty="0" smtClean="0"/>
            </a:br>
            <a:r>
              <a:rPr lang="en-US" b="1" dirty="0" err="1" smtClean="0"/>
              <a:t>Plante</a:t>
            </a:r>
            <a:r>
              <a:rPr lang="en-US" b="1" dirty="0" smtClean="0"/>
              <a:t>, </a:t>
            </a:r>
            <a:r>
              <a:rPr lang="en-US" b="1" dirty="0" err="1" smtClean="0"/>
              <a:t>Animalia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Polar bear</a:t>
            </a:r>
            <a:endParaRPr lang="en-US" dirty="0"/>
          </a:p>
        </p:txBody>
      </p:sp>
      <p:pic>
        <p:nvPicPr>
          <p:cNvPr id="7" name="Picture 14" descr="http://www.denverzoo.org/images/mammal_page_02.jpg"/>
          <p:cNvPicPr>
            <a:picLocks noChangeAspect="1" noChangeArrowheads="1"/>
          </p:cNvPicPr>
          <p:nvPr/>
        </p:nvPicPr>
        <p:blipFill>
          <a:blip r:embed="rId2" cstate="print"/>
          <a:srcRect r="6317"/>
          <a:stretch>
            <a:fillRect/>
          </a:stretch>
        </p:blipFill>
        <p:spPr bwMode="auto">
          <a:xfrm>
            <a:off x="2514600" y="2667000"/>
            <a:ext cx="3581400" cy="33547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Monera</a:t>
            </a:r>
            <a:r>
              <a:rPr lang="en-US" b="1" dirty="0" smtClean="0"/>
              <a:t>, </a:t>
            </a:r>
            <a:r>
              <a:rPr lang="en-US" b="1" dirty="0" err="1" smtClean="0"/>
              <a:t>Protista</a:t>
            </a:r>
            <a:r>
              <a:rPr lang="en-US" b="1" dirty="0" smtClean="0"/>
              <a:t>, Fungi, </a:t>
            </a:r>
            <a:br>
              <a:rPr lang="en-US" b="1" dirty="0" smtClean="0"/>
            </a:br>
            <a:r>
              <a:rPr lang="en-US" b="1" dirty="0" err="1" smtClean="0"/>
              <a:t>Plante</a:t>
            </a:r>
            <a:r>
              <a:rPr lang="en-US" b="1" dirty="0" smtClean="0"/>
              <a:t>, </a:t>
            </a:r>
            <a:r>
              <a:rPr lang="en-US" b="1" dirty="0" err="1" smtClean="0"/>
              <a:t>Animalia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Apple tree</a:t>
            </a:r>
            <a:endParaRPr lang="en-US" dirty="0"/>
          </a:p>
        </p:txBody>
      </p:sp>
      <p:pic>
        <p:nvPicPr>
          <p:cNvPr id="43010" name="Picture 2" descr="http://1.bp.blogspot.com/_dMY8WjWy4WI/SckdmkSrWlI/AAAAAAAAAi0/QPgaoHQqe4s/s400/apple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905000"/>
            <a:ext cx="3246691" cy="434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Monera</a:t>
            </a:r>
            <a:r>
              <a:rPr lang="en-US" b="1" dirty="0" smtClean="0"/>
              <a:t>, </a:t>
            </a:r>
            <a:r>
              <a:rPr lang="en-US" b="1" dirty="0" err="1" smtClean="0"/>
              <a:t>Protista</a:t>
            </a:r>
            <a:r>
              <a:rPr lang="en-US" b="1" dirty="0" smtClean="0"/>
              <a:t>, Fungi, </a:t>
            </a:r>
            <a:br>
              <a:rPr lang="en-US" b="1" dirty="0" smtClean="0"/>
            </a:br>
            <a:r>
              <a:rPr lang="en-US" b="1" dirty="0" err="1" smtClean="0"/>
              <a:t>Plante</a:t>
            </a:r>
            <a:r>
              <a:rPr lang="en-US" b="1" dirty="0" smtClean="0"/>
              <a:t>, </a:t>
            </a:r>
            <a:r>
              <a:rPr lang="en-US" b="1" dirty="0" err="1" smtClean="0"/>
              <a:t>Animalia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838200"/>
          </a:xfrm>
        </p:spPr>
        <p:txBody>
          <a:bodyPr>
            <a:noAutofit/>
          </a:bodyPr>
          <a:lstStyle/>
          <a:p>
            <a:r>
              <a:rPr lang="en-US" sz="5400" dirty="0" smtClean="0"/>
              <a:t>Has only single-celled organisms with prokaryotic cells</a:t>
            </a:r>
            <a:endParaRPr lang="en-US" sz="5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Monera</a:t>
            </a:r>
            <a:r>
              <a:rPr lang="en-US" b="1" dirty="0" smtClean="0"/>
              <a:t>, </a:t>
            </a:r>
            <a:r>
              <a:rPr lang="en-US" b="1" dirty="0" err="1" smtClean="0"/>
              <a:t>Protista</a:t>
            </a:r>
            <a:r>
              <a:rPr lang="en-US" b="1" dirty="0" smtClean="0"/>
              <a:t>, Fungi, </a:t>
            </a:r>
            <a:br>
              <a:rPr lang="en-US" b="1" dirty="0" smtClean="0"/>
            </a:br>
            <a:r>
              <a:rPr lang="en-US" b="1" dirty="0" err="1" smtClean="0"/>
              <a:t>Plante</a:t>
            </a:r>
            <a:r>
              <a:rPr lang="en-US" b="1" dirty="0" smtClean="0"/>
              <a:t>, </a:t>
            </a:r>
            <a:r>
              <a:rPr lang="en-US" b="1" dirty="0" err="1" smtClean="0"/>
              <a:t>Animalia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E. coli</a:t>
            </a:r>
            <a:endParaRPr lang="en-US" i="1" dirty="0"/>
          </a:p>
        </p:txBody>
      </p:sp>
      <p:pic>
        <p:nvPicPr>
          <p:cNvPr id="7" name="Picture 2" descr="http://mset.rst2.edu/portfolios/r/reonieri_d/toolsvis/toolsvisweb/final/images/Ecoli.jpg"/>
          <p:cNvPicPr>
            <a:picLocks noChangeAspect="1" noChangeArrowheads="1"/>
          </p:cNvPicPr>
          <p:nvPr/>
        </p:nvPicPr>
        <p:blipFill>
          <a:blip r:embed="rId2" cstate="print"/>
          <a:srcRect b="3518"/>
          <a:stretch>
            <a:fillRect/>
          </a:stretch>
        </p:blipFill>
        <p:spPr bwMode="auto">
          <a:xfrm>
            <a:off x="2438400" y="2590800"/>
            <a:ext cx="4038600" cy="3877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Monera</a:t>
            </a:r>
            <a:r>
              <a:rPr lang="en-US" b="1" dirty="0" smtClean="0"/>
              <a:t>, </a:t>
            </a:r>
            <a:r>
              <a:rPr lang="en-US" b="1" dirty="0" err="1" smtClean="0"/>
              <a:t>Protista</a:t>
            </a:r>
            <a:r>
              <a:rPr lang="en-US" b="1" dirty="0" smtClean="0"/>
              <a:t>, Fungi, </a:t>
            </a:r>
            <a:br>
              <a:rPr lang="en-US" b="1" dirty="0" smtClean="0"/>
            </a:br>
            <a:r>
              <a:rPr lang="en-US" b="1" dirty="0" err="1" smtClean="0"/>
              <a:t>Plante</a:t>
            </a:r>
            <a:r>
              <a:rPr lang="en-US" b="1" dirty="0" smtClean="0"/>
              <a:t>, </a:t>
            </a:r>
            <a:r>
              <a:rPr lang="en-US" b="1" dirty="0" err="1" smtClean="0"/>
              <a:t>Animalia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Flower</a:t>
            </a:r>
            <a:endParaRPr lang="en-US" dirty="0"/>
          </a:p>
        </p:txBody>
      </p:sp>
      <p:pic>
        <p:nvPicPr>
          <p:cNvPr id="8" name="Picture 8" descr="http://www.discoverlife.org/IM/I_JP/0005/320/Dichelostemma_capitatum,_flowers,I_JP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362200"/>
            <a:ext cx="4191000" cy="3889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Monera</a:t>
            </a:r>
            <a:r>
              <a:rPr lang="en-US" b="1" dirty="0" smtClean="0"/>
              <a:t>, </a:t>
            </a:r>
            <a:r>
              <a:rPr lang="en-US" b="1" dirty="0" err="1" smtClean="0"/>
              <a:t>Protista</a:t>
            </a:r>
            <a:r>
              <a:rPr lang="en-US" b="1" dirty="0" smtClean="0"/>
              <a:t>, Fungi, </a:t>
            </a:r>
            <a:br>
              <a:rPr lang="en-US" b="1" dirty="0" smtClean="0"/>
            </a:br>
            <a:r>
              <a:rPr lang="en-US" b="1" dirty="0" err="1" smtClean="0"/>
              <a:t>Plante</a:t>
            </a:r>
            <a:r>
              <a:rPr lang="en-US" b="1" dirty="0" smtClean="0"/>
              <a:t>, </a:t>
            </a:r>
            <a:r>
              <a:rPr lang="en-US" b="1" dirty="0" err="1" smtClean="0"/>
              <a:t>Animalia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838200"/>
          </a:xfrm>
        </p:spPr>
        <p:txBody>
          <a:bodyPr>
            <a:noAutofit/>
          </a:bodyPr>
          <a:lstStyle/>
          <a:p>
            <a:r>
              <a:rPr lang="en-US" sz="5400" dirty="0" smtClean="0"/>
              <a:t>Has only multi-celled  organisms and is only heterotrophic</a:t>
            </a:r>
            <a:endParaRPr lang="en-US" sz="5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Monera</a:t>
            </a:r>
            <a:r>
              <a:rPr lang="en-US" b="1" dirty="0" smtClean="0"/>
              <a:t>, </a:t>
            </a:r>
            <a:r>
              <a:rPr lang="en-US" b="1" dirty="0" err="1" smtClean="0"/>
              <a:t>Protista</a:t>
            </a:r>
            <a:r>
              <a:rPr lang="en-US" b="1" dirty="0" smtClean="0"/>
              <a:t>, Fungi, </a:t>
            </a:r>
            <a:br>
              <a:rPr lang="en-US" b="1" dirty="0" smtClean="0"/>
            </a:br>
            <a:r>
              <a:rPr lang="en-US" b="1" dirty="0" err="1" smtClean="0"/>
              <a:t>Plante</a:t>
            </a:r>
            <a:r>
              <a:rPr lang="en-US" b="1" dirty="0" smtClean="0"/>
              <a:t>, </a:t>
            </a:r>
            <a:r>
              <a:rPr lang="en-US" b="1" dirty="0" err="1" smtClean="0"/>
              <a:t>Animalia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mushroom</a:t>
            </a:r>
            <a:endParaRPr lang="en-US" dirty="0"/>
          </a:p>
        </p:txBody>
      </p:sp>
      <p:pic>
        <p:nvPicPr>
          <p:cNvPr id="6" name="Picture 2" descr=" Desktop Wallpaper · Gallery · Nature &#10; Mushroom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514600"/>
            <a:ext cx="4495800" cy="33718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In the Missing Information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458199" cy="4761369"/>
        </p:xfrm>
        <a:graphic>
          <a:graphicData uri="http://schemas.openxmlformats.org/drawingml/2006/table">
            <a:tbl>
              <a:tblPr/>
              <a:tblGrid>
                <a:gridCol w="1688597"/>
                <a:gridCol w="1673385"/>
                <a:gridCol w="1597322"/>
                <a:gridCol w="1673385"/>
                <a:gridCol w="1825510"/>
              </a:tblGrid>
              <a:tr h="6945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Kingdom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Cell Type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Cell Number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Feeding Type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Example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0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Monera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Autotrophic &amp;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heterotrophic 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0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Protista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Autotrophic &amp;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Heterotrophic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0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Eukaryotic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Single-celled &amp; multi-celled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Plantae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Multi-celled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Animalia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Eukaryotic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 microscope – magnified 10,000X</a:t>
            </a:r>
          </a:p>
          <a:p>
            <a:endParaRPr lang="en-US" dirty="0" smtClean="0"/>
          </a:p>
        </p:txBody>
      </p:sp>
      <p:pic>
        <p:nvPicPr>
          <p:cNvPr id="82946" name="Picture 2" descr="http://www.humanillnesses.com/original/images/hdc_0001_0003_0_img0235.jpg"/>
          <p:cNvPicPr>
            <a:picLocks noChangeAspect="1" noChangeArrowheads="1"/>
          </p:cNvPicPr>
          <p:nvPr/>
        </p:nvPicPr>
        <p:blipFill>
          <a:blip r:embed="rId2" cstate="print"/>
          <a:srcRect r="47147" b="8157"/>
          <a:stretch>
            <a:fillRect/>
          </a:stretch>
        </p:blipFill>
        <p:spPr bwMode="auto">
          <a:xfrm>
            <a:off x="4648200" y="2819400"/>
            <a:ext cx="3276600" cy="3505200"/>
          </a:xfrm>
          <a:prstGeom prst="rect">
            <a:avLst/>
          </a:prstGeom>
          <a:noFill/>
        </p:spPr>
      </p:pic>
      <p:pic>
        <p:nvPicPr>
          <p:cNvPr id="82948" name="Picture 4" descr="http://www.flaab.com/flabble_images/blog_images/F20microscop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743200"/>
            <a:ext cx="2781971" cy="3714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trees</a:t>
            </a:r>
            <a:endParaRPr lang="en-US" dirty="0"/>
          </a:p>
        </p:txBody>
      </p:sp>
      <p:pic>
        <p:nvPicPr>
          <p:cNvPr id="82946" name="Picture 2" descr="http://www.drnancyoconnor.com/images/tree_graphic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95400" y="1371600"/>
            <a:ext cx="6553200" cy="5259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10600" cy="5592763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Phylogenetic</a:t>
            </a:r>
            <a:r>
              <a:rPr lang="en-US" sz="3600" dirty="0" smtClean="0"/>
              <a:t> tree -  shows the evolutionary relationships among organisms</a:t>
            </a:r>
            <a:endParaRPr lang="en-US" sz="3600" dirty="0"/>
          </a:p>
        </p:txBody>
      </p:sp>
      <p:pic>
        <p:nvPicPr>
          <p:cNvPr id="8" name="Picture 2" descr="http://rst.gsfc.nasa.gov/Sect20/lco6_31.gif"/>
          <p:cNvPicPr>
            <a:picLocks noChangeAspect="1" noChangeArrowheads="1"/>
          </p:cNvPicPr>
          <p:nvPr/>
        </p:nvPicPr>
        <p:blipFill>
          <a:blip r:embed="rId2" cstate="print"/>
          <a:srcRect t="5128"/>
          <a:stretch>
            <a:fillRect/>
          </a:stretch>
        </p:blipFill>
        <p:spPr bwMode="auto">
          <a:xfrm>
            <a:off x="1981200" y="1981200"/>
            <a:ext cx="4044778" cy="4876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248400" y="51054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According to scientists, all organisms are descendants of a common ancestor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 smtClean="0"/>
              <a:t>Closely related species - have a recent common ancestor</a:t>
            </a:r>
            <a:endParaRPr lang="en-US" dirty="0"/>
          </a:p>
        </p:txBody>
      </p:sp>
      <p:pic>
        <p:nvPicPr>
          <p:cNvPr id="4" name="Picture 2" descr="http://science.kennesaw.edu/~jdirnber/Bio2108/Lecture/LecPhylogeny/26_Labeled_Images/26_04CarnivoraPhylogeny-L.jpg"/>
          <p:cNvPicPr>
            <a:picLocks noChangeAspect="1" noChangeArrowheads="1"/>
          </p:cNvPicPr>
          <p:nvPr/>
        </p:nvPicPr>
        <p:blipFill>
          <a:blip r:embed="rId2" cstate="print"/>
          <a:srcRect b="2410"/>
          <a:stretch>
            <a:fillRect/>
          </a:stretch>
        </p:blipFill>
        <p:spPr bwMode="auto">
          <a:xfrm>
            <a:off x="2514600" y="1828800"/>
            <a:ext cx="4967111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://science.kennesaw.edu/~jdirnber/InvertZoo/LecIntro/TreeTime.jpg"/>
          <p:cNvPicPr>
            <a:picLocks noChangeAspect="1" noChangeArrowheads="1"/>
          </p:cNvPicPr>
          <p:nvPr/>
        </p:nvPicPr>
        <p:blipFill>
          <a:blip r:embed="rId2" cstate="print"/>
          <a:srcRect l="4479" b="11304"/>
          <a:stretch>
            <a:fillRect/>
          </a:stretch>
        </p:blipFill>
        <p:spPr bwMode="auto">
          <a:xfrm>
            <a:off x="4572000" y="1295400"/>
            <a:ext cx="4244942" cy="41148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81000"/>
            <a:ext cx="3810000" cy="63246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What </a:t>
            </a:r>
            <a:r>
              <a:rPr lang="en-US" i="1" dirty="0" err="1" smtClean="0"/>
              <a:t>taxon</a:t>
            </a:r>
            <a:r>
              <a:rPr lang="en-US" i="1" dirty="0" smtClean="0"/>
              <a:t> is most closely related to birds?</a:t>
            </a:r>
          </a:p>
          <a:p>
            <a:endParaRPr lang="en-US" i="1" dirty="0" smtClean="0"/>
          </a:p>
          <a:p>
            <a:r>
              <a:rPr lang="en-US" dirty="0" smtClean="0"/>
              <a:t>Which </a:t>
            </a:r>
            <a:r>
              <a:rPr lang="en-US" dirty="0" err="1" smtClean="0"/>
              <a:t>taxon</a:t>
            </a:r>
            <a:r>
              <a:rPr lang="en-US" dirty="0" smtClean="0"/>
              <a:t> is most closely related to humans? </a:t>
            </a:r>
          </a:p>
          <a:p>
            <a:endParaRPr lang="en-US" dirty="0" smtClean="0"/>
          </a:p>
          <a:p>
            <a:r>
              <a:rPr lang="en-US" dirty="0" smtClean="0"/>
              <a:t>Which </a:t>
            </a:r>
            <a:r>
              <a:rPr lang="en-US" dirty="0" err="1" smtClean="0"/>
              <a:t>taxon</a:t>
            </a:r>
            <a:r>
              <a:rPr lang="en-US" dirty="0" smtClean="0"/>
              <a:t> diverged first (longest ago) from the lineage that gave rise to humans? </a:t>
            </a:r>
          </a:p>
          <a:p>
            <a:endParaRPr lang="en-US" dirty="0" smtClean="0"/>
          </a:p>
          <a:p>
            <a:r>
              <a:rPr lang="en-US" dirty="0" smtClean="0"/>
              <a:t>Which </a:t>
            </a:r>
            <a:r>
              <a:rPr lang="en-US" dirty="0" err="1" smtClean="0"/>
              <a:t>taxon</a:t>
            </a:r>
            <a:r>
              <a:rPr lang="en-US" dirty="0" smtClean="0"/>
              <a:t> has the least recent shared ancestors with humans?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Trees that show the same patterns of divergence can be arranged differently</a:t>
            </a:r>
            <a:endParaRPr lang="en-US" dirty="0"/>
          </a:p>
        </p:txBody>
      </p:sp>
      <p:pic>
        <p:nvPicPr>
          <p:cNvPr id="83973" name="Picture 5" descr="http://science.kennesaw.edu/%7Ejdirnber/InvertZoo/LecIntro/SesameStrt.JPG"/>
          <p:cNvPicPr>
            <a:picLocks noChangeAspect="1" noChangeArrowheads="1"/>
          </p:cNvPicPr>
          <p:nvPr/>
        </p:nvPicPr>
        <p:blipFill>
          <a:blip r:embed="rId2" cstate="print"/>
          <a:srcRect b="68865"/>
          <a:stretch>
            <a:fillRect/>
          </a:stretch>
        </p:blipFill>
        <p:spPr bwMode="auto">
          <a:xfrm>
            <a:off x="0" y="2209800"/>
            <a:ext cx="2983230" cy="2057400"/>
          </a:xfrm>
          <a:prstGeom prst="rect">
            <a:avLst/>
          </a:prstGeom>
          <a:noFill/>
        </p:spPr>
      </p:pic>
      <p:pic>
        <p:nvPicPr>
          <p:cNvPr id="8" name="Picture 5" descr="http://science.kennesaw.edu/%7Ejdirnber/InvertZoo/LecIntro/SesameStrt.JPG"/>
          <p:cNvPicPr>
            <a:picLocks noChangeAspect="1" noChangeArrowheads="1"/>
          </p:cNvPicPr>
          <p:nvPr/>
        </p:nvPicPr>
        <p:blipFill>
          <a:blip r:embed="rId2" cstate="print"/>
          <a:srcRect t="29578" b="37730"/>
          <a:stretch>
            <a:fillRect/>
          </a:stretch>
        </p:blipFill>
        <p:spPr bwMode="auto">
          <a:xfrm>
            <a:off x="3200400" y="2209800"/>
            <a:ext cx="2841171" cy="2057400"/>
          </a:xfrm>
          <a:prstGeom prst="rect">
            <a:avLst/>
          </a:prstGeom>
          <a:noFill/>
        </p:spPr>
      </p:pic>
      <p:pic>
        <p:nvPicPr>
          <p:cNvPr id="9" name="Picture 5" descr="http://science.kennesaw.edu/%7Ejdirnber/InvertZoo/LecIntro/SesameStrt.JPG"/>
          <p:cNvPicPr>
            <a:picLocks noChangeAspect="1" noChangeArrowheads="1"/>
          </p:cNvPicPr>
          <p:nvPr/>
        </p:nvPicPr>
        <p:blipFill>
          <a:blip r:embed="rId2" cstate="print"/>
          <a:srcRect t="68497"/>
          <a:stretch>
            <a:fillRect/>
          </a:stretch>
        </p:blipFill>
        <p:spPr bwMode="auto">
          <a:xfrm>
            <a:off x="6195645" y="2209800"/>
            <a:ext cx="2948355" cy="2057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47800" y="6172200"/>
            <a:ext cx="6417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Which of these trees is not like the others?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>Given four hypothetical </a:t>
            </a:r>
            <a:r>
              <a:rPr lang="en-US" sz="3200" i="1" dirty="0" err="1" smtClean="0"/>
              <a:t>taxa</a:t>
            </a:r>
            <a:r>
              <a:rPr lang="en-US" sz="3200" i="1" dirty="0" smtClean="0"/>
              <a:t>, construct a tree in which </a:t>
            </a:r>
            <a:r>
              <a:rPr lang="en-US" sz="3200" b="1" i="1" dirty="0" err="1" smtClean="0"/>
              <a:t>Taxon</a:t>
            </a:r>
            <a:r>
              <a:rPr lang="en-US" sz="3200" b="1" i="1" dirty="0" smtClean="0"/>
              <a:t> G</a:t>
            </a:r>
            <a:r>
              <a:rPr lang="en-US" sz="3200" i="1" dirty="0" smtClean="0"/>
              <a:t> is more closely related to </a:t>
            </a:r>
            <a:r>
              <a:rPr lang="en-US" sz="3200" b="1" i="1" dirty="0" err="1" smtClean="0"/>
              <a:t>Taxon</a:t>
            </a:r>
            <a:r>
              <a:rPr lang="en-US" sz="3200" b="1" i="1" dirty="0" smtClean="0"/>
              <a:t> L</a:t>
            </a:r>
            <a:r>
              <a:rPr lang="en-US" sz="3200" i="1" dirty="0" smtClean="0"/>
              <a:t> than to </a:t>
            </a:r>
            <a:r>
              <a:rPr lang="en-US" sz="3200" b="1" i="1" dirty="0" err="1" smtClean="0"/>
              <a:t>Taxon</a:t>
            </a:r>
            <a:r>
              <a:rPr lang="en-US" sz="3200" b="1" i="1" dirty="0" smtClean="0"/>
              <a:t> A</a:t>
            </a:r>
            <a:r>
              <a:rPr lang="en-US" sz="3200" i="1" dirty="0" smtClean="0"/>
              <a:t>, but all three of these </a:t>
            </a:r>
            <a:r>
              <a:rPr lang="en-US" sz="3200" i="1" dirty="0" err="1" smtClean="0"/>
              <a:t>taxa</a:t>
            </a:r>
            <a:r>
              <a:rPr lang="en-US" sz="3200" i="1" dirty="0" smtClean="0"/>
              <a:t> are more closely related to each other than </a:t>
            </a:r>
            <a:r>
              <a:rPr lang="en-US" sz="3200" b="1" i="1" dirty="0" err="1" smtClean="0"/>
              <a:t>Taxon</a:t>
            </a:r>
            <a:r>
              <a:rPr lang="en-US" sz="3200" b="1" i="1" dirty="0" smtClean="0"/>
              <a:t> F.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14600"/>
            <a:ext cx="6019800" cy="399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are relationships determined?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features – observable traits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features</a:t>
            </a:r>
            <a:endParaRPr lang="en-US" dirty="0"/>
          </a:p>
        </p:txBody>
      </p:sp>
      <p:pic>
        <p:nvPicPr>
          <p:cNvPr id="88066" name="Picture 2" descr="http://1.bp.blogspot.com/_VgSSznn0VD0/SiWZrf2cDKI/AAAAAAAADTw/oIhnNFE5haU/s400/the-cat-fami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629400" cy="497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feature problem: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Analogous features – similar features but come from different ancestors</a:t>
            </a:r>
            <a:endParaRPr lang="en-US" dirty="0"/>
          </a:p>
        </p:txBody>
      </p:sp>
      <p:pic>
        <p:nvPicPr>
          <p:cNvPr id="87042" name="Picture 2" descr="http://www.nap.edu/books/11876/xhtml/images/p20013a49g25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76600"/>
            <a:ext cx="8406108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birds belong?</a:t>
            </a:r>
            <a:endParaRPr lang="en-US" dirty="0"/>
          </a:p>
        </p:txBody>
      </p:sp>
      <p:pic>
        <p:nvPicPr>
          <p:cNvPr id="90114" name="Picture 2" descr="http://science.kennesaw.edu/~jdirnber/Bio2108/Lecture/LecPhylogeny/25-16-AnalogyVsHomology-ANL.gif"/>
          <p:cNvPicPr>
            <a:picLocks noChangeAspect="1" noChangeArrowheads="1"/>
          </p:cNvPicPr>
          <p:nvPr/>
        </p:nvPicPr>
        <p:blipFill>
          <a:blip r:embed="rId2" cstate="print"/>
          <a:srcRect b="5405"/>
          <a:stretch>
            <a:fillRect/>
          </a:stretch>
        </p:blipFill>
        <p:spPr bwMode="auto">
          <a:xfrm>
            <a:off x="685800" y="1905000"/>
            <a:ext cx="7477125" cy="2667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5029200"/>
            <a:ext cx="2288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 chambered heart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495300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hair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Molecular analysis – comparing RNA and DNA</a:t>
            </a:r>
            <a:endParaRPr lang="en-US" dirty="0"/>
          </a:p>
        </p:txBody>
      </p:sp>
      <p:pic>
        <p:nvPicPr>
          <p:cNvPr id="83970" name="Picture 2" descr="http://www.applied-maths.com/bionumerics/modules/ma_1.jpg"/>
          <p:cNvPicPr>
            <a:picLocks noChangeAspect="1" noChangeArrowheads="1"/>
          </p:cNvPicPr>
          <p:nvPr/>
        </p:nvPicPr>
        <p:blipFill>
          <a:blip r:embed="rId2" cstate="print"/>
          <a:srcRect t="11650" b="32039"/>
          <a:stretch>
            <a:fillRect/>
          </a:stretch>
        </p:blipFill>
        <p:spPr bwMode="auto">
          <a:xfrm>
            <a:off x="1524000" y="2590800"/>
            <a:ext cx="5638800" cy="3905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are relationships determined?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Biochemistry – more similarities in DNA sequences = more closely related   </a:t>
            </a:r>
            <a:endParaRPr lang="en-US" dirty="0"/>
          </a:p>
        </p:txBody>
      </p:sp>
      <p:pic>
        <p:nvPicPr>
          <p:cNvPr id="6146" name="Picture 2" descr="http://www.biol.unt.edu/~jajohnson/images/dna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743200"/>
            <a:ext cx="6101862" cy="39662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91000" y="4267200"/>
            <a:ext cx="3200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a certain protein, humans and chickens differ by 14 amino acids. Humans differ from fruit flies by 25.  Who are humans more closely related to?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Sequence of Amino Acids in a Protein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Dog	GDVEKGKKIFVQKCAQCHTVEKGGK</a:t>
            </a:r>
          </a:p>
          <a:p>
            <a:r>
              <a:rPr lang="en-US" dirty="0" smtClean="0"/>
              <a:t>Tuna	GDVAKGKKTFVQKCAQCHTVENGGK</a:t>
            </a:r>
          </a:p>
          <a:p>
            <a:r>
              <a:rPr lang="en-US" dirty="0" smtClean="0"/>
              <a:t>Moth	GNADVGKKIFVQRCAQCHTVEAGGK</a:t>
            </a:r>
          </a:p>
          <a:p>
            <a:r>
              <a:rPr lang="en-US" dirty="0" smtClean="0"/>
              <a:t>Wheat	GNPDAGAKIFKTKCAQCHTVDAGAG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495800"/>
            <a:ext cx="17903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Dog and Tuna</a:t>
            </a:r>
          </a:p>
          <a:p>
            <a:r>
              <a:rPr lang="en-US" dirty="0" smtClean="0"/>
              <a:t>Dog and Moth</a:t>
            </a:r>
          </a:p>
          <a:p>
            <a:r>
              <a:rPr lang="en-US" dirty="0" smtClean="0"/>
              <a:t>Dog and Wheat</a:t>
            </a:r>
          </a:p>
          <a:p>
            <a:r>
              <a:rPr lang="en-US" dirty="0" smtClean="0"/>
              <a:t>Tuna and Moth</a:t>
            </a:r>
          </a:p>
          <a:p>
            <a:r>
              <a:rPr lang="en-US" dirty="0" smtClean="0"/>
              <a:t>Tuna and Wheat</a:t>
            </a:r>
          </a:p>
          <a:p>
            <a:r>
              <a:rPr lang="en-US" dirty="0" smtClean="0"/>
              <a:t>Moth and Wheat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Guinea pigs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Were once grouped with hamsters, gerbils, mice and rats.</a:t>
            </a:r>
          </a:p>
          <a:p>
            <a:r>
              <a:rPr lang="en-US" dirty="0" smtClean="0"/>
              <a:t>DNA showed to be very different from other rodents and so they are now put in their own group.</a:t>
            </a:r>
            <a:endParaRPr lang="en-US" dirty="0"/>
          </a:p>
        </p:txBody>
      </p:sp>
      <p:pic>
        <p:nvPicPr>
          <p:cNvPr id="4098" name="Picture 2" descr="http://animal-world.com/encyclo/critters/guin_pig/images/AmericanGuineaPigWCG__AcS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962400"/>
            <a:ext cx="3810000" cy="2619375"/>
          </a:xfrm>
          <a:prstGeom prst="rect">
            <a:avLst/>
          </a:prstGeom>
          <a:noFill/>
        </p:spPr>
      </p:pic>
      <p:pic>
        <p:nvPicPr>
          <p:cNvPr id="4100" name="Picture 4" descr="http://www.pet-hamster.com/ham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648200"/>
            <a:ext cx="2362200" cy="1771651"/>
          </a:xfrm>
          <a:prstGeom prst="rect">
            <a:avLst/>
          </a:prstGeom>
          <a:noFill/>
        </p:spPr>
      </p:pic>
      <p:pic>
        <p:nvPicPr>
          <p:cNvPr id="4102" name="Picture 6" descr="http://www.clarkpest.com/Portals/31616/images/trapping-mice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2672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4.static.flickr.com/3243/2744719735_e8f7e55f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7072455" cy="47244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 for whales!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6324600"/>
            <a:ext cx="3073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No… It’s a Lion’s Mane Jellyfish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lvl="0"/>
            <a:r>
              <a:rPr lang="en-US" dirty="0" smtClean="0"/>
              <a:t>Became 5 - added: Fungi, </a:t>
            </a:r>
            <a:r>
              <a:rPr lang="en-US" dirty="0" err="1" smtClean="0"/>
              <a:t>Protista</a:t>
            </a:r>
            <a:r>
              <a:rPr lang="en-US" dirty="0" smtClean="0"/>
              <a:t>, </a:t>
            </a:r>
            <a:r>
              <a:rPr lang="en-US" dirty="0" err="1" smtClean="0"/>
              <a:t>Monera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1981200" y="3048000"/>
            <a:ext cx="2286000" cy="762000"/>
            <a:chOff x="1676400" y="3048000"/>
            <a:chExt cx="2286000" cy="762000"/>
          </a:xfrm>
        </p:grpSpPr>
        <p:sp>
          <p:nvSpPr>
            <p:cNvPr id="5" name="Rectangle 4"/>
            <p:cNvSpPr/>
            <p:nvPr/>
          </p:nvSpPr>
          <p:spPr>
            <a:xfrm>
              <a:off x="1676400" y="3048000"/>
              <a:ext cx="22860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81200" y="3124200"/>
              <a:ext cx="16930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/>
                <a:t>Animalia</a:t>
              </a:r>
              <a:endParaRPr lang="en-US" sz="3200" b="1" dirty="0"/>
            </a:p>
          </p:txBody>
        </p:sp>
      </p:grpSp>
      <p:grpSp>
        <p:nvGrpSpPr>
          <p:cNvPr id="4" name="Group 6"/>
          <p:cNvGrpSpPr/>
          <p:nvPr/>
        </p:nvGrpSpPr>
        <p:grpSpPr>
          <a:xfrm>
            <a:off x="4648200" y="3048000"/>
            <a:ext cx="2286000" cy="762000"/>
            <a:chOff x="4572000" y="3048000"/>
            <a:chExt cx="2286000" cy="762000"/>
          </a:xfrm>
        </p:grpSpPr>
        <p:sp>
          <p:nvSpPr>
            <p:cNvPr id="8" name="Rectangle 7"/>
            <p:cNvSpPr/>
            <p:nvPr/>
          </p:nvSpPr>
          <p:spPr>
            <a:xfrm>
              <a:off x="4572000" y="3048000"/>
              <a:ext cx="2286000" cy="762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29200" y="3124200"/>
              <a:ext cx="14688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/>
                <a:t>Plantae</a:t>
              </a:r>
              <a:endParaRPr lang="en-US" sz="3200" b="1" dirty="0"/>
            </a:p>
          </p:txBody>
        </p:sp>
      </p:grpSp>
      <p:grpSp>
        <p:nvGrpSpPr>
          <p:cNvPr id="7" name="Group 9"/>
          <p:cNvGrpSpPr/>
          <p:nvPr/>
        </p:nvGrpSpPr>
        <p:grpSpPr>
          <a:xfrm>
            <a:off x="457200" y="4572000"/>
            <a:ext cx="8153400" cy="533400"/>
            <a:chOff x="304800" y="4572000"/>
            <a:chExt cx="8153400" cy="533400"/>
          </a:xfrm>
        </p:grpSpPr>
        <p:sp>
          <p:nvSpPr>
            <p:cNvPr id="11" name="Rectangle 10"/>
            <p:cNvSpPr/>
            <p:nvPr/>
          </p:nvSpPr>
          <p:spPr>
            <a:xfrm>
              <a:off x="3810000" y="4648200"/>
              <a:ext cx="1143000" cy="4572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81600" y="4648200"/>
              <a:ext cx="15240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34200" y="4648200"/>
              <a:ext cx="1524000" cy="457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7400" y="4648200"/>
              <a:ext cx="15240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4800" y="4648200"/>
              <a:ext cx="15240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4800" y="45720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Animalia</a:t>
              </a:r>
              <a:endParaRPr lang="en-US" sz="28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33600" y="4572000"/>
              <a:ext cx="1311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/>
                <a:t>Plantae</a:t>
              </a:r>
              <a:endParaRPr lang="en-US" sz="28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86200" y="4572000"/>
              <a:ext cx="9925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Fungi</a:t>
              </a:r>
              <a:endParaRPr lang="en-US" sz="28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57800" y="4572000"/>
              <a:ext cx="13429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/>
                <a:t>Protista</a:t>
              </a:r>
              <a:endParaRPr lang="en-US" sz="28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10400" y="4572000"/>
              <a:ext cx="13630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/>
                <a:t>Monera</a:t>
              </a:r>
              <a:endParaRPr lang="en-US" sz="2800" b="1" dirty="0"/>
            </a:p>
          </p:txBody>
        </p:sp>
      </p:grpSp>
      <p:sp>
        <p:nvSpPr>
          <p:cNvPr id="34" name="Down Arrow 33"/>
          <p:cNvSpPr/>
          <p:nvPr/>
        </p:nvSpPr>
        <p:spPr>
          <a:xfrm>
            <a:off x="4191000" y="40386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lvl="0"/>
            <a:r>
              <a:rPr lang="en-US" dirty="0" smtClean="0"/>
              <a:t>Some say 6 - splitting: </a:t>
            </a:r>
            <a:r>
              <a:rPr lang="en-US" dirty="0" err="1" smtClean="0"/>
              <a:t>monera</a:t>
            </a:r>
            <a:r>
              <a:rPr lang="en-US" dirty="0" smtClean="0"/>
              <a:t> into </a:t>
            </a:r>
            <a:r>
              <a:rPr lang="en-US" dirty="0" err="1" smtClean="0"/>
              <a:t>eubacteria</a:t>
            </a:r>
            <a:r>
              <a:rPr lang="en-US" dirty="0" smtClean="0"/>
              <a:t> and </a:t>
            </a:r>
            <a:r>
              <a:rPr lang="en-US" dirty="0" err="1" smtClean="0"/>
              <a:t>archaebacteria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1981200" y="2667000"/>
            <a:ext cx="2286000" cy="762000"/>
            <a:chOff x="1676400" y="3048000"/>
            <a:chExt cx="2286000" cy="762000"/>
          </a:xfrm>
        </p:grpSpPr>
        <p:sp>
          <p:nvSpPr>
            <p:cNvPr id="5" name="Rectangle 4"/>
            <p:cNvSpPr/>
            <p:nvPr/>
          </p:nvSpPr>
          <p:spPr>
            <a:xfrm>
              <a:off x="1676400" y="3048000"/>
              <a:ext cx="22860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81200" y="3124200"/>
              <a:ext cx="16930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/>
                <a:t>Animalia</a:t>
              </a:r>
              <a:endParaRPr lang="en-US" sz="3200" b="1" dirty="0"/>
            </a:p>
          </p:txBody>
        </p:sp>
      </p:grpSp>
      <p:grpSp>
        <p:nvGrpSpPr>
          <p:cNvPr id="4" name="Group 6"/>
          <p:cNvGrpSpPr/>
          <p:nvPr/>
        </p:nvGrpSpPr>
        <p:grpSpPr>
          <a:xfrm>
            <a:off x="4648200" y="2667000"/>
            <a:ext cx="2286000" cy="762000"/>
            <a:chOff x="4572000" y="3048000"/>
            <a:chExt cx="2286000" cy="762000"/>
          </a:xfrm>
        </p:grpSpPr>
        <p:sp>
          <p:nvSpPr>
            <p:cNvPr id="8" name="Rectangle 7"/>
            <p:cNvSpPr/>
            <p:nvPr/>
          </p:nvSpPr>
          <p:spPr>
            <a:xfrm>
              <a:off x="4572000" y="3048000"/>
              <a:ext cx="2286000" cy="762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29200" y="3124200"/>
              <a:ext cx="14688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/>
                <a:t>Plantae</a:t>
              </a:r>
              <a:endParaRPr lang="en-US" sz="3200" b="1" dirty="0"/>
            </a:p>
          </p:txBody>
        </p:sp>
      </p:grpSp>
      <p:grpSp>
        <p:nvGrpSpPr>
          <p:cNvPr id="7" name="Group 9"/>
          <p:cNvGrpSpPr/>
          <p:nvPr/>
        </p:nvGrpSpPr>
        <p:grpSpPr>
          <a:xfrm>
            <a:off x="457200" y="4191000"/>
            <a:ext cx="8153400" cy="533400"/>
            <a:chOff x="304800" y="4572000"/>
            <a:chExt cx="8153400" cy="533400"/>
          </a:xfrm>
        </p:grpSpPr>
        <p:sp>
          <p:nvSpPr>
            <p:cNvPr id="11" name="Rectangle 10"/>
            <p:cNvSpPr/>
            <p:nvPr/>
          </p:nvSpPr>
          <p:spPr>
            <a:xfrm>
              <a:off x="3810000" y="4648200"/>
              <a:ext cx="1143000" cy="4572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81600" y="4648200"/>
              <a:ext cx="15240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34200" y="4648200"/>
              <a:ext cx="1524000" cy="457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7400" y="4648200"/>
              <a:ext cx="15240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4800" y="4648200"/>
              <a:ext cx="15240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4800" y="45720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Animalia</a:t>
              </a:r>
              <a:endParaRPr lang="en-US" sz="28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33600" y="4572000"/>
              <a:ext cx="1311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/>
                <a:t>Plantae</a:t>
              </a:r>
              <a:endParaRPr lang="en-US" sz="28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86200" y="4572000"/>
              <a:ext cx="9925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Fungi</a:t>
              </a:r>
              <a:endParaRPr lang="en-US" sz="28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57800" y="4572000"/>
              <a:ext cx="13429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/>
                <a:t>Protista</a:t>
              </a:r>
              <a:endParaRPr lang="en-US" sz="28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10400" y="4572000"/>
              <a:ext cx="13630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/>
                <a:t>Monera</a:t>
              </a:r>
              <a:endParaRPr lang="en-US" sz="2800" b="1" dirty="0"/>
            </a:p>
          </p:txBody>
        </p:sp>
      </p:grpSp>
      <p:grpSp>
        <p:nvGrpSpPr>
          <p:cNvPr id="10" name="Group 20"/>
          <p:cNvGrpSpPr/>
          <p:nvPr/>
        </p:nvGrpSpPr>
        <p:grpSpPr>
          <a:xfrm>
            <a:off x="228600" y="5410200"/>
            <a:ext cx="8686800" cy="461665"/>
            <a:chOff x="228600" y="5791200"/>
            <a:chExt cx="8686800" cy="461665"/>
          </a:xfrm>
        </p:grpSpPr>
        <p:sp>
          <p:nvSpPr>
            <p:cNvPr id="22" name="Rectangle 21"/>
            <p:cNvSpPr/>
            <p:nvPr/>
          </p:nvSpPr>
          <p:spPr>
            <a:xfrm>
              <a:off x="6781800" y="5867400"/>
              <a:ext cx="2133600" cy="381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81600" y="5867400"/>
              <a:ext cx="1524000" cy="381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38600" y="5867400"/>
              <a:ext cx="1066800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971800" y="5867400"/>
              <a:ext cx="9906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600200" y="5867400"/>
              <a:ext cx="1295400" cy="381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8600" y="5867400"/>
              <a:ext cx="12954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8600" y="5791200"/>
              <a:ext cx="13163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Animalia</a:t>
              </a:r>
              <a:endParaRPr lang="en-US" sz="24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76400" y="5791200"/>
              <a:ext cx="1150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Plantae</a:t>
              </a:r>
              <a:endParaRPr lang="en-US" sz="24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48000" y="5791200"/>
              <a:ext cx="8771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Fungi</a:t>
              </a:r>
              <a:endParaRPr lang="en-US" sz="24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62400" y="5791200"/>
              <a:ext cx="1177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Protista</a:t>
              </a:r>
              <a:endParaRPr lang="en-US" sz="2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81800" y="5791200"/>
              <a:ext cx="21177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Archaebacteria</a:t>
              </a:r>
              <a:endParaRPr lang="en-US" sz="24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81600" y="5791200"/>
              <a:ext cx="15418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Eubacteria</a:t>
              </a:r>
              <a:endParaRPr lang="en-US" sz="2400" b="1" dirty="0"/>
            </a:p>
          </p:txBody>
        </p:sp>
      </p:grpSp>
      <p:sp>
        <p:nvSpPr>
          <p:cNvPr id="34" name="Down Arrow 33"/>
          <p:cNvSpPr/>
          <p:nvPr/>
        </p:nvSpPr>
        <p:spPr>
          <a:xfrm>
            <a:off x="4191000" y="36576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4191000" y="49530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4648200" y="5105400"/>
            <a:ext cx="457200" cy="1371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lvl="0"/>
            <a:r>
              <a:rPr lang="en-US" dirty="0" smtClean="0"/>
              <a:t>Others say 8 - splitting: </a:t>
            </a:r>
            <a:r>
              <a:rPr lang="en-US" dirty="0" err="1" smtClean="0"/>
              <a:t>Protista</a:t>
            </a:r>
            <a:r>
              <a:rPr lang="en-US" dirty="0" smtClean="0"/>
              <a:t> into </a:t>
            </a:r>
            <a:r>
              <a:rPr lang="en-US" dirty="0" err="1" smtClean="0"/>
              <a:t>Archezoa</a:t>
            </a:r>
            <a:r>
              <a:rPr lang="en-US" dirty="0" smtClean="0"/>
              <a:t>, </a:t>
            </a:r>
            <a:r>
              <a:rPr lang="en-US" dirty="0" err="1" smtClean="0"/>
              <a:t>Chromista</a:t>
            </a:r>
            <a:r>
              <a:rPr lang="en-US" dirty="0" smtClean="0"/>
              <a:t>, and </a:t>
            </a:r>
            <a:r>
              <a:rPr lang="en-US" dirty="0" err="1" smtClean="0"/>
              <a:t>Protista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2" name="Group 9"/>
          <p:cNvGrpSpPr/>
          <p:nvPr/>
        </p:nvGrpSpPr>
        <p:grpSpPr>
          <a:xfrm>
            <a:off x="457200" y="2590800"/>
            <a:ext cx="8153400" cy="533400"/>
            <a:chOff x="304800" y="4572000"/>
            <a:chExt cx="8153400" cy="533400"/>
          </a:xfrm>
        </p:grpSpPr>
        <p:sp>
          <p:nvSpPr>
            <p:cNvPr id="11" name="Rectangle 10"/>
            <p:cNvSpPr/>
            <p:nvPr/>
          </p:nvSpPr>
          <p:spPr>
            <a:xfrm>
              <a:off x="3810000" y="4648200"/>
              <a:ext cx="1143000" cy="4572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81600" y="4648200"/>
              <a:ext cx="15240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34200" y="4648200"/>
              <a:ext cx="1524000" cy="457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7400" y="4648200"/>
              <a:ext cx="15240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4800" y="4648200"/>
              <a:ext cx="15240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4800" y="45720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Animalia</a:t>
              </a:r>
              <a:endParaRPr lang="en-US" sz="28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33600" y="4572000"/>
              <a:ext cx="1311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/>
                <a:t>Plantae</a:t>
              </a:r>
              <a:endParaRPr lang="en-US" sz="28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86200" y="4572000"/>
              <a:ext cx="9925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Fungi</a:t>
              </a:r>
              <a:endParaRPr lang="en-US" sz="28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57800" y="4572000"/>
              <a:ext cx="13429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/>
                <a:t>Protista</a:t>
              </a:r>
              <a:endParaRPr lang="en-US" sz="28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10400" y="4572000"/>
              <a:ext cx="13630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/>
                <a:t>Monera</a:t>
              </a:r>
              <a:endParaRPr lang="en-US" sz="2800" b="1" dirty="0"/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152400" y="5105400"/>
            <a:ext cx="8763000" cy="1371600"/>
            <a:chOff x="152400" y="5867400"/>
            <a:chExt cx="8763000" cy="1371600"/>
          </a:xfrm>
        </p:grpSpPr>
        <p:sp>
          <p:nvSpPr>
            <p:cNvPr id="22" name="Rectangle 21"/>
            <p:cNvSpPr/>
            <p:nvPr/>
          </p:nvSpPr>
          <p:spPr>
            <a:xfrm>
              <a:off x="6781800" y="5867400"/>
              <a:ext cx="2133600" cy="1371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81600" y="5867400"/>
              <a:ext cx="1524000" cy="1371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81400" y="5867400"/>
              <a:ext cx="457200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90800" y="5867400"/>
              <a:ext cx="914400" cy="1371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24000" y="5867400"/>
              <a:ext cx="990600" cy="1371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8600" y="5867400"/>
              <a:ext cx="1219200" cy="1371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2400" y="63246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Animalia</a:t>
              </a:r>
              <a:endParaRPr lang="en-US" sz="24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47800" y="6324600"/>
              <a:ext cx="1150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Plantae</a:t>
              </a:r>
              <a:endParaRPr lang="en-US" sz="24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90800" y="6324600"/>
              <a:ext cx="8771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Fungi</a:t>
              </a:r>
              <a:endParaRPr lang="en-US" sz="2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81800" y="6324600"/>
              <a:ext cx="2117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Archaebacteria</a:t>
              </a:r>
              <a:endParaRPr lang="en-US" sz="24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81600" y="6324600"/>
              <a:ext cx="15418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Eubacteria</a:t>
              </a:r>
              <a:endParaRPr lang="en-US" sz="24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4290089" y="6301711"/>
              <a:ext cx="1177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Protista</a:t>
              </a:r>
              <a:endParaRPr lang="en-US" sz="2400" b="1" dirty="0"/>
            </a:p>
          </p:txBody>
        </p:sp>
      </p:grpSp>
      <p:sp>
        <p:nvSpPr>
          <p:cNvPr id="34" name="Down Arrow 33"/>
          <p:cNvSpPr/>
          <p:nvPr/>
        </p:nvSpPr>
        <p:spPr>
          <a:xfrm>
            <a:off x="4191000" y="32766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4191000" y="45720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114800" y="5105400"/>
            <a:ext cx="457200" cy="1371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3134707" y="5552093"/>
            <a:ext cx="1355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Archezoa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3602801" y="5541199"/>
            <a:ext cx="1485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Chromista</a:t>
            </a:r>
            <a:endParaRPr lang="en-US" sz="2400" b="1" dirty="0"/>
          </a:p>
        </p:txBody>
      </p:sp>
      <p:grpSp>
        <p:nvGrpSpPr>
          <p:cNvPr id="5" name="Group 39"/>
          <p:cNvGrpSpPr/>
          <p:nvPr/>
        </p:nvGrpSpPr>
        <p:grpSpPr>
          <a:xfrm>
            <a:off x="228600" y="3886200"/>
            <a:ext cx="8686800" cy="461665"/>
            <a:chOff x="228600" y="5791200"/>
            <a:chExt cx="8686800" cy="461665"/>
          </a:xfrm>
        </p:grpSpPr>
        <p:sp>
          <p:nvSpPr>
            <p:cNvPr id="41" name="Rectangle 40"/>
            <p:cNvSpPr/>
            <p:nvPr/>
          </p:nvSpPr>
          <p:spPr>
            <a:xfrm>
              <a:off x="6781800" y="5867400"/>
              <a:ext cx="2133600" cy="381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81600" y="5867400"/>
              <a:ext cx="1524000" cy="381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38600" y="5867400"/>
              <a:ext cx="1066800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971800" y="5867400"/>
              <a:ext cx="9906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600200" y="5867400"/>
              <a:ext cx="1295400" cy="381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28600" y="5867400"/>
              <a:ext cx="12954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8600" y="5791200"/>
              <a:ext cx="13163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Animalia</a:t>
              </a:r>
              <a:endParaRPr lang="en-US" sz="24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76400" y="5791200"/>
              <a:ext cx="1150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Plantae</a:t>
              </a:r>
              <a:endParaRPr lang="en-US" sz="24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048000" y="5791200"/>
              <a:ext cx="8771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Fungi</a:t>
              </a:r>
              <a:endParaRPr lang="en-US" sz="24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62400" y="5791200"/>
              <a:ext cx="1177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Protista</a:t>
              </a:r>
              <a:endParaRPr lang="en-US" sz="24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81800" y="5791200"/>
              <a:ext cx="21177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Archaebacteria</a:t>
              </a:r>
              <a:endParaRPr lang="en-US" sz="24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181600" y="5791200"/>
              <a:ext cx="15418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Eubacteria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lvl="0"/>
            <a:r>
              <a:rPr lang="en-US" dirty="0" smtClean="0"/>
              <a:t>Others say 3 domains: </a:t>
            </a:r>
          </a:p>
          <a:p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228600" y="4038600"/>
            <a:ext cx="8686800" cy="1261402"/>
            <a:chOff x="228600" y="5867400"/>
            <a:chExt cx="8686800" cy="381000"/>
          </a:xfrm>
        </p:grpSpPr>
        <p:sp>
          <p:nvSpPr>
            <p:cNvPr id="5" name="Rectangle 4"/>
            <p:cNvSpPr/>
            <p:nvPr/>
          </p:nvSpPr>
          <p:spPr>
            <a:xfrm>
              <a:off x="6781800" y="5867400"/>
              <a:ext cx="2133600" cy="381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81600" y="5867400"/>
              <a:ext cx="1524000" cy="381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" y="5867400"/>
              <a:ext cx="4876800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4000" y="5929295"/>
              <a:ext cx="2057400" cy="260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/>
                <a:t>Eukarya</a:t>
              </a:r>
              <a:endParaRPr lang="en-US" sz="2400" b="1" dirty="0" smtClean="0"/>
            </a:p>
            <a:p>
              <a:pPr algn="ctr"/>
              <a:endParaRPr lang="en-US" sz="1000" b="1" dirty="0" smtClean="0"/>
            </a:p>
            <a:p>
              <a:pPr algn="ctr"/>
              <a:r>
                <a:rPr lang="en-US" sz="1600" b="1" dirty="0" smtClean="0"/>
                <a:t>(Eukaryotes)</a:t>
              </a:r>
              <a:endParaRPr lang="en-US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10400" y="5929296"/>
              <a:ext cx="1602746" cy="260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 smtClean="0"/>
                <a:t>Archae</a:t>
              </a:r>
              <a:endParaRPr lang="en-US" sz="2400" b="1" dirty="0" smtClean="0"/>
            </a:p>
            <a:p>
              <a:pPr algn="ctr"/>
              <a:endParaRPr lang="en-US" sz="1000" b="1" dirty="0" smtClean="0"/>
            </a:p>
            <a:p>
              <a:pPr algn="ctr"/>
              <a:r>
                <a:rPr lang="en-US" sz="1600" b="1" dirty="0" smtClean="0"/>
                <a:t>(</a:t>
              </a:r>
              <a:r>
                <a:rPr lang="en-US" sz="1600" b="1" dirty="0" err="1" smtClean="0"/>
                <a:t>Archaebacteria</a:t>
              </a:r>
              <a:r>
                <a:rPr lang="en-US" sz="1600" b="1" dirty="0" smtClean="0"/>
                <a:t>)</a:t>
              </a:r>
              <a:endParaRPr lang="en-US" sz="16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4000" y="5929300"/>
              <a:ext cx="1234056" cy="260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Bacteria</a:t>
              </a:r>
            </a:p>
            <a:p>
              <a:endParaRPr lang="en-US" sz="1000" b="1" dirty="0" smtClean="0"/>
            </a:p>
            <a:p>
              <a:r>
                <a:rPr lang="en-US" sz="1600" b="1" dirty="0" smtClean="0"/>
                <a:t>(</a:t>
              </a:r>
              <a:r>
                <a:rPr lang="en-US" sz="1600" b="1" dirty="0" err="1" smtClean="0"/>
                <a:t>Eubacteria</a:t>
              </a:r>
              <a:r>
                <a:rPr lang="en-US" sz="1600" b="1" dirty="0" smtClean="0"/>
                <a:t>)</a:t>
              </a:r>
              <a:endParaRPr lang="en-US" sz="1600" b="1" dirty="0"/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457200" y="2590800"/>
            <a:ext cx="8153400" cy="533400"/>
            <a:chOff x="304800" y="4572000"/>
            <a:chExt cx="8153400" cy="533400"/>
          </a:xfrm>
        </p:grpSpPr>
        <p:sp>
          <p:nvSpPr>
            <p:cNvPr id="18" name="Rectangle 17"/>
            <p:cNvSpPr/>
            <p:nvPr/>
          </p:nvSpPr>
          <p:spPr>
            <a:xfrm>
              <a:off x="3810000" y="4648200"/>
              <a:ext cx="1143000" cy="4572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81600" y="4648200"/>
              <a:ext cx="15240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934200" y="4648200"/>
              <a:ext cx="1524000" cy="457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57400" y="4648200"/>
              <a:ext cx="15240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800" y="4648200"/>
              <a:ext cx="15240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4800" y="45720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Animalia</a:t>
              </a:r>
              <a:endParaRPr lang="en-US" sz="2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33600" y="4572000"/>
              <a:ext cx="1311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/>
                <a:t>Plantae</a:t>
              </a:r>
              <a:endParaRPr lang="en-US" sz="28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86200" y="4572000"/>
              <a:ext cx="9925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Fungi</a:t>
              </a:r>
              <a:endParaRPr lang="en-US" sz="28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57800" y="4572000"/>
              <a:ext cx="13429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/>
                <a:t>Protista</a:t>
              </a:r>
              <a:endParaRPr lang="en-US" sz="2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10400" y="4572000"/>
              <a:ext cx="13630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/>
                <a:t>Monera</a:t>
              </a:r>
              <a:endParaRPr lang="en-US" sz="2800" b="1" dirty="0"/>
            </a:p>
          </p:txBody>
        </p:sp>
      </p:grpSp>
      <p:sp>
        <p:nvSpPr>
          <p:cNvPr id="28" name="Down Arrow 27"/>
          <p:cNvSpPr/>
          <p:nvPr/>
        </p:nvSpPr>
        <p:spPr>
          <a:xfrm>
            <a:off x="4191000" y="32766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759</Words>
  <Application>Microsoft Office PowerPoint</Application>
  <PresentationFormat>On-screen Show (4:3)</PresentationFormat>
  <Paragraphs>225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KINGDOMS</vt:lpstr>
      <vt:lpstr>How many kingdoms are there?</vt:lpstr>
      <vt:lpstr>Technology </vt:lpstr>
      <vt:lpstr>Technology </vt:lpstr>
      <vt:lpstr>Technology </vt:lpstr>
      <vt:lpstr>Slide 6</vt:lpstr>
      <vt:lpstr>Slide 7</vt:lpstr>
      <vt:lpstr>Slide 8</vt:lpstr>
      <vt:lpstr>Slide 9</vt:lpstr>
      <vt:lpstr>In the future?</vt:lpstr>
      <vt:lpstr>Put into different kingdoms  based on 3 things:</vt:lpstr>
      <vt:lpstr>Cell Type</vt:lpstr>
      <vt:lpstr>Cell Type</vt:lpstr>
      <vt:lpstr>Cell Type</vt:lpstr>
      <vt:lpstr>Cell number</vt:lpstr>
      <vt:lpstr>Cell number</vt:lpstr>
      <vt:lpstr>Feeding type</vt:lpstr>
      <vt:lpstr>Feeding type</vt:lpstr>
      <vt:lpstr>Monera</vt:lpstr>
      <vt:lpstr>Protista</vt:lpstr>
      <vt:lpstr>Fungi</vt:lpstr>
      <vt:lpstr>Plantae</vt:lpstr>
      <vt:lpstr>Animalia</vt:lpstr>
      <vt:lpstr>Monera, Protista, Fungi,  Plante, Animalia?</vt:lpstr>
      <vt:lpstr>Monera, Protista, Fungi,  Plante, Animalia?</vt:lpstr>
      <vt:lpstr>Monera, Protista, Fungi,  Plante, Animalia?</vt:lpstr>
      <vt:lpstr>Monera, Protista, Fungi,  Plante, Animalia?</vt:lpstr>
      <vt:lpstr>Monera, Protista, Fungi,  Plante, Animalia?</vt:lpstr>
      <vt:lpstr>Monera, Protista, Fungi,  Plante, Animalia?</vt:lpstr>
      <vt:lpstr>Monera, Protista, Fungi,  Plante, Animalia?</vt:lpstr>
      <vt:lpstr>Monera, Protista, Fungi,  Plante, Animalia?</vt:lpstr>
      <vt:lpstr>Monera, Protista, Fungi,  Plante, Animalia?</vt:lpstr>
      <vt:lpstr>Monera, Protista, Fungi,  Plante, Animalia?</vt:lpstr>
      <vt:lpstr>Monera, Protista, Fungi,  Plante, Animalia?</vt:lpstr>
      <vt:lpstr>Monera, Protista, Fungi,  Plante, Animalia?</vt:lpstr>
      <vt:lpstr>Monera, Protista, Fungi,  Plante, Animalia?</vt:lpstr>
      <vt:lpstr>Monera, Protista, Fungi,  Plante, Animalia?</vt:lpstr>
      <vt:lpstr>Monera, Protista, Fungi,  Plante, Animalia?</vt:lpstr>
      <vt:lpstr>Fill In the Missing Information</vt:lpstr>
      <vt:lpstr>Family trees</vt:lpstr>
      <vt:lpstr>Slide 41</vt:lpstr>
      <vt:lpstr>Slide 42</vt:lpstr>
      <vt:lpstr>Slide 43</vt:lpstr>
      <vt:lpstr>Trees that show the same patterns of divergence can be arranged differently</vt:lpstr>
      <vt:lpstr>Given four hypothetical taxa, construct a tree in which Taxon G is more closely related to Taxon L than to Taxon A, but all three of these taxa are more closely related to each other than Taxon F.</vt:lpstr>
      <vt:lpstr>How are relationships determined?</vt:lpstr>
      <vt:lpstr>Physical features</vt:lpstr>
      <vt:lpstr>Physical feature problem:</vt:lpstr>
      <vt:lpstr>Where do birds belong?</vt:lpstr>
      <vt:lpstr>How are relationships determined?</vt:lpstr>
      <vt:lpstr>Sequence of Amino Acids in a Protein</vt:lpstr>
      <vt:lpstr>Guinea pigs</vt:lpstr>
      <vt:lpstr>Contacts for whales!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KINGDOMS</dc:title>
  <dc:creator>Jam</dc:creator>
  <cp:lastModifiedBy>Jam</cp:lastModifiedBy>
  <cp:revision>4</cp:revision>
  <dcterms:created xsi:type="dcterms:W3CDTF">2013-02-05T04:20:45Z</dcterms:created>
  <dcterms:modified xsi:type="dcterms:W3CDTF">2013-02-13T04:18:17Z</dcterms:modified>
</cp:coreProperties>
</file>