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9" r:id="rId21"/>
    <p:sldId id="292" r:id="rId22"/>
    <p:sldId id="275" r:id="rId23"/>
    <p:sldId id="278" r:id="rId24"/>
    <p:sldId id="276" r:id="rId25"/>
    <p:sldId id="280" r:id="rId26"/>
    <p:sldId id="281" r:id="rId27"/>
    <p:sldId id="282" r:id="rId28"/>
    <p:sldId id="283" r:id="rId29"/>
    <p:sldId id="284" r:id="rId30"/>
    <p:sldId id="293" r:id="rId31"/>
    <p:sldId id="296" r:id="rId32"/>
    <p:sldId id="295" r:id="rId33"/>
    <p:sldId id="294" r:id="rId34"/>
    <p:sldId id="297" r:id="rId35"/>
    <p:sldId id="298" r:id="rId36"/>
    <p:sldId id="285" r:id="rId37"/>
    <p:sldId id="286" r:id="rId38"/>
    <p:sldId id="287" r:id="rId39"/>
    <p:sldId id="288" r:id="rId40"/>
    <p:sldId id="290" r:id="rId41"/>
    <p:sldId id="289" r:id="rId42"/>
    <p:sldId id="299" r:id="rId43"/>
    <p:sldId id="300" r:id="rId44"/>
    <p:sldId id="301" r:id="rId45"/>
    <p:sldId id="302" r:id="rId46"/>
    <p:sldId id="305" r:id="rId47"/>
    <p:sldId id="306" r:id="rId48"/>
    <p:sldId id="307" r:id="rId49"/>
    <p:sldId id="303" r:id="rId50"/>
    <p:sldId id="304" r:id="rId51"/>
    <p:sldId id="308" r:id="rId52"/>
    <p:sldId id="309" r:id="rId53"/>
    <p:sldId id="310"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38FDB-6C4C-42FE-A966-4185050D464F}" type="datetimeFigureOut">
              <a:rPr lang="en-US" smtClean="0"/>
              <a:pPr/>
              <a:t>11/28/2012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5660B-3EDF-4160-B7D7-A09FAA8686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08D19-CB55-43D2-95F0-94592B2C92C1}" type="slidenum">
              <a:rPr lang="en-US"/>
              <a:pPr/>
              <a:t>37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sz="1000"/>
              <a:t>Take a minute and try to decide if this slide is autosomal or X-linked.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08D19-CB55-43D2-95F0-94592B2C92C1}" type="slidenum">
              <a:rPr lang="en-US"/>
              <a:pPr/>
              <a:t>38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sz="1000"/>
              <a:t>Take a minute and try to decide if this slide is autosomal or X-linked.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575DE-71BA-431A-8922-A8ABC6A48C2B}" type="slidenum">
              <a:rPr lang="en-US"/>
              <a:pPr/>
              <a:t>40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sz="1000"/>
              <a:t>Is this pedigree dominant or recessive?</a:t>
            </a:r>
          </a:p>
          <a:p>
            <a:endParaRPr 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8C28B-E2A3-4C6C-B6DC-F10DC3865614}" type="slidenum">
              <a:rPr lang="en-US"/>
              <a:pPr/>
              <a:t>41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sz="1000"/>
              <a:t>Is this pedigree dominant or recessive?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77ED1-A9D9-497D-B558-A4F19F6CC302}"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097CC-2225-49D6-A968-78FB67F2A7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77ED1-A9D9-497D-B558-A4F19F6CC302}" type="datetimeFigureOut">
              <a:rPr lang="en-US" smtClean="0"/>
              <a:pPr/>
              <a:t>11/28/2012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097CC-2225-49D6-A968-78FB67F2A7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Review </a:t>
            </a:r>
            <a:r>
              <a:rPr lang="en-US" b="1" dirty="0" err="1" smtClean="0"/>
              <a:t>Punnett</a:t>
            </a:r>
            <a:r>
              <a:rPr lang="en-US" b="1" dirty="0" smtClean="0"/>
              <a:t> Squares</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Symbols of a Pedigree</a:t>
            </a:r>
            <a:endParaRPr lang="en-US" b="1" dirty="0"/>
          </a:p>
        </p:txBody>
      </p:sp>
      <p:sp>
        <p:nvSpPr>
          <p:cNvPr id="3" name="Content Placeholder 2"/>
          <p:cNvSpPr>
            <a:spLocks noGrp="1"/>
          </p:cNvSpPr>
          <p:nvPr>
            <p:ph idx="1"/>
          </p:nvPr>
        </p:nvSpPr>
        <p:spPr/>
        <p:txBody>
          <a:bodyPr/>
          <a:lstStyle/>
          <a:p>
            <a:pPr lvl="0"/>
            <a:r>
              <a:rPr lang="en-US" b="1" dirty="0" smtClean="0"/>
              <a:t>Not </a:t>
            </a:r>
            <a:r>
              <a:rPr lang="en-US" b="1" dirty="0"/>
              <a:t>shaded – don’t have the trait</a:t>
            </a:r>
          </a:p>
          <a:p>
            <a:pPr lvl="0"/>
            <a:r>
              <a:rPr lang="en-US" b="1" dirty="0"/>
              <a:t>Completely shaded – have the trait</a:t>
            </a:r>
          </a:p>
          <a:p>
            <a:pPr lvl="0"/>
            <a:r>
              <a:rPr lang="en-US" b="1" dirty="0"/>
              <a:t>Half shaded – they are a carrier</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267200" y="3962400"/>
            <a:ext cx="42576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a:t>Carrier – an individual who has the recessive trait but it is not </a:t>
            </a:r>
            <a:r>
              <a:rPr lang="en-US" b="1" dirty="0" smtClean="0"/>
              <a:t>expressed</a:t>
            </a:r>
          </a:p>
          <a:p>
            <a:pPr lvl="0"/>
            <a:endParaRPr lang="en-US" b="1" dirty="0"/>
          </a:p>
          <a:p>
            <a:pPr lvl="0"/>
            <a:r>
              <a:rPr lang="en-US" dirty="0" smtClean="0"/>
              <a:t>Remember, recessive alleles (lower case letters) are not expressed if there is a dominant allele (capital letter)present.</a:t>
            </a: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kinds of genetic </a:t>
            </a:r>
            <a:r>
              <a:rPr lang="en-US" dirty="0" err="1" smtClean="0"/>
              <a:t>triats</a:t>
            </a:r>
            <a:r>
              <a:rPr lang="en-US" dirty="0" smtClean="0"/>
              <a:t>:</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4400" dirty="0" smtClean="0"/>
              <a:t>Recessive traits</a:t>
            </a:r>
          </a:p>
          <a:p>
            <a:r>
              <a:rPr lang="en-US" sz="4400" dirty="0" smtClean="0"/>
              <a:t>Dominant traits</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Recessive Traits </a:t>
            </a:r>
          </a:p>
        </p:txBody>
      </p:sp>
      <p:sp>
        <p:nvSpPr>
          <p:cNvPr id="3" name="Content Placeholder 2"/>
          <p:cNvSpPr>
            <a:spLocks noGrp="1"/>
          </p:cNvSpPr>
          <p:nvPr>
            <p:ph idx="1"/>
          </p:nvPr>
        </p:nvSpPr>
        <p:spPr/>
        <p:txBody>
          <a:bodyPr/>
          <a:lstStyle/>
          <a:p>
            <a:pPr lvl="0"/>
            <a:r>
              <a:rPr lang="en-US" b="1" dirty="0"/>
              <a:t>It takes two recessive alleles for a recessive trait to show </a:t>
            </a:r>
            <a:r>
              <a:rPr lang="en-US" b="1" dirty="0" smtClean="0"/>
              <a:t>up</a:t>
            </a:r>
          </a:p>
          <a:p>
            <a:pPr lvl="0"/>
            <a:endParaRPr lang="en-US" b="1" dirty="0" smtClean="0"/>
          </a:p>
          <a:p>
            <a:pPr lvl="0"/>
            <a:endParaRPr lang="en-US" b="1" dirty="0"/>
          </a:p>
          <a:p>
            <a:pPr lvl="0"/>
            <a:r>
              <a:rPr lang="en-US" dirty="0" smtClean="0"/>
              <a:t>While a recessive allele that can produce a genetic disorder does not affect a carrier’s health, the carrier can pass it on to their offspring.</a:t>
            </a:r>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Tay</a:t>
            </a:r>
            <a:r>
              <a:rPr lang="en-US" b="1" dirty="0" smtClean="0"/>
              <a:t>-Sachs disease</a:t>
            </a:r>
            <a:endParaRPr lang="en-US" b="1" dirty="0"/>
          </a:p>
        </p:txBody>
      </p:sp>
      <p:sp>
        <p:nvSpPr>
          <p:cNvPr id="3" name="Content Placeholder 2"/>
          <p:cNvSpPr>
            <a:spLocks noGrp="1"/>
          </p:cNvSpPr>
          <p:nvPr>
            <p:ph idx="1"/>
          </p:nvPr>
        </p:nvSpPr>
        <p:spPr/>
        <p:txBody>
          <a:bodyPr>
            <a:normAutofit lnSpcReduction="10000"/>
          </a:bodyPr>
          <a:lstStyle/>
          <a:p>
            <a:r>
              <a:rPr lang="en-US" dirty="0" smtClean="0"/>
              <a:t>A person with two recessive alleles for </a:t>
            </a:r>
            <a:r>
              <a:rPr lang="en-US" dirty="0" err="1" smtClean="0"/>
              <a:t>Tay</a:t>
            </a:r>
            <a:r>
              <a:rPr lang="en-US" dirty="0" smtClean="0"/>
              <a:t>-Sachs disease is not able to break down a certain type of lipid and so it accumulates in the brain.  This accumulation eventually results in blindness and brain damage.  Those who have this disease usually do not survive more than a few years.</a:t>
            </a:r>
          </a:p>
          <a:p>
            <a:r>
              <a:rPr lang="en-US" dirty="0" smtClean="0"/>
              <a:t>Carriers don’t show any effects and so it is passed on and kept in the population.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Cystic Fibrosis</a:t>
            </a:r>
            <a:endParaRPr lang="en-US" b="1" dirty="0"/>
          </a:p>
        </p:txBody>
      </p:sp>
      <p:sp>
        <p:nvSpPr>
          <p:cNvPr id="3" name="Content Placeholder 2"/>
          <p:cNvSpPr>
            <a:spLocks noGrp="1"/>
          </p:cNvSpPr>
          <p:nvPr>
            <p:ph idx="1"/>
          </p:nvPr>
        </p:nvSpPr>
        <p:spPr/>
        <p:txBody>
          <a:bodyPr/>
          <a:lstStyle/>
          <a:p>
            <a:r>
              <a:rPr lang="en-US" dirty="0" smtClean="0"/>
              <a:t>This recessive disease results in an excessive secretion of thick mucus.  The mucus accumulates in the digestive tract and in the lungs.  If left untreated, children with cystic fibrosis die at a very young age.  However, current treatments are prolonging life into young adulthood and                                   beyond.</a:t>
            </a:r>
            <a:endParaRPr lang="en-US" dirty="0"/>
          </a:p>
        </p:txBody>
      </p:sp>
      <p:pic>
        <p:nvPicPr>
          <p:cNvPr id="29698" name="Picture 2" descr="http://www.pathguy.com/lectures/cystic_fibrosis.jpg"/>
          <p:cNvPicPr>
            <a:picLocks noChangeAspect="1" noChangeArrowheads="1"/>
          </p:cNvPicPr>
          <p:nvPr/>
        </p:nvPicPr>
        <p:blipFill>
          <a:blip r:embed="rId2" cstate="print"/>
          <a:srcRect/>
          <a:stretch>
            <a:fillRect/>
          </a:stretch>
        </p:blipFill>
        <p:spPr bwMode="auto">
          <a:xfrm>
            <a:off x="5671750" y="4648200"/>
            <a:ext cx="3243649" cy="2000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Albinism</a:t>
            </a:r>
            <a:endParaRPr lang="en-US" b="1" dirty="0"/>
          </a:p>
        </p:txBody>
      </p:sp>
      <p:sp>
        <p:nvSpPr>
          <p:cNvPr id="3" name="Content Placeholder 2"/>
          <p:cNvSpPr>
            <a:spLocks noGrp="1"/>
          </p:cNvSpPr>
          <p:nvPr>
            <p:ph idx="1"/>
          </p:nvPr>
        </p:nvSpPr>
        <p:spPr/>
        <p:txBody>
          <a:bodyPr/>
          <a:lstStyle/>
          <a:p>
            <a:r>
              <a:rPr lang="en-US" dirty="0" smtClean="0"/>
              <a:t>True albinos have no skin pigment.  People with albinism typically have very pale skin and whitish blond hair and can be of any racial background.</a:t>
            </a:r>
            <a:endParaRPr lang="en-US" dirty="0"/>
          </a:p>
        </p:txBody>
      </p:sp>
      <p:pic>
        <p:nvPicPr>
          <p:cNvPr id="28674" name="Picture 2" descr="http://www.ucm.es/info/genetica/grupod/Genenzima/albinism.gif"/>
          <p:cNvPicPr>
            <a:picLocks noChangeAspect="1" noChangeArrowheads="1"/>
          </p:cNvPicPr>
          <p:nvPr/>
        </p:nvPicPr>
        <p:blipFill>
          <a:blip r:embed="rId2" cstate="print"/>
          <a:srcRect b="7723"/>
          <a:stretch>
            <a:fillRect/>
          </a:stretch>
        </p:blipFill>
        <p:spPr bwMode="auto">
          <a:xfrm>
            <a:off x="5239254" y="3886200"/>
            <a:ext cx="3447546" cy="2803525"/>
          </a:xfrm>
          <a:prstGeom prst="rect">
            <a:avLst/>
          </a:prstGeom>
          <a:noFill/>
        </p:spPr>
      </p:pic>
      <p:pic>
        <p:nvPicPr>
          <p:cNvPr id="28676" name="Picture 4" descr="http://www.smh.com.au/ffximage/2006/08/30/470_albino_air.jpg"/>
          <p:cNvPicPr>
            <a:picLocks noChangeAspect="1" noChangeArrowheads="1"/>
          </p:cNvPicPr>
          <p:nvPr/>
        </p:nvPicPr>
        <p:blipFill>
          <a:blip r:embed="rId3" cstate="print"/>
          <a:srcRect/>
          <a:stretch>
            <a:fillRect/>
          </a:stretch>
        </p:blipFill>
        <p:spPr bwMode="auto">
          <a:xfrm>
            <a:off x="914400" y="3962400"/>
            <a:ext cx="3886200" cy="25880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Dominant Traits</a:t>
            </a:r>
            <a:endParaRPr lang="en-US" b="1" dirty="0"/>
          </a:p>
        </p:txBody>
      </p:sp>
      <p:sp>
        <p:nvSpPr>
          <p:cNvPr id="3" name="Content Placeholder 2"/>
          <p:cNvSpPr>
            <a:spLocks noGrp="1"/>
          </p:cNvSpPr>
          <p:nvPr>
            <p:ph idx="1"/>
          </p:nvPr>
        </p:nvSpPr>
        <p:spPr/>
        <p:txBody>
          <a:bodyPr>
            <a:normAutofit/>
          </a:bodyPr>
          <a:lstStyle/>
          <a:p>
            <a:pPr lvl="0"/>
            <a:r>
              <a:rPr lang="en-US" b="1" dirty="0"/>
              <a:t>Dominant alleles are always </a:t>
            </a:r>
            <a:r>
              <a:rPr lang="en-US" b="1" dirty="0" smtClean="0"/>
              <a:t>expressed</a:t>
            </a:r>
          </a:p>
          <a:p>
            <a:pPr lvl="0"/>
            <a:endParaRPr lang="en-US" b="1" dirty="0"/>
          </a:p>
          <a:p>
            <a:pPr lvl="0"/>
            <a:r>
              <a:rPr lang="en-US" b="1" dirty="0"/>
              <a:t>They control many human </a:t>
            </a:r>
            <a:r>
              <a:rPr lang="en-US" b="1" dirty="0" smtClean="0"/>
              <a:t>traits:</a:t>
            </a:r>
            <a:endParaRPr lang="en-US" b="1" dirty="0"/>
          </a:p>
          <a:p>
            <a:pPr>
              <a:buNone/>
            </a:pPr>
            <a:r>
              <a:rPr lang="en-US" b="1" dirty="0" smtClean="0"/>
              <a:t>	- freckles</a:t>
            </a:r>
            <a:endParaRPr lang="en-US" dirty="0" smtClean="0"/>
          </a:p>
          <a:p>
            <a:pPr>
              <a:buNone/>
            </a:pPr>
            <a:r>
              <a:rPr lang="en-US" b="1" dirty="0" smtClean="0"/>
              <a:t>	- widow’s peak</a:t>
            </a:r>
          </a:p>
          <a:p>
            <a:pPr>
              <a:buNone/>
            </a:pPr>
            <a:r>
              <a:rPr lang="en-US" b="1" dirty="0" smtClean="0"/>
              <a:t>	- free earlobe</a:t>
            </a:r>
          </a:p>
          <a:p>
            <a:pPr>
              <a:buNone/>
            </a:pPr>
            <a:r>
              <a:rPr lang="en-US" b="1" dirty="0" smtClean="0"/>
              <a:t>	- hitchhiker’s thumb</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traits</a:t>
            </a:r>
            <a:endParaRPr lang="en-US" dirty="0"/>
          </a:p>
        </p:txBody>
      </p:sp>
      <p:sp>
        <p:nvSpPr>
          <p:cNvPr id="3" name="Content Placeholder 2"/>
          <p:cNvSpPr>
            <a:spLocks noGrp="1"/>
          </p:cNvSpPr>
          <p:nvPr>
            <p:ph idx="1"/>
          </p:nvPr>
        </p:nvSpPr>
        <p:spPr/>
        <p:txBody>
          <a:bodyPr/>
          <a:lstStyle/>
          <a:p>
            <a:r>
              <a:rPr lang="en-US" dirty="0" smtClean="0"/>
              <a:t>In many cases, if a dominant allele produces a fatal disorder, the person is likely to die before passing that allele on to offspring.</a:t>
            </a:r>
          </a:p>
          <a:p>
            <a:r>
              <a:rPr lang="en-US" dirty="0" smtClean="0"/>
              <a:t>For this reason</a:t>
            </a:r>
            <a:r>
              <a:rPr lang="en-US" b="1" dirty="0" smtClean="0"/>
              <a:t> disorders caused by dominant alleles are much less common than those  </a:t>
            </a:r>
            <a:r>
              <a:rPr lang="en-US" b="1" dirty="0"/>
              <a:t>caused by recessive </a:t>
            </a:r>
            <a:r>
              <a:rPr lang="en-US" b="1" dirty="0" smtClean="0"/>
              <a:t>alleles.</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Huntington disease</a:t>
            </a:r>
            <a:endParaRPr lang="en-US" b="1" dirty="0"/>
          </a:p>
        </p:txBody>
      </p:sp>
      <p:sp>
        <p:nvSpPr>
          <p:cNvPr id="3" name="Content Placeholder 2"/>
          <p:cNvSpPr>
            <a:spLocks noGrp="1"/>
          </p:cNvSpPr>
          <p:nvPr>
            <p:ph idx="1"/>
          </p:nvPr>
        </p:nvSpPr>
        <p:spPr/>
        <p:txBody>
          <a:bodyPr/>
          <a:lstStyle/>
          <a:p>
            <a:r>
              <a:rPr lang="en-US" dirty="0" smtClean="0"/>
              <a:t>Fatal genetic disorder that results in deterioration of the nervous system, particularly the brain.  </a:t>
            </a:r>
          </a:p>
          <a:p>
            <a:r>
              <a:rPr lang="en-US" dirty="0" smtClean="0"/>
              <a:t>People with this disease typically do not develop the symptoms until they are in their late thirties or early forties.  By that time, they may have already passed it on to their offspring.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Crossing one trait</a:t>
            </a:r>
            <a:endParaRPr lang="en-US" b="1" dirty="0"/>
          </a:p>
        </p:txBody>
      </p:sp>
      <p:sp>
        <p:nvSpPr>
          <p:cNvPr id="3" name="Content Placeholder 2"/>
          <p:cNvSpPr>
            <a:spLocks noGrp="1"/>
          </p:cNvSpPr>
          <p:nvPr>
            <p:ph idx="1"/>
          </p:nvPr>
        </p:nvSpPr>
        <p:spPr>
          <a:xfrm>
            <a:off x="457200" y="1676400"/>
            <a:ext cx="8153400" cy="4449763"/>
          </a:xfrm>
        </p:spPr>
        <p:txBody>
          <a:bodyPr/>
          <a:lstStyle/>
          <a:p>
            <a:pPr>
              <a:buNone/>
            </a:pPr>
            <a:r>
              <a:rPr lang="en-US" b="1" dirty="0" smtClean="0"/>
              <a:t>In rabbits, black fur is dominant over white fur. </a:t>
            </a:r>
          </a:p>
          <a:p>
            <a:pPr>
              <a:buNone/>
            </a:pPr>
            <a:r>
              <a:rPr lang="en-US" sz="2800" dirty="0" smtClean="0"/>
              <a:t>A hybrid black fur rabbit is crossed with a purebred white fur rabbit</a:t>
            </a:r>
            <a:endParaRPr lang="en-US" sz="2800" dirty="0"/>
          </a:p>
        </p:txBody>
      </p:sp>
      <p:pic>
        <p:nvPicPr>
          <p:cNvPr id="4" name="Picture 2"/>
          <p:cNvPicPr>
            <a:picLocks noChangeAspect="1" noChangeArrowheads="1"/>
          </p:cNvPicPr>
          <p:nvPr/>
        </p:nvPicPr>
        <p:blipFill>
          <a:blip r:embed="rId2" cstate="print"/>
          <a:srcRect l="49406"/>
          <a:stretch>
            <a:fillRect/>
          </a:stretch>
        </p:blipFill>
        <p:spPr bwMode="auto">
          <a:xfrm>
            <a:off x="4724400" y="3124200"/>
            <a:ext cx="3897381" cy="3352800"/>
          </a:xfrm>
          <a:prstGeom prst="rect">
            <a:avLst/>
          </a:prstGeom>
          <a:noFill/>
          <a:ln w="9525">
            <a:noFill/>
            <a:miter lim="800000"/>
            <a:headEnd/>
            <a:tailEnd/>
          </a:ln>
          <a:effectLst/>
        </p:spPr>
      </p:pic>
      <p:sp>
        <p:nvSpPr>
          <p:cNvPr id="5" name="TextBox 4"/>
          <p:cNvSpPr txBox="1"/>
          <p:nvPr/>
        </p:nvSpPr>
        <p:spPr>
          <a:xfrm>
            <a:off x="304800" y="5181600"/>
            <a:ext cx="3968074" cy="1200329"/>
          </a:xfrm>
          <a:prstGeom prst="rect">
            <a:avLst/>
          </a:prstGeom>
          <a:noFill/>
        </p:spPr>
        <p:txBody>
          <a:bodyPr wrap="none" rtlCol="0">
            <a:spAutoFit/>
          </a:bodyPr>
          <a:lstStyle/>
          <a:p>
            <a:r>
              <a:rPr lang="en-US" sz="2400" b="1" dirty="0" smtClean="0"/>
              <a:t>What is the genotypic ratio?</a:t>
            </a:r>
          </a:p>
          <a:p>
            <a:endParaRPr lang="en-US" sz="2400" b="1" dirty="0" smtClean="0"/>
          </a:p>
          <a:p>
            <a:r>
              <a:rPr lang="en-US" sz="2400" b="1" dirty="0" smtClean="0"/>
              <a:t>What is the phenotypic ratio?</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Solve the Genetic Puzzle!</a:t>
            </a:r>
            <a:endParaRPr lang="en-US" dirty="0"/>
          </a:p>
        </p:txBody>
      </p:sp>
      <p:sp>
        <p:nvSpPr>
          <p:cNvPr id="3" name="Content Placeholder 2"/>
          <p:cNvSpPr>
            <a:spLocks noGrp="1"/>
          </p:cNvSpPr>
          <p:nvPr>
            <p:ph idx="1"/>
          </p:nvPr>
        </p:nvSpPr>
        <p:spPr>
          <a:xfrm>
            <a:off x="457200" y="1600200"/>
            <a:ext cx="5105400" cy="5029200"/>
          </a:xfrm>
        </p:spPr>
        <p:txBody>
          <a:bodyPr>
            <a:normAutofit fontScale="92500" lnSpcReduction="10000"/>
          </a:bodyPr>
          <a:lstStyle/>
          <a:p>
            <a:r>
              <a:rPr lang="en-US" dirty="0" smtClean="0"/>
              <a:t>The gene for free hanging earlobes is dominant, and the gene for attached earlobes is recessive. </a:t>
            </a:r>
          </a:p>
          <a:p>
            <a:r>
              <a:rPr lang="en-US" dirty="0" smtClean="0"/>
              <a:t>Can you figure out these people’s genotypes based on the phenotype information (whether or not they have free hanging lobes) and genetic relationships described next? </a:t>
            </a:r>
          </a:p>
          <a:p>
            <a:endParaRPr lang="en-US" dirty="0"/>
          </a:p>
        </p:txBody>
      </p:sp>
      <p:pic>
        <p:nvPicPr>
          <p:cNvPr id="5" name="Picture 4" descr="http://www.windows2universe.org/earth/Life/images/earlobes.jpg"/>
          <p:cNvPicPr>
            <a:picLocks noChangeAspect="1" noChangeArrowheads="1"/>
          </p:cNvPicPr>
          <p:nvPr/>
        </p:nvPicPr>
        <p:blipFill>
          <a:blip r:embed="rId2" cstate="print"/>
          <a:srcRect/>
          <a:stretch>
            <a:fillRect/>
          </a:stretch>
        </p:blipFill>
        <p:spPr bwMode="auto">
          <a:xfrm>
            <a:off x="5638800" y="1447800"/>
            <a:ext cx="3200400" cy="50006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Solve the Genetic Puzzle!</a:t>
            </a:r>
            <a:endParaRPr lang="en-US" dirty="0"/>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pPr>
              <a:buNone/>
            </a:pPr>
            <a:r>
              <a:rPr lang="en-US" sz="3600" u="sng" dirty="0" smtClean="0"/>
              <a:t>Clues:</a:t>
            </a:r>
            <a:r>
              <a:rPr lang="en-US" sz="3600" dirty="0" smtClean="0"/>
              <a:t> </a:t>
            </a:r>
          </a:p>
          <a:p>
            <a:r>
              <a:rPr lang="en-US" sz="3600" dirty="0" smtClean="0"/>
              <a:t>Mary is the only one in her immediate family who has attached lobes.</a:t>
            </a:r>
          </a:p>
          <a:p>
            <a:r>
              <a:rPr lang="en-US" sz="3600" dirty="0" smtClean="0"/>
              <a:t>Both of Mary's parents have free hanging lobes.</a:t>
            </a:r>
          </a:p>
          <a:p>
            <a:r>
              <a:rPr lang="en-US" sz="3600" dirty="0" smtClean="0"/>
              <a:t>Mary's brother Fred also has free hanging lobes.</a:t>
            </a:r>
          </a:p>
          <a:p>
            <a:pPr>
              <a:buNone/>
            </a:pPr>
            <a:r>
              <a:rPr lang="en-US" sz="3600" u="sng" dirty="0" smtClean="0"/>
              <a:t>Questions:</a:t>
            </a:r>
            <a:r>
              <a:rPr lang="en-US" sz="3600" dirty="0" smtClean="0"/>
              <a:t> </a:t>
            </a:r>
          </a:p>
          <a:p>
            <a:pPr>
              <a:buNone/>
            </a:pPr>
            <a:r>
              <a:rPr lang="en-US" sz="3600" dirty="0" smtClean="0"/>
              <a:t>	1. If Mary has attached lobes, what must her genotype be? </a:t>
            </a:r>
          </a:p>
          <a:p>
            <a:pPr>
              <a:buNone/>
            </a:pPr>
            <a:r>
              <a:rPr lang="en-US" sz="3600" dirty="0" smtClean="0"/>
              <a:t>	2. If both Mary’s parents have free hanging earlobes, but they had a daughter who has attached lobes, what must their genotypes be? </a:t>
            </a:r>
          </a:p>
          <a:p>
            <a:pPr>
              <a:buNone/>
            </a:pPr>
            <a:r>
              <a:rPr lang="en-US" sz="3600" dirty="0" smtClean="0"/>
              <a:t>	3. What are the possible genotypes for Fred, Mary’s brother? Is it possible to identify his exact genotype? Why or why not?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Genetic </a:t>
            </a:r>
            <a:r>
              <a:rPr lang="en-US" dirty="0" smtClean="0"/>
              <a:t>Counseling</a:t>
            </a:r>
            <a:endParaRPr lang="en-US" dirty="0"/>
          </a:p>
        </p:txBody>
      </p:sp>
      <p:sp>
        <p:nvSpPr>
          <p:cNvPr id="3" name="Content Placeholder 2"/>
          <p:cNvSpPr>
            <a:spLocks noGrp="1"/>
          </p:cNvSpPr>
          <p:nvPr>
            <p:ph idx="1"/>
          </p:nvPr>
        </p:nvSpPr>
        <p:spPr/>
        <p:txBody>
          <a:bodyPr/>
          <a:lstStyle/>
          <a:p>
            <a:r>
              <a:rPr lang="en-US" dirty="0" smtClean="0"/>
              <a:t>Couples who may have genetic disorders in their families, and are planning to have children may seek genetic counseling.</a:t>
            </a:r>
          </a:p>
          <a:p>
            <a:pPr lvl="0"/>
            <a:r>
              <a:rPr lang="en-US" b="1" dirty="0"/>
              <a:t>Genetic counselors prepare pedigrees for parents showing the probabilities of passing genetic disorders on to their offspring.</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562600" y="4876800"/>
            <a:ext cx="2841054" cy="161557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Pedigree for Huntington disease</a:t>
            </a:r>
            <a:endParaRPr lang="en-US" b="1" dirty="0"/>
          </a:p>
        </p:txBody>
      </p:sp>
      <p:sp>
        <p:nvSpPr>
          <p:cNvPr id="3" name="Content Placeholder 2"/>
          <p:cNvSpPr>
            <a:spLocks noGrp="1"/>
          </p:cNvSpPr>
          <p:nvPr>
            <p:ph idx="1"/>
          </p:nvPr>
        </p:nvSpPr>
        <p:spPr>
          <a:xfrm>
            <a:off x="457200" y="5638800"/>
            <a:ext cx="8229600" cy="868363"/>
          </a:xfrm>
        </p:spPr>
        <p:txBody>
          <a:bodyPr>
            <a:normAutofit fontScale="92500" lnSpcReduction="20000"/>
          </a:bodyPr>
          <a:lstStyle/>
          <a:p>
            <a:r>
              <a:rPr lang="en-US" dirty="0" smtClean="0"/>
              <a:t>Use H for the genotype – find the genotypes for each family member</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 y="1676400"/>
            <a:ext cx="8161412" cy="3743325"/>
          </a:xfrm>
          <a:prstGeom prst="rect">
            <a:avLst/>
          </a:prstGeom>
          <a:noFill/>
          <a:ln w="9525">
            <a:solidFill>
              <a:schemeClr val="tx1"/>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 for Albinism</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33400" y="1524000"/>
            <a:ext cx="8153400" cy="3729395"/>
          </a:xfrm>
          <a:prstGeom prst="rect">
            <a:avLst/>
          </a:prstGeom>
          <a:noFill/>
          <a:ln w="9525">
            <a:solidFill>
              <a:schemeClr val="tx1"/>
            </a:solidFill>
            <a:miter lim="800000"/>
            <a:headEnd/>
            <a:tailEnd/>
          </a:ln>
          <a:effectLst/>
        </p:spPr>
      </p:pic>
      <p:sp>
        <p:nvSpPr>
          <p:cNvPr id="6" name="TextBox 5"/>
          <p:cNvSpPr txBox="1"/>
          <p:nvPr/>
        </p:nvSpPr>
        <p:spPr>
          <a:xfrm>
            <a:off x="914400" y="5562600"/>
            <a:ext cx="7696200" cy="954107"/>
          </a:xfrm>
          <a:prstGeom prst="rect">
            <a:avLst/>
          </a:prstGeom>
          <a:noFill/>
        </p:spPr>
        <p:txBody>
          <a:bodyPr wrap="square" rtlCol="0">
            <a:spAutoFit/>
          </a:bodyPr>
          <a:lstStyle/>
          <a:p>
            <a:r>
              <a:rPr lang="en-US" sz="2800" dirty="0" smtClean="0"/>
              <a:t>Use A for the genotype – find the genotype for each family member</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your pedigree chart look like?</a:t>
            </a:r>
            <a:endParaRPr lang="en-US" dirty="0"/>
          </a:p>
        </p:txBody>
      </p:sp>
      <p:pic>
        <p:nvPicPr>
          <p:cNvPr id="41987" name="Picture 3"/>
          <p:cNvPicPr>
            <a:picLocks noChangeAspect="1" noChangeArrowheads="1"/>
          </p:cNvPicPr>
          <p:nvPr/>
        </p:nvPicPr>
        <p:blipFill>
          <a:blip r:embed="rId2" cstate="print"/>
          <a:srcRect/>
          <a:stretch>
            <a:fillRect/>
          </a:stretch>
        </p:blipFill>
        <p:spPr bwMode="auto">
          <a:xfrm>
            <a:off x="224287" y="1905000"/>
            <a:ext cx="865517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edge">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 pedigree cart</a:t>
            </a:r>
            <a:endParaRPr lang="en-US" dirty="0"/>
          </a:p>
        </p:txBody>
      </p:sp>
      <p:sp>
        <p:nvSpPr>
          <p:cNvPr id="3" name="Content Placeholder 2"/>
          <p:cNvSpPr>
            <a:spLocks noGrp="1"/>
          </p:cNvSpPr>
          <p:nvPr>
            <p:ph idx="1"/>
          </p:nvPr>
        </p:nvSpPr>
        <p:spPr/>
        <p:txBody>
          <a:bodyPr/>
          <a:lstStyle/>
          <a:p>
            <a:r>
              <a:rPr lang="en-US" dirty="0" smtClean="0"/>
              <a:t>Scientists or a genetic counselor would find out about your family history and make this chart to analyze it. </a:t>
            </a:r>
          </a:p>
          <a:p>
            <a:endParaRPr lang="en-US" dirty="0" smtClean="0"/>
          </a:p>
          <a:p>
            <a:r>
              <a:rPr lang="en-US" dirty="0" smtClean="0"/>
              <a:t>Probability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114800" y="3810000"/>
            <a:ext cx="42576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Interpreting a pedigree chart</a:t>
            </a:r>
            <a:endParaRPr lang="en-US" dirty="0"/>
          </a:p>
        </p:txBody>
      </p:sp>
      <p:sp>
        <p:nvSpPr>
          <p:cNvPr id="3" name="Content Placeholder 2"/>
          <p:cNvSpPr>
            <a:spLocks noGrp="1"/>
          </p:cNvSpPr>
          <p:nvPr>
            <p:ph idx="1"/>
          </p:nvPr>
        </p:nvSpPr>
        <p:spPr/>
        <p:txBody>
          <a:bodyPr/>
          <a:lstStyle/>
          <a:p>
            <a:r>
              <a:rPr lang="en-US" b="1" dirty="0" smtClean="0"/>
              <a:t>Determine if the pedigree chart shows an </a:t>
            </a:r>
            <a:r>
              <a:rPr lang="en-US" b="1" dirty="0" err="1" smtClean="0"/>
              <a:t>autosomal</a:t>
            </a:r>
            <a:r>
              <a:rPr lang="en-US" b="1" dirty="0" smtClean="0"/>
              <a:t> or X-linked disease.</a:t>
            </a:r>
          </a:p>
          <a:p>
            <a:endParaRPr lang="en-US" dirty="0" smtClean="0"/>
          </a:p>
          <a:p>
            <a:pPr lvl="1"/>
            <a:r>
              <a:rPr lang="en-US" sz="3600" b="1" dirty="0" smtClean="0"/>
              <a:t>if most of the males are affected, it is X-linked</a:t>
            </a:r>
          </a:p>
          <a:p>
            <a:pPr lvl="1"/>
            <a:endParaRPr lang="en-US" sz="3600" dirty="0" smtClean="0"/>
          </a:p>
          <a:p>
            <a:pPr lvl="1"/>
            <a:r>
              <a:rPr lang="en-US" sz="3600" b="1" dirty="0" smtClean="0"/>
              <a:t>if it is 50/50, it is </a:t>
            </a:r>
            <a:r>
              <a:rPr lang="en-US" sz="3600" b="1" dirty="0" err="1" smtClean="0"/>
              <a:t>autosomal</a:t>
            </a:r>
            <a:endParaRPr lang="en-US" sz="36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23 pairs of Chromosomes</a:t>
            </a:r>
            <a:endParaRPr lang="en-US" b="1" dirty="0"/>
          </a:p>
        </p:txBody>
      </p:sp>
      <p:sp>
        <p:nvSpPr>
          <p:cNvPr id="3" name="Content Placeholder 2"/>
          <p:cNvSpPr>
            <a:spLocks noGrp="1"/>
          </p:cNvSpPr>
          <p:nvPr>
            <p:ph idx="1"/>
          </p:nvPr>
        </p:nvSpPr>
        <p:spPr>
          <a:xfrm>
            <a:off x="457200" y="1600200"/>
            <a:ext cx="4572000" cy="4525963"/>
          </a:xfrm>
        </p:spPr>
        <p:txBody>
          <a:bodyPr>
            <a:normAutofit/>
          </a:bodyPr>
          <a:lstStyle/>
          <a:p>
            <a:r>
              <a:rPr lang="en-US" sz="3600" b="1" dirty="0" smtClean="0"/>
              <a:t>Sex chromosomes – determine whether the offspring is male or female</a:t>
            </a:r>
          </a:p>
          <a:p>
            <a:endParaRPr lang="en-US" sz="3600" b="1" dirty="0"/>
          </a:p>
          <a:p>
            <a:r>
              <a:rPr lang="en-US" sz="3600" b="1" dirty="0" smtClean="0"/>
              <a:t>Females: XX</a:t>
            </a:r>
          </a:p>
          <a:p>
            <a:r>
              <a:rPr lang="en-US" sz="3600" b="1" dirty="0" smtClean="0"/>
              <a:t>Males: XY</a:t>
            </a:r>
            <a:endParaRPr lang="en-US" sz="3600" b="1" dirty="0"/>
          </a:p>
        </p:txBody>
      </p:sp>
      <p:pic>
        <p:nvPicPr>
          <p:cNvPr id="4" name="Picture 2" descr="http://t0.gstatic.com/images?q=tbn:VI7Mh3t5dX2XDM:http://www.hpcgg.org/LMM/HMSCHDSite/assets/figures/X-linked%20Inheritance%20small.jpg&amp;t=1"/>
          <p:cNvPicPr>
            <a:picLocks noChangeAspect="1" noChangeArrowheads="1"/>
          </p:cNvPicPr>
          <p:nvPr/>
        </p:nvPicPr>
        <p:blipFill>
          <a:blip r:embed="rId2" cstate="print"/>
          <a:srcRect/>
          <a:stretch>
            <a:fillRect/>
          </a:stretch>
        </p:blipFill>
        <p:spPr bwMode="auto">
          <a:xfrm>
            <a:off x="5181600" y="1447800"/>
            <a:ext cx="3733800" cy="51145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Crossing two traits</a:t>
            </a:r>
            <a:endParaRPr lang="en-US" b="1" dirty="0"/>
          </a:p>
        </p:txBody>
      </p:sp>
      <p:sp>
        <p:nvSpPr>
          <p:cNvPr id="3" name="Content Placeholder 2"/>
          <p:cNvSpPr>
            <a:spLocks noGrp="1"/>
          </p:cNvSpPr>
          <p:nvPr>
            <p:ph idx="1"/>
          </p:nvPr>
        </p:nvSpPr>
        <p:spPr/>
        <p:txBody>
          <a:bodyPr/>
          <a:lstStyle/>
          <a:p>
            <a:pPr>
              <a:buNone/>
            </a:pPr>
            <a:r>
              <a:rPr lang="en-US" b="1" dirty="0" smtClean="0"/>
              <a:t>In rabbits, black fur is dominant over white fur and short fur is dominant over long fur.</a:t>
            </a:r>
          </a:p>
          <a:p>
            <a:pPr>
              <a:buNone/>
            </a:pPr>
            <a:r>
              <a:rPr lang="en-US" b="1" dirty="0" smtClean="0"/>
              <a:t>A purebred black fur, hybrid short fur is crossed with a purebred white fur, purebred long fur.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04800"/>
            <a:ext cx="7620000" cy="1538883"/>
          </a:xfrm>
          <a:prstGeom prst="rect">
            <a:avLst/>
          </a:prstGeom>
          <a:noFill/>
        </p:spPr>
        <p:txBody>
          <a:bodyPr wrap="square" rtlCol="0">
            <a:spAutoFit/>
          </a:bodyPr>
          <a:lstStyle/>
          <a:p>
            <a:pPr algn="ctr"/>
            <a:r>
              <a:rPr lang="en-US" sz="4000" dirty="0" smtClean="0"/>
              <a:t>X-linked Examples:</a:t>
            </a:r>
          </a:p>
          <a:p>
            <a:pPr algn="ctr"/>
            <a:endParaRPr lang="en-US" sz="1400" dirty="0" smtClean="0"/>
          </a:p>
          <a:p>
            <a:pPr algn="ctr"/>
            <a:r>
              <a:rPr lang="en-US" sz="4000" b="1" dirty="0" smtClean="0"/>
              <a:t>Hemophilia</a:t>
            </a:r>
            <a:endParaRPr lang="en-US" sz="4000" b="1" dirty="0"/>
          </a:p>
        </p:txBody>
      </p:sp>
      <p:pic>
        <p:nvPicPr>
          <p:cNvPr id="1028" name="Picture 4" descr="Hemophilia Hemophilia   Causes, Symptoms, Diagnosis And Treatment"/>
          <p:cNvPicPr>
            <a:picLocks noChangeAspect="1" noChangeArrowheads="1"/>
          </p:cNvPicPr>
          <p:nvPr/>
        </p:nvPicPr>
        <p:blipFill>
          <a:blip r:embed="rId2" cstate="print"/>
          <a:srcRect/>
          <a:stretch>
            <a:fillRect/>
          </a:stretch>
        </p:blipFill>
        <p:spPr bwMode="auto">
          <a:xfrm>
            <a:off x="2057400" y="2133600"/>
            <a:ext cx="5486400" cy="412851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hemophilia-information.com/images/geneFatherMother.gif"/>
          <p:cNvPicPr>
            <a:picLocks noChangeAspect="1" noChangeArrowheads="1"/>
          </p:cNvPicPr>
          <p:nvPr/>
        </p:nvPicPr>
        <p:blipFill>
          <a:blip r:embed="rId2" cstate="print"/>
          <a:srcRect b="50171"/>
          <a:stretch>
            <a:fillRect/>
          </a:stretch>
        </p:blipFill>
        <p:spPr bwMode="auto">
          <a:xfrm>
            <a:off x="1676400" y="1295399"/>
            <a:ext cx="5867400" cy="2667001"/>
          </a:xfrm>
          <a:prstGeom prst="rect">
            <a:avLst/>
          </a:prstGeom>
          <a:noFill/>
        </p:spPr>
      </p:pic>
      <p:sp>
        <p:nvSpPr>
          <p:cNvPr id="3" name="Title 2"/>
          <p:cNvSpPr>
            <a:spLocks noGrp="1"/>
          </p:cNvSpPr>
          <p:nvPr>
            <p:ph type="title"/>
          </p:nvPr>
        </p:nvSpPr>
        <p:spPr/>
        <p:txBody>
          <a:bodyPr/>
          <a:lstStyle/>
          <a:p>
            <a:r>
              <a:rPr lang="en-US" dirty="0" smtClean="0"/>
              <a:t>Father unaffected, Mother carrier</a:t>
            </a:r>
            <a:endParaRPr lang="en-US" dirty="0"/>
          </a:p>
        </p:txBody>
      </p:sp>
      <p:pic>
        <p:nvPicPr>
          <p:cNvPr id="57348" name="Picture 4" descr="http://www.hemophilia-information.com/images/geneFatherMother.gif"/>
          <p:cNvPicPr>
            <a:picLocks noChangeAspect="1" noChangeArrowheads="1"/>
          </p:cNvPicPr>
          <p:nvPr/>
        </p:nvPicPr>
        <p:blipFill>
          <a:blip r:embed="rId2" cstate="print"/>
          <a:srcRect t="50704"/>
          <a:stretch>
            <a:fillRect/>
          </a:stretch>
        </p:blipFill>
        <p:spPr bwMode="auto">
          <a:xfrm>
            <a:off x="1828800" y="4114800"/>
            <a:ext cx="5591991"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hemophilia-information.com/images/geneFather.gif"/>
          <p:cNvPicPr>
            <a:picLocks noChangeAspect="1" noChangeArrowheads="1"/>
          </p:cNvPicPr>
          <p:nvPr/>
        </p:nvPicPr>
        <p:blipFill>
          <a:blip r:embed="rId2" cstate="print"/>
          <a:srcRect b="50326"/>
          <a:stretch>
            <a:fillRect/>
          </a:stretch>
        </p:blipFill>
        <p:spPr bwMode="auto">
          <a:xfrm>
            <a:off x="2057400" y="1175000"/>
            <a:ext cx="4800600" cy="2635000"/>
          </a:xfrm>
          <a:prstGeom prst="rect">
            <a:avLst/>
          </a:prstGeom>
          <a:noFill/>
        </p:spPr>
      </p:pic>
      <p:sp>
        <p:nvSpPr>
          <p:cNvPr id="3" name="Title 2"/>
          <p:cNvSpPr>
            <a:spLocks noGrp="1"/>
          </p:cNvSpPr>
          <p:nvPr>
            <p:ph type="title"/>
          </p:nvPr>
        </p:nvSpPr>
        <p:spPr/>
        <p:txBody>
          <a:bodyPr/>
          <a:lstStyle/>
          <a:p>
            <a:r>
              <a:rPr lang="en-US" dirty="0" smtClean="0"/>
              <a:t>Father affected, Mother unaffected</a:t>
            </a:r>
            <a:endParaRPr lang="en-US" dirty="0"/>
          </a:p>
        </p:txBody>
      </p:sp>
      <p:pic>
        <p:nvPicPr>
          <p:cNvPr id="4" name="Picture 2" descr="http://www.hemophilia-information.com/images/geneFather.gif"/>
          <p:cNvPicPr>
            <a:picLocks noChangeAspect="1" noChangeArrowheads="1"/>
          </p:cNvPicPr>
          <p:nvPr/>
        </p:nvPicPr>
        <p:blipFill>
          <a:blip r:embed="rId2" cstate="print"/>
          <a:srcRect t="49674"/>
          <a:stretch>
            <a:fillRect/>
          </a:stretch>
        </p:blipFill>
        <p:spPr bwMode="auto">
          <a:xfrm>
            <a:off x="2057400" y="3962400"/>
            <a:ext cx="4800600" cy="2669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hemophilia-information.com/images/geneMother.gif"/>
          <p:cNvPicPr>
            <a:picLocks noChangeAspect="1" noChangeArrowheads="1"/>
          </p:cNvPicPr>
          <p:nvPr/>
        </p:nvPicPr>
        <p:blipFill>
          <a:blip r:embed="rId2" cstate="print"/>
          <a:srcRect b="50951"/>
          <a:stretch>
            <a:fillRect/>
          </a:stretch>
        </p:blipFill>
        <p:spPr bwMode="auto">
          <a:xfrm>
            <a:off x="1905000" y="1219200"/>
            <a:ext cx="5555876" cy="2514600"/>
          </a:xfrm>
          <a:prstGeom prst="rect">
            <a:avLst/>
          </a:prstGeom>
          <a:noFill/>
        </p:spPr>
      </p:pic>
      <p:sp>
        <p:nvSpPr>
          <p:cNvPr id="3" name="Title 2"/>
          <p:cNvSpPr>
            <a:spLocks noGrp="1"/>
          </p:cNvSpPr>
          <p:nvPr>
            <p:ph type="title"/>
          </p:nvPr>
        </p:nvSpPr>
        <p:spPr/>
        <p:txBody>
          <a:bodyPr/>
          <a:lstStyle/>
          <a:p>
            <a:r>
              <a:rPr lang="en-US" dirty="0" smtClean="0"/>
              <a:t>Father affected, Mother carrier</a:t>
            </a:r>
            <a:endParaRPr lang="en-US" dirty="0"/>
          </a:p>
        </p:txBody>
      </p:sp>
      <p:pic>
        <p:nvPicPr>
          <p:cNvPr id="5" name="Picture 2" descr="http://www.hemophilia-information.com/images/geneMother.gif"/>
          <p:cNvPicPr>
            <a:picLocks noChangeAspect="1" noChangeArrowheads="1"/>
          </p:cNvPicPr>
          <p:nvPr/>
        </p:nvPicPr>
        <p:blipFill>
          <a:blip r:embed="rId2" cstate="print"/>
          <a:srcRect t="49049"/>
          <a:stretch>
            <a:fillRect/>
          </a:stretch>
        </p:blipFill>
        <p:spPr bwMode="auto">
          <a:xfrm>
            <a:off x="1905000" y="3886200"/>
            <a:ext cx="5555876" cy="26121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smtClean="0"/>
              <a:t>X-Linked Example:</a:t>
            </a:r>
            <a:br>
              <a:rPr lang="en-US" dirty="0" smtClean="0"/>
            </a:br>
            <a:r>
              <a:rPr lang="en-US" b="1" dirty="0" smtClean="0"/>
              <a:t>Colorblindness</a:t>
            </a:r>
            <a:endParaRPr lang="en-US" b="1" dirty="0"/>
          </a:p>
        </p:txBody>
      </p:sp>
      <p:pic>
        <p:nvPicPr>
          <p:cNvPr id="58370" name="Picture 2" descr="File:Colorblind2.png"/>
          <p:cNvPicPr>
            <a:picLocks noChangeAspect="1" noChangeArrowheads="1"/>
          </p:cNvPicPr>
          <p:nvPr/>
        </p:nvPicPr>
        <p:blipFill>
          <a:blip r:embed="rId2" cstate="print"/>
          <a:srcRect/>
          <a:stretch>
            <a:fillRect/>
          </a:stretch>
        </p:blipFill>
        <p:spPr bwMode="auto">
          <a:xfrm>
            <a:off x="381000" y="2286000"/>
            <a:ext cx="2743200" cy="2743200"/>
          </a:xfrm>
          <a:prstGeom prst="rect">
            <a:avLst/>
          </a:prstGeom>
          <a:noFill/>
        </p:spPr>
      </p:pic>
      <p:pic>
        <p:nvPicPr>
          <p:cNvPr id="58372" name="Picture 4" descr="File:Colorblind3.png"/>
          <p:cNvPicPr>
            <a:picLocks noChangeAspect="1" noChangeArrowheads="1"/>
          </p:cNvPicPr>
          <p:nvPr/>
        </p:nvPicPr>
        <p:blipFill>
          <a:blip r:embed="rId3" cstate="print"/>
          <a:srcRect/>
          <a:stretch>
            <a:fillRect/>
          </a:stretch>
        </p:blipFill>
        <p:spPr bwMode="auto">
          <a:xfrm>
            <a:off x="3200400" y="2286000"/>
            <a:ext cx="2743200" cy="2743200"/>
          </a:xfrm>
          <a:prstGeom prst="rect">
            <a:avLst/>
          </a:prstGeom>
          <a:noFill/>
        </p:spPr>
      </p:pic>
      <p:pic>
        <p:nvPicPr>
          <p:cNvPr id="58374" name="Picture 6" descr="File:Colorblind5.png"/>
          <p:cNvPicPr>
            <a:picLocks noChangeAspect="1" noChangeArrowheads="1"/>
          </p:cNvPicPr>
          <p:nvPr/>
        </p:nvPicPr>
        <p:blipFill>
          <a:blip r:embed="rId4" cstate="print"/>
          <a:srcRect/>
          <a:stretch>
            <a:fillRect/>
          </a:stretch>
        </p:blipFill>
        <p:spPr bwMode="auto">
          <a:xfrm>
            <a:off x="6019800" y="2286000"/>
            <a:ext cx="2743200" cy="2743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macalester.edu/psychology/whathap/UBNRP/visionwebsite04/pictures/pedigree.gif"/>
          <p:cNvPicPr>
            <a:picLocks noChangeAspect="1" noChangeArrowheads="1"/>
          </p:cNvPicPr>
          <p:nvPr/>
        </p:nvPicPr>
        <p:blipFill>
          <a:blip r:embed="rId2" cstate="print"/>
          <a:srcRect l="915" t="1219" r="1220"/>
          <a:stretch>
            <a:fillRect/>
          </a:stretch>
        </p:blipFill>
        <p:spPr bwMode="auto">
          <a:xfrm>
            <a:off x="609600" y="381000"/>
            <a:ext cx="8153400" cy="6172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Interpreting a pedigree chart</a:t>
            </a:r>
            <a:endParaRPr lang="en-US" dirty="0"/>
          </a:p>
        </p:txBody>
      </p:sp>
      <p:sp>
        <p:nvSpPr>
          <p:cNvPr id="3" name="Content Placeholder 2"/>
          <p:cNvSpPr>
            <a:spLocks noGrp="1"/>
          </p:cNvSpPr>
          <p:nvPr>
            <p:ph idx="1"/>
          </p:nvPr>
        </p:nvSpPr>
        <p:spPr/>
        <p:txBody>
          <a:bodyPr/>
          <a:lstStyle/>
          <a:p>
            <a:r>
              <a:rPr lang="en-US" b="1" dirty="0" smtClean="0"/>
              <a:t>Determine if the pedigree chart shows an </a:t>
            </a:r>
            <a:r>
              <a:rPr lang="en-US" b="1" dirty="0" err="1" smtClean="0"/>
              <a:t>autosomal</a:t>
            </a:r>
            <a:r>
              <a:rPr lang="en-US" b="1" dirty="0" smtClean="0"/>
              <a:t> or X-linked disease.</a:t>
            </a:r>
          </a:p>
          <a:p>
            <a:endParaRPr lang="en-US" dirty="0" smtClean="0"/>
          </a:p>
          <a:p>
            <a:pPr lvl="1"/>
            <a:r>
              <a:rPr lang="en-US" sz="3600" b="1" dirty="0" smtClean="0"/>
              <a:t>if most of the males are affected, it is X-linked</a:t>
            </a:r>
          </a:p>
          <a:p>
            <a:pPr lvl="1"/>
            <a:endParaRPr lang="en-US" sz="3600" dirty="0" smtClean="0"/>
          </a:p>
          <a:p>
            <a:pPr lvl="1"/>
            <a:r>
              <a:rPr lang="en-US" sz="3600" b="1" dirty="0" smtClean="0"/>
              <a:t>if it is 50/50, it is </a:t>
            </a:r>
            <a:r>
              <a:rPr lang="en-US" sz="3600" b="1" dirty="0" err="1" smtClean="0"/>
              <a:t>autosomal</a:t>
            </a:r>
            <a:endParaRPr lang="en-US" sz="3600"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en-US"/>
              <a:t>Example of Pedigree Charts</a:t>
            </a:r>
          </a:p>
        </p:txBody>
      </p:sp>
      <p:sp>
        <p:nvSpPr>
          <p:cNvPr id="50179" name="Rectangle 3"/>
          <p:cNvSpPr>
            <a:spLocks noGrp="1" noRot="1" noChangeArrowheads="1"/>
          </p:cNvSpPr>
          <p:nvPr>
            <p:ph type="body" idx="1"/>
          </p:nvPr>
        </p:nvSpPr>
        <p:spPr/>
        <p:txBody>
          <a:bodyPr/>
          <a:lstStyle/>
          <a:p>
            <a:r>
              <a:rPr lang="en-US"/>
              <a:t>Is it Autosomal or X-linked?</a:t>
            </a:r>
          </a:p>
          <a:p>
            <a:endParaRPr lang="en-US"/>
          </a:p>
        </p:txBody>
      </p:sp>
      <p:grpSp>
        <p:nvGrpSpPr>
          <p:cNvPr id="2" name="Group 4"/>
          <p:cNvGrpSpPr>
            <a:grpSpLocks/>
          </p:cNvGrpSpPr>
          <p:nvPr/>
        </p:nvGrpSpPr>
        <p:grpSpPr bwMode="auto">
          <a:xfrm>
            <a:off x="2209800" y="2590800"/>
            <a:ext cx="4953000" cy="2743200"/>
            <a:chOff x="1392" y="1632"/>
            <a:chExt cx="3120" cy="1728"/>
          </a:xfrm>
        </p:grpSpPr>
        <p:grpSp>
          <p:nvGrpSpPr>
            <p:cNvPr id="3" name="Group 5"/>
            <p:cNvGrpSpPr>
              <a:grpSpLocks/>
            </p:cNvGrpSpPr>
            <p:nvPr/>
          </p:nvGrpSpPr>
          <p:grpSpPr bwMode="auto">
            <a:xfrm>
              <a:off x="1392" y="1632"/>
              <a:ext cx="3120" cy="1728"/>
              <a:chOff x="1392" y="1632"/>
              <a:chExt cx="3120" cy="1728"/>
            </a:xfrm>
          </p:grpSpPr>
          <p:grpSp>
            <p:nvGrpSpPr>
              <p:cNvPr id="4" name="Group 6"/>
              <p:cNvGrpSpPr>
                <a:grpSpLocks/>
              </p:cNvGrpSpPr>
              <p:nvPr/>
            </p:nvGrpSpPr>
            <p:grpSpPr bwMode="auto">
              <a:xfrm>
                <a:off x="1392" y="1632"/>
                <a:ext cx="3120" cy="1728"/>
                <a:chOff x="1392" y="1632"/>
                <a:chExt cx="3120" cy="1728"/>
              </a:xfrm>
            </p:grpSpPr>
            <p:sp>
              <p:nvSpPr>
                <p:cNvPr id="50183" name="Rectangle 7"/>
                <p:cNvSpPr>
                  <a:spLocks noChangeArrowheads="1"/>
                </p:cNvSpPr>
                <p:nvPr/>
              </p:nvSpPr>
              <p:spPr bwMode="auto">
                <a:xfrm>
                  <a:off x="1584" y="1632"/>
                  <a:ext cx="288" cy="336"/>
                </a:xfrm>
                <a:prstGeom prst="rect">
                  <a:avLst/>
                </a:prstGeom>
                <a:solidFill>
                  <a:srgbClr val="000000"/>
                </a:solidFill>
                <a:ln w="9525">
                  <a:solidFill>
                    <a:srgbClr val="000000"/>
                  </a:solidFill>
                  <a:miter lim="800000"/>
                  <a:headEnd/>
                  <a:tailEnd/>
                </a:ln>
                <a:effectLst/>
              </p:spPr>
              <p:txBody>
                <a:bodyPr wrap="none" anchor="ctr"/>
                <a:lstStyle/>
                <a:p>
                  <a:endParaRPr lang="en-US"/>
                </a:p>
              </p:txBody>
            </p:sp>
            <p:sp>
              <p:nvSpPr>
                <p:cNvPr id="50184" name="Rectangle 8"/>
                <p:cNvSpPr>
                  <a:spLocks noChangeArrowheads="1"/>
                </p:cNvSpPr>
                <p:nvPr/>
              </p:nvSpPr>
              <p:spPr bwMode="auto">
                <a:xfrm>
                  <a:off x="4128" y="168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0185" name="Rectangle 9"/>
                <p:cNvSpPr>
                  <a:spLocks noChangeArrowheads="1"/>
                </p:cNvSpPr>
                <p:nvPr/>
              </p:nvSpPr>
              <p:spPr bwMode="auto">
                <a:xfrm>
                  <a:off x="1392" y="240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0186" name="Rectangle 10"/>
                <p:cNvSpPr>
                  <a:spLocks noChangeArrowheads="1"/>
                </p:cNvSpPr>
                <p:nvPr/>
              </p:nvSpPr>
              <p:spPr bwMode="auto">
                <a:xfrm>
                  <a:off x="4224" y="240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0187" name="Rectangle 11"/>
                <p:cNvSpPr>
                  <a:spLocks noChangeArrowheads="1"/>
                </p:cNvSpPr>
                <p:nvPr/>
              </p:nvSpPr>
              <p:spPr bwMode="auto">
                <a:xfrm>
                  <a:off x="2736" y="3024"/>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50188" name="Rectangle 12"/>
                <p:cNvSpPr>
                  <a:spLocks noChangeArrowheads="1"/>
                </p:cNvSpPr>
                <p:nvPr/>
              </p:nvSpPr>
              <p:spPr bwMode="auto">
                <a:xfrm>
                  <a:off x="2256" y="3024"/>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0189" name="Rectangle 13"/>
                <p:cNvSpPr>
                  <a:spLocks noChangeArrowheads="1"/>
                </p:cNvSpPr>
                <p:nvPr/>
              </p:nvSpPr>
              <p:spPr bwMode="auto">
                <a:xfrm>
                  <a:off x="3120" y="2448"/>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50190" name="Oval 14"/>
                <p:cNvSpPr>
                  <a:spLocks noChangeArrowheads="1"/>
                </p:cNvSpPr>
                <p:nvPr/>
              </p:nvSpPr>
              <p:spPr bwMode="auto">
                <a:xfrm>
                  <a:off x="2208" y="1632"/>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0191" name="Oval 15"/>
                <p:cNvSpPr>
                  <a:spLocks noChangeArrowheads="1"/>
                </p:cNvSpPr>
                <p:nvPr/>
              </p:nvSpPr>
              <p:spPr bwMode="auto">
                <a:xfrm>
                  <a:off x="2352" y="2400"/>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0192" name="Oval 16"/>
                <p:cNvSpPr>
                  <a:spLocks noChangeArrowheads="1"/>
                </p:cNvSpPr>
                <p:nvPr/>
              </p:nvSpPr>
              <p:spPr bwMode="auto">
                <a:xfrm>
                  <a:off x="3264" y="168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50193" name="Oval 17"/>
                <p:cNvSpPr>
                  <a:spLocks noChangeArrowheads="1"/>
                </p:cNvSpPr>
                <p:nvPr/>
              </p:nvSpPr>
              <p:spPr bwMode="auto">
                <a:xfrm>
                  <a:off x="3216" y="3024"/>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0194" name="Oval 18"/>
                <p:cNvSpPr>
                  <a:spLocks noChangeArrowheads="1"/>
                </p:cNvSpPr>
                <p:nvPr/>
              </p:nvSpPr>
              <p:spPr bwMode="auto">
                <a:xfrm>
                  <a:off x="3696"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50195" name="Oval 19"/>
                <p:cNvSpPr>
                  <a:spLocks noChangeArrowheads="1"/>
                </p:cNvSpPr>
                <p:nvPr/>
              </p:nvSpPr>
              <p:spPr bwMode="auto">
                <a:xfrm>
                  <a:off x="1872"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5" name="Group 20"/>
              <p:cNvGrpSpPr>
                <a:grpSpLocks/>
              </p:cNvGrpSpPr>
              <p:nvPr/>
            </p:nvGrpSpPr>
            <p:grpSpPr bwMode="auto">
              <a:xfrm>
                <a:off x="1536" y="1824"/>
                <a:ext cx="2832" cy="1200"/>
                <a:chOff x="1536" y="1824"/>
                <a:chExt cx="2832" cy="1200"/>
              </a:xfrm>
            </p:grpSpPr>
            <p:sp>
              <p:nvSpPr>
                <p:cNvPr id="50197" name="Line 21"/>
                <p:cNvSpPr>
                  <a:spLocks noChangeShapeType="1"/>
                </p:cNvSpPr>
                <p:nvPr/>
              </p:nvSpPr>
              <p:spPr bwMode="auto">
                <a:xfrm>
                  <a:off x="1872" y="1824"/>
                  <a:ext cx="336" cy="0"/>
                </a:xfrm>
                <a:prstGeom prst="line">
                  <a:avLst/>
                </a:prstGeom>
                <a:noFill/>
                <a:ln w="9525">
                  <a:solidFill>
                    <a:schemeClr val="tx1"/>
                  </a:solidFill>
                  <a:round/>
                  <a:headEnd/>
                  <a:tailEnd/>
                </a:ln>
                <a:effectLst/>
              </p:spPr>
              <p:txBody>
                <a:bodyPr/>
                <a:lstStyle/>
                <a:p>
                  <a:endParaRPr lang="en-US"/>
                </a:p>
              </p:txBody>
            </p:sp>
            <p:sp>
              <p:nvSpPr>
                <p:cNvPr id="50198" name="Line 22"/>
                <p:cNvSpPr>
                  <a:spLocks noChangeShapeType="1"/>
                </p:cNvSpPr>
                <p:nvPr/>
              </p:nvSpPr>
              <p:spPr bwMode="auto">
                <a:xfrm>
                  <a:off x="2016" y="1824"/>
                  <a:ext cx="0" cy="336"/>
                </a:xfrm>
                <a:prstGeom prst="line">
                  <a:avLst/>
                </a:prstGeom>
                <a:noFill/>
                <a:ln w="9525">
                  <a:solidFill>
                    <a:schemeClr val="tx1"/>
                  </a:solidFill>
                  <a:round/>
                  <a:headEnd/>
                  <a:tailEnd/>
                </a:ln>
                <a:effectLst/>
              </p:spPr>
              <p:txBody>
                <a:bodyPr/>
                <a:lstStyle/>
                <a:p>
                  <a:endParaRPr lang="en-US"/>
                </a:p>
              </p:txBody>
            </p:sp>
            <p:sp>
              <p:nvSpPr>
                <p:cNvPr id="50199" name="Line 23"/>
                <p:cNvSpPr>
                  <a:spLocks noChangeShapeType="1"/>
                </p:cNvSpPr>
                <p:nvPr/>
              </p:nvSpPr>
              <p:spPr bwMode="auto">
                <a:xfrm>
                  <a:off x="1536" y="2208"/>
                  <a:ext cx="960" cy="0"/>
                </a:xfrm>
                <a:prstGeom prst="line">
                  <a:avLst/>
                </a:prstGeom>
                <a:noFill/>
                <a:ln w="9525">
                  <a:solidFill>
                    <a:schemeClr val="tx1"/>
                  </a:solidFill>
                  <a:round/>
                  <a:headEnd/>
                  <a:tailEnd/>
                </a:ln>
                <a:effectLst/>
              </p:spPr>
              <p:txBody>
                <a:bodyPr/>
                <a:lstStyle/>
                <a:p>
                  <a:endParaRPr lang="en-US"/>
                </a:p>
              </p:txBody>
            </p:sp>
            <p:sp>
              <p:nvSpPr>
                <p:cNvPr id="50200" name="Line 24"/>
                <p:cNvSpPr>
                  <a:spLocks noChangeShapeType="1"/>
                </p:cNvSpPr>
                <p:nvPr/>
              </p:nvSpPr>
              <p:spPr bwMode="auto">
                <a:xfrm>
                  <a:off x="4368" y="2208"/>
                  <a:ext cx="0" cy="192"/>
                </a:xfrm>
                <a:prstGeom prst="line">
                  <a:avLst/>
                </a:prstGeom>
                <a:noFill/>
                <a:ln w="9525">
                  <a:solidFill>
                    <a:schemeClr val="tx1"/>
                  </a:solidFill>
                  <a:round/>
                  <a:headEnd/>
                  <a:tailEnd/>
                </a:ln>
                <a:effectLst/>
              </p:spPr>
              <p:txBody>
                <a:bodyPr/>
                <a:lstStyle/>
                <a:p>
                  <a:endParaRPr lang="en-US"/>
                </a:p>
              </p:txBody>
            </p:sp>
            <p:sp>
              <p:nvSpPr>
                <p:cNvPr id="50201" name="Line 25"/>
                <p:cNvSpPr>
                  <a:spLocks noChangeShapeType="1"/>
                </p:cNvSpPr>
                <p:nvPr/>
              </p:nvSpPr>
              <p:spPr bwMode="auto">
                <a:xfrm>
                  <a:off x="2496" y="2208"/>
                  <a:ext cx="0" cy="192"/>
                </a:xfrm>
                <a:prstGeom prst="line">
                  <a:avLst/>
                </a:prstGeom>
                <a:noFill/>
                <a:ln w="9525">
                  <a:solidFill>
                    <a:schemeClr val="tx1"/>
                  </a:solidFill>
                  <a:round/>
                  <a:headEnd/>
                  <a:tailEnd/>
                </a:ln>
                <a:effectLst/>
              </p:spPr>
              <p:txBody>
                <a:bodyPr/>
                <a:lstStyle/>
                <a:p>
                  <a:endParaRPr lang="en-US"/>
                </a:p>
              </p:txBody>
            </p:sp>
            <p:sp>
              <p:nvSpPr>
                <p:cNvPr id="50202" name="Line 26"/>
                <p:cNvSpPr>
                  <a:spLocks noChangeShapeType="1"/>
                </p:cNvSpPr>
                <p:nvPr/>
              </p:nvSpPr>
              <p:spPr bwMode="auto">
                <a:xfrm>
                  <a:off x="2016" y="2208"/>
                  <a:ext cx="0" cy="192"/>
                </a:xfrm>
                <a:prstGeom prst="line">
                  <a:avLst/>
                </a:prstGeom>
                <a:noFill/>
                <a:ln w="9525">
                  <a:solidFill>
                    <a:schemeClr val="tx1"/>
                  </a:solidFill>
                  <a:round/>
                  <a:headEnd/>
                  <a:tailEnd/>
                </a:ln>
                <a:effectLst/>
              </p:spPr>
              <p:txBody>
                <a:bodyPr/>
                <a:lstStyle/>
                <a:p>
                  <a:endParaRPr lang="en-US"/>
                </a:p>
              </p:txBody>
            </p:sp>
            <p:sp>
              <p:nvSpPr>
                <p:cNvPr id="50203" name="Line 27"/>
                <p:cNvSpPr>
                  <a:spLocks noChangeShapeType="1"/>
                </p:cNvSpPr>
                <p:nvPr/>
              </p:nvSpPr>
              <p:spPr bwMode="auto">
                <a:xfrm>
                  <a:off x="2688" y="2592"/>
                  <a:ext cx="432" cy="0"/>
                </a:xfrm>
                <a:prstGeom prst="line">
                  <a:avLst/>
                </a:prstGeom>
                <a:noFill/>
                <a:ln w="9525">
                  <a:solidFill>
                    <a:schemeClr val="tx1"/>
                  </a:solidFill>
                  <a:round/>
                  <a:headEnd/>
                  <a:tailEnd/>
                </a:ln>
                <a:effectLst/>
              </p:spPr>
              <p:txBody>
                <a:bodyPr/>
                <a:lstStyle/>
                <a:p>
                  <a:endParaRPr lang="en-US"/>
                </a:p>
              </p:txBody>
            </p:sp>
            <p:sp>
              <p:nvSpPr>
                <p:cNvPr id="50204" name="Line 28"/>
                <p:cNvSpPr>
                  <a:spLocks noChangeShapeType="1"/>
                </p:cNvSpPr>
                <p:nvPr/>
              </p:nvSpPr>
              <p:spPr bwMode="auto">
                <a:xfrm>
                  <a:off x="2880" y="2592"/>
                  <a:ext cx="0" cy="240"/>
                </a:xfrm>
                <a:prstGeom prst="line">
                  <a:avLst/>
                </a:prstGeom>
                <a:noFill/>
                <a:ln w="9525">
                  <a:solidFill>
                    <a:schemeClr val="tx1"/>
                  </a:solidFill>
                  <a:round/>
                  <a:headEnd/>
                  <a:tailEnd/>
                </a:ln>
                <a:effectLst/>
              </p:spPr>
              <p:txBody>
                <a:bodyPr/>
                <a:lstStyle/>
                <a:p>
                  <a:endParaRPr lang="en-US"/>
                </a:p>
              </p:txBody>
            </p:sp>
            <p:sp>
              <p:nvSpPr>
                <p:cNvPr id="50205" name="Line 29"/>
                <p:cNvSpPr>
                  <a:spLocks noChangeShapeType="1"/>
                </p:cNvSpPr>
                <p:nvPr/>
              </p:nvSpPr>
              <p:spPr bwMode="auto">
                <a:xfrm>
                  <a:off x="2400" y="2832"/>
                  <a:ext cx="1008" cy="0"/>
                </a:xfrm>
                <a:prstGeom prst="line">
                  <a:avLst/>
                </a:prstGeom>
                <a:noFill/>
                <a:ln w="9525">
                  <a:solidFill>
                    <a:schemeClr val="tx1"/>
                  </a:solidFill>
                  <a:round/>
                  <a:headEnd/>
                  <a:tailEnd/>
                </a:ln>
                <a:effectLst/>
              </p:spPr>
              <p:txBody>
                <a:bodyPr/>
                <a:lstStyle/>
                <a:p>
                  <a:endParaRPr lang="en-US"/>
                </a:p>
              </p:txBody>
            </p:sp>
            <p:sp>
              <p:nvSpPr>
                <p:cNvPr id="50206" name="Line 30"/>
                <p:cNvSpPr>
                  <a:spLocks noChangeShapeType="1"/>
                </p:cNvSpPr>
                <p:nvPr/>
              </p:nvSpPr>
              <p:spPr bwMode="auto">
                <a:xfrm>
                  <a:off x="3408" y="2832"/>
                  <a:ext cx="0" cy="192"/>
                </a:xfrm>
                <a:prstGeom prst="line">
                  <a:avLst/>
                </a:prstGeom>
                <a:noFill/>
                <a:ln w="9525">
                  <a:solidFill>
                    <a:schemeClr val="tx1"/>
                  </a:solidFill>
                  <a:round/>
                  <a:headEnd/>
                  <a:tailEnd/>
                </a:ln>
                <a:effectLst/>
              </p:spPr>
              <p:txBody>
                <a:bodyPr/>
                <a:lstStyle/>
                <a:p>
                  <a:endParaRPr lang="en-US"/>
                </a:p>
              </p:txBody>
            </p:sp>
            <p:sp>
              <p:nvSpPr>
                <p:cNvPr id="50207" name="Line 31"/>
                <p:cNvSpPr>
                  <a:spLocks noChangeShapeType="1"/>
                </p:cNvSpPr>
                <p:nvPr/>
              </p:nvSpPr>
              <p:spPr bwMode="auto">
                <a:xfrm>
                  <a:off x="2880" y="2832"/>
                  <a:ext cx="0" cy="192"/>
                </a:xfrm>
                <a:prstGeom prst="line">
                  <a:avLst/>
                </a:prstGeom>
                <a:noFill/>
                <a:ln w="9525">
                  <a:solidFill>
                    <a:schemeClr val="tx1"/>
                  </a:solidFill>
                  <a:round/>
                  <a:headEnd/>
                  <a:tailEnd/>
                </a:ln>
                <a:effectLst/>
              </p:spPr>
              <p:txBody>
                <a:bodyPr/>
                <a:lstStyle/>
                <a:p>
                  <a:endParaRPr lang="en-US"/>
                </a:p>
              </p:txBody>
            </p:sp>
            <p:sp>
              <p:nvSpPr>
                <p:cNvPr id="50208" name="Line 32"/>
                <p:cNvSpPr>
                  <a:spLocks noChangeShapeType="1"/>
                </p:cNvSpPr>
                <p:nvPr/>
              </p:nvSpPr>
              <p:spPr bwMode="auto">
                <a:xfrm>
                  <a:off x="2400" y="2832"/>
                  <a:ext cx="0" cy="192"/>
                </a:xfrm>
                <a:prstGeom prst="line">
                  <a:avLst/>
                </a:prstGeom>
                <a:noFill/>
                <a:ln w="9525">
                  <a:solidFill>
                    <a:schemeClr val="tx1"/>
                  </a:solidFill>
                  <a:round/>
                  <a:headEnd/>
                  <a:tailEnd/>
                </a:ln>
                <a:effectLst/>
              </p:spPr>
              <p:txBody>
                <a:bodyPr/>
                <a:lstStyle/>
                <a:p>
                  <a:endParaRPr lang="en-US"/>
                </a:p>
              </p:txBody>
            </p:sp>
            <p:sp>
              <p:nvSpPr>
                <p:cNvPr id="50209" name="Line 33"/>
                <p:cNvSpPr>
                  <a:spLocks noChangeShapeType="1"/>
                </p:cNvSpPr>
                <p:nvPr/>
              </p:nvSpPr>
              <p:spPr bwMode="auto">
                <a:xfrm>
                  <a:off x="3840" y="2208"/>
                  <a:ext cx="0" cy="192"/>
                </a:xfrm>
                <a:prstGeom prst="line">
                  <a:avLst/>
                </a:prstGeom>
                <a:noFill/>
                <a:ln w="9525">
                  <a:solidFill>
                    <a:schemeClr val="tx1"/>
                  </a:solidFill>
                  <a:round/>
                  <a:headEnd/>
                  <a:tailEnd/>
                </a:ln>
                <a:effectLst/>
              </p:spPr>
              <p:txBody>
                <a:bodyPr/>
                <a:lstStyle/>
                <a:p>
                  <a:endParaRPr lang="en-US"/>
                </a:p>
              </p:txBody>
            </p:sp>
            <p:sp>
              <p:nvSpPr>
                <p:cNvPr id="50210" name="Line 34"/>
                <p:cNvSpPr>
                  <a:spLocks noChangeShapeType="1"/>
                </p:cNvSpPr>
                <p:nvPr/>
              </p:nvSpPr>
              <p:spPr bwMode="auto">
                <a:xfrm>
                  <a:off x="3264" y="2256"/>
                  <a:ext cx="0" cy="192"/>
                </a:xfrm>
                <a:prstGeom prst="line">
                  <a:avLst/>
                </a:prstGeom>
                <a:noFill/>
                <a:ln w="9525">
                  <a:solidFill>
                    <a:schemeClr val="tx1"/>
                  </a:solidFill>
                  <a:round/>
                  <a:headEnd/>
                  <a:tailEnd/>
                </a:ln>
                <a:effectLst/>
              </p:spPr>
              <p:txBody>
                <a:bodyPr/>
                <a:lstStyle/>
                <a:p>
                  <a:endParaRPr lang="en-US"/>
                </a:p>
              </p:txBody>
            </p:sp>
            <p:sp>
              <p:nvSpPr>
                <p:cNvPr id="50211" name="Line 35"/>
                <p:cNvSpPr>
                  <a:spLocks noChangeShapeType="1"/>
                </p:cNvSpPr>
                <p:nvPr/>
              </p:nvSpPr>
              <p:spPr bwMode="auto">
                <a:xfrm>
                  <a:off x="3264" y="2208"/>
                  <a:ext cx="1104" cy="0"/>
                </a:xfrm>
                <a:prstGeom prst="line">
                  <a:avLst/>
                </a:prstGeom>
                <a:noFill/>
                <a:ln w="9525">
                  <a:solidFill>
                    <a:schemeClr val="tx1"/>
                  </a:solidFill>
                  <a:round/>
                  <a:headEnd/>
                  <a:tailEnd/>
                </a:ln>
                <a:effectLst/>
              </p:spPr>
              <p:txBody>
                <a:bodyPr/>
                <a:lstStyle/>
                <a:p>
                  <a:endParaRPr lang="en-US"/>
                </a:p>
              </p:txBody>
            </p:sp>
            <p:sp>
              <p:nvSpPr>
                <p:cNvPr id="50212" name="Line 36"/>
                <p:cNvSpPr>
                  <a:spLocks noChangeShapeType="1"/>
                </p:cNvSpPr>
                <p:nvPr/>
              </p:nvSpPr>
              <p:spPr bwMode="auto">
                <a:xfrm>
                  <a:off x="3840" y="1872"/>
                  <a:ext cx="0" cy="336"/>
                </a:xfrm>
                <a:prstGeom prst="line">
                  <a:avLst/>
                </a:prstGeom>
                <a:noFill/>
                <a:ln w="9525">
                  <a:solidFill>
                    <a:schemeClr val="tx1"/>
                  </a:solidFill>
                  <a:round/>
                  <a:headEnd/>
                  <a:tailEnd/>
                </a:ln>
                <a:effectLst/>
              </p:spPr>
              <p:txBody>
                <a:bodyPr/>
                <a:lstStyle/>
                <a:p>
                  <a:endParaRPr lang="en-US"/>
                </a:p>
              </p:txBody>
            </p:sp>
            <p:sp>
              <p:nvSpPr>
                <p:cNvPr id="50213" name="Line 37"/>
                <p:cNvSpPr>
                  <a:spLocks noChangeShapeType="1"/>
                </p:cNvSpPr>
                <p:nvPr/>
              </p:nvSpPr>
              <p:spPr bwMode="auto">
                <a:xfrm>
                  <a:off x="3600" y="1824"/>
                  <a:ext cx="480" cy="0"/>
                </a:xfrm>
                <a:prstGeom prst="line">
                  <a:avLst/>
                </a:prstGeom>
                <a:noFill/>
                <a:ln w="9525">
                  <a:solidFill>
                    <a:schemeClr val="tx1"/>
                  </a:solidFill>
                  <a:round/>
                  <a:headEnd/>
                  <a:tailEnd/>
                </a:ln>
                <a:effectLst/>
              </p:spPr>
              <p:txBody>
                <a:bodyPr/>
                <a:lstStyle/>
                <a:p>
                  <a:endParaRPr lang="en-US"/>
                </a:p>
              </p:txBody>
            </p:sp>
          </p:grpSp>
        </p:grpSp>
        <p:sp>
          <p:nvSpPr>
            <p:cNvPr id="50214" name="Line 38"/>
            <p:cNvSpPr>
              <a:spLocks noChangeShapeType="1"/>
            </p:cNvSpPr>
            <p:nvPr/>
          </p:nvSpPr>
          <p:spPr bwMode="auto">
            <a:xfrm>
              <a:off x="1536" y="2208"/>
              <a:ext cx="0" cy="144"/>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en-US"/>
              <a:t>Example of Pedigree Charts</a:t>
            </a:r>
          </a:p>
        </p:txBody>
      </p:sp>
      <p:sp>
        <p:nvSpPr>
          <p:cNvPr id="50179" name="Rectangle 3"/>
          <p:cNvSpPr>
            <a:spLocks noGrp="1" noRot="1" noChangeArrowheads="1"/>
          </p:cNvSpPr>
          <p:nvPr>
            <p:ph type="body" idx="1"/>
          </p:nvPr>
        </p:nvSpPr>
        <p:spPr/>
        <p:txBody>
          <a:bodyPr/>
          <a:lstStyle/>
          <a:p>
            <a:r>
              <a:rPr lang="en-US"/>
              <a:t>Is it Autosomal or X-linked?</a:t>
            </a:r>
          </a:p>
          <a:p>
            <a:endParaRPr lang="en-US"/>
          </a:p>
        </p:txBody>
      </p:sp>
      <p:grpSp>
        <p:nvGrpSpPr>
          <p:cNvPr id="2" name="Group 4"/>
          <p:cNvGrpSpPr>
            <a:grpSpLocks/>
          </p:cNvGrpSpPr>
          <p:nvPr/>
        </p:nvGrpSpPr>
        <p:grpSpPr bwMode="auto">
          <a:xfrm>
            <a:off x="2209800" y="2590800"/>
            <a:ext cx="4953000" cy="2743200"/>
            <a:chOff x="1392" y="1632"/>
            <a:chExt cx="3120" cy="1728"/>
          </a:xfrm>
        </p:grpSpPr>
        <p:grpSp>
          <p:nvGrpSpPr>
            <p:cNvPr id="3" name="Group 5"/>
            <p:cNvGrpSpPr>
              <a:grpSpLocks/>
            </p:cNvGrpSpPr>
            <p:nvPr/>
          </p:nvGrpSpPr>
          <p:grpSpPr bwMode="auto">
            <a:xfrm>
              <a:off x="1392" y="1632"/>
              <a:ext cx="3120" cy="1728"/>
              <a:chOff x="1392" y="1632"/>
              <a:chExt cx="3120" cy="1728"/>
            </a:xfrm>
          </p:grpSpPr>
          <p:grpSp>
            <p:nvGrpSpPr>
              <p:cNvPr id="4" name="Group 6"/>
              <p:cNvGrpSpPr>
                <a:grpSpLocks/>
              </p:cNvGrpSpPr>
              <p:nvPr/>
            </p:nvGrpSpPr>
            <p:grpSpPr bwMode="auto">
              <a:xfrm>
                <a:off x="1392" y="1632"/>
                <a:ext cx="3120" cy="1728"/>
                <a:chOff x="1392" y="1632"/>
                <a:chExt cx="3120" cy="1728"/>
              </a:xfrm>
            </p:grpSpPr>
            <p:sp>
              <p:nvSpPr>
                <p:cNvPr id="50183" name="Rectangle 7"/>
                <p:cNvSpPr>
                  <a:spLocks noChangeArrowheads="1"/>
                </p:cNvSpPr>
                <p:nvPr/>
              </p:nvSpPr>
              <p:spPr bwMode="auto">
                <a:xfrm>
                  <a:off x="1584" y="1632"/>
                  <a:ext cx="288" cy="336"/>
                </a:xfrm>
                <a:prstGeom prst="rect">
                  <a:avLst/>
                </a:prstGeom>
                <a:solidFill>
                  <a:srgbClr val="000000"/>
                </a:solidFill>
                <a:ln w="9525">
                  <a:solidFill>
                    <a:srgbClr val="000000"/>
                  </a:solidFill>
                  <a:miter lim="800000"/>
                  <a:headEnd/>
                  <a:tailEnd/>
                </a:ln>
                <a:effectLst/>
              </p:spPr>
              <p:txBody>
                <a:bodyPr wrap="none" anchor="ctr"/>
                <a:lstStyle/>
                <a:p>
                  <a:endParaRPr lang="en-US"/>
                </a:p>
              </p:txBody>
            </p:sp>
            <p:sp>
              <p:nvSpPr>
                <p:cNvPr id="50184" name="Rectangle 8"/>
                <p:cNvSpPr>
                  <a:spLocks noChangeArrowheads="1"/>
                </p:cNvSpPr>
                <p:nvPr/>
              </p:nvSpPr>
              <p:spPr bwMode="auto">
                <a:xfrm>
                  <a:off x="4080" y="1680"/>
                  <a:ext cx="288" cy="336"/>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0185" name="Rectangle 9"/>
                <p:cNvSpPr>
                  <a:spLocks noChangeArrowheads="1"/>
                </p:cNvSpPr>
                <p:nvPr/>
              </p:nvSpPr>
              <p:spPr bwMode="auto">
                <a:xfrm>
                  <a:off x="1392" y="2352"/>
                  <a:ext cx="288" cy="336"/>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0186" name="Rectangle 10"/>
                <p:cNvSpPr>
                  <a:spLocks noChangeArrowheads="1"/>
                </p:cNvSpPr>
                <p:nvPr/>
              </p:nvSpPr>
              <p:spPr bwMode="auto">
                <a:xfrm>
                  <a:off x="4224" y="2400"/>
                  <a:ext cx="288" cy="336"/>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0187" name="Rectangle 11"/>
                <p:cNvSpPr>
                  <a:spLocks noChangeArrowheads="1"/>
                </p:cNvSpPr>
                <p:nvPr/>
              </p:nvSpPr>
              <p:spPr bwMode="auto">
                <a:xfrm>
                  <a:off x="2736" y="3024"/>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50188" name="Rectangle 12"/>
                <p:cNvSpPr>
                  <a:spLocks noChangeArrowheads="1"/>
                </p:cNvSpPr>
                <p:nvPr/>
              </p:nvSpPr>
              <p:spPr bwMode="auto">
                <a:xfrm>
                  <a:off x="2256" y="3024"/>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0189" name="Rectangle 13"/>
                <p:cNvSpPr>
                  <a:spLocks noChangeArrowheads="1"/>
                </p:cNvSpPr>
                <p:nvPr/>
              </p:nvSpPr>
              <p:spPr bwMode="auto">
                <a:xfrm>
                  <a:off x="3120" y="2400"/>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50190" name="Oval 14"/>
                <p:cNvSpPr>
                  <a:spLocks noChangeArrowheads="1"/>
                </p:cNvSpPr>
                <p:nvPr/>
              </p:nvSpPr>
              <p:spPr bwMode="auto">
                <a:xfrm>
                  <a:off x="2208" y="1632"/>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0191" name="Oval 15"/>
                <p:cNvSpPr>
                  <a:spLocks noChangeArrowheads="1"/>
                </p:cNvSpPr>
                <p:nvPr/>
              </p:nvSpPr>
              <p:spPr bwMode="auto">
                <a:xfrm>
                  <a:off x="2352" y="2400"/>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0192" name="Oval 16"/>
                <p:cNvSpPr>
                  <a:spLocks noChangeArrowheads="1"/>
                </p:cNvSpPr>
                <p:nvPr/>
              </p:nvSpPr>
              <p:spPr bwMode="auto">
                <a:xfrm>
                  <a:off x="3264" y="1680"/>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0193" name="Oval 17"/>
                <p:cNvSpPr>
                  <a:spLocks noChangeArrowheads="1"/>
                </p:cNvSpPr>
                <p:nvPr/>
              </p:nvSpPr>
              <p:spPr bwMode="auto">
                <a:xfrm>
                  <a:off x="3216" y="3024"/>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0194" name="Oval 18"/>
                <p:cNvSpPr>
                  <a:spLocks noChangeArrowheads="1"/>
                </p:cNvSpPr>
                <p:nvPr/>
              </p:nvSpPr>
              <p:spPr bwMode="auto">
                <a:xfrm>
                  <a:off x="3696"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50195" name="Oval 19"/>
                <p:cNvSpPr>
                  <a:spLocks noChangeArrowheads="1"/>
                </p:cNvSpPr>
                <p:nvPr/>
              </p:nvSpPr>
              <p:spPr bwMode="auto">
                <a:xfrm>
                  <a:off x="1872"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5" name="Group 20"/>
              <p:cNvGrpSpPr>
                <a:grpSpLocks/>
              </p:cNvGrpSpPr>
              <p:nvPr/>
            </p:nvGrpSpPr>
            <p:grpSpPr bwMode="auto">
              <a:xfrm>
                <a:off x="1536" y="1824"/>
                <a:ext cx="2832" cy="1200"/>
                <a:chOff x="1536" y="1824"/>
                <a:chExt cx="2832" cy="1200"/>
              </a:xfrm>
            </p:grpSpPr>
            <p:sp>
              <p:nvSpPr>
                <p:cNvPr id="50197" name="Line 21"/>
                <p:cNvSpPr>
                  <a:spLocks noChangeShapeType="1"/>
                </p:cNvSpPr>
                <p:nvPr/>
              </p:nvSpPr>
              <p:spPr bwMode="auto">
                <a:xfrm>
                  <a:off x="1872" y="1824"/>
                  <a:ext cx="336" cy="0"/>
                </a:xfrm>
                <a:prstGeom prst="line">
                  <a:avLst/>
                </a:prstGeom>
                <a:noFill/>
                <a:ln w="9525">
                  <a:solidFill>
                    <a:schemeClr val="tx1"/>
                  </a:solidFill>
                  <a:round/>
                  <a:headEnd/>
                  <a:tailEnd/>
                </a:ln>
                <a:effectLst/>
              </p:spPr>
              <p:txBody>
                <a:bodyPr/>
                <a:lstStyle/>
                <a:p>
                  <a:endParaRPr lang="en-US"/>
                </a:p>
              </p:txBody>
            </p:sp>
            <p:sp>
              <p:nvSpPr>
                <p:cNvPr id="50198" name="Line 22"/>
                <p:cNvSpPr>
                  <a:spLocks noChangeShapeType="1"/>
                </p:cNvSpPr>
                <p:nvPr/>
              </p:nvSpPr>
              <p:spPr bwMode="auto">
                <a:xfrm>
                  <a:off x="2016" y="1824"/>
                  <a:ext cx="0" cy="384"/>
                </a:xfrm>
                <a:prstGeom prst="line">
                  <a:avLst/>
                </a:prstGeom>
                <a:noFill/>
                <a:ln w="9525">
                  <a:solidFill>
                    <a:schemeClr val="tx1"/>
                  </a:solidFill>
                  <a:round/>
                  <a:headEnd/>
                  <a:tailEnd/>
                </a:ln>
                <a:effectLst/>
              </p:spPr>
              <p:txBody>
                <a:bodyPr/>
                <a:lstStyle/>
                <a:p>
                  <a:endParaRPr lang="en-US"/>
                </a:p>
              </p:txBody>
            </p:sp>
            <p:sp>
              <p:nvSpPr>
                <p:cNvPr id="50199" name="Line 23"/>
                <p:cNvSpPr>
                  <a:spLocks noChangeShapeType="1"/>
                </p:cNvSpPr>
                <p:nvPr/>
              </p:nvSpPr>
              <p:spPr bwMode="auto">
                <a:xfrm>
                  <a:off x="1536" y="2208"/>
                  <a:ext cx="960" cy="0"/>
                </a:xfrm>
                <a:prstGeom prst="line">
                  <a:avLst/>
                </a:prstGeom>
                <a:noFill/>
                <a:ln w="9525">
                  <a:solidFill>
                    <a:schemeClr val="tx1"/>
                  </a:solidFill>
                  <a:round/>
                  <a:headEnd/>
                  <a:tailEnd/>
                </a:ln>
                <a:effectLst/>
              </p:spPr>
              <p:txBody>
                <a:bodyPr/>
                <a:lstStyle/>
                <a:p>
                  <a:endParaRPr lang="en-US"/>
                </a:p>
              </p:txBody>
            </p:sp>
            <p:sp>
              <p:nvSpPr>
                <p:cNvPr id="50200" name="Line 24"/>
                <p:cNvSpPr>
                  <a:spLocks noChangeShapeType="1"/>
                </p:cNvSpPr>
                <p:nvPr/>
              </p:nvSpPr>
              <p:spPr bwMode="auto">
                <a:xfrm>
                  <a:off x="4368" y="2208"/>
                  <a:ext cx="0" cy="192"/>
                </a:xfrm>
                <a:prstGeom prst="line">
                  <a:avLst/>
                </a:prstGeom>
                <a:noFill/>
                <a:ln w="9525">
                  <a:solidFill>
                    <a:schemeClr val="tx1"/>
                  </a:solidFill>
                  <a:round/>
                  <a:headEnd/>
                  <a:tailEnd/>
                </a:ln>
                <a:effectLst/>
              </p:spPr>
              <p:txBody>
                <a:bodyPr/>
                <a:lstStyle/>
                <a:p>
                  <a:endParaRPr lang="en-US"/>
                </a:p>
              </p:txBody>
            </p:sp>
            <p:sp>
              <p:nvSpPr>
                <p:cNvPr id="50201" name="Line 25"/>
                <p:cNvSpPr>
                  <a:spLocks noChangeShapeType="1"/>
                </p:cNvSpPr>
                <p:nvPr/>
              </p:nvSpPr>
              <p:spPr bwMode="auto">
                <a:xfrm>
                  <a:off x="2496" y="2208"/>
                  <a:ext cx="0" cy="192"/>
                </a:xfrm>
                <a:prstGeom prst="line">
                  <a:avLst/>
                </a:prstGeom>
                <a:noFill/>
                <a:ln w="9525">
                  <a:solidFill>
                    <a:schemeClr val="tx1"/>
                  </a:solidFill>
                  <a:round/>
                  <a:headEnd/>
                  <a:tailEnd/>
                </a:ln>
                <a:effectLst/>
              </p:spPr>
              <p:txBody>
                <a:bodyPr/>
                <a:lstStyle/>
                <a:p>
                  <a:endParaRPr lang="en-US"/>
                </a:p>
              </p:txBody>
            </p:sp>
            <p:sp>
              <p:nvSpPr>
                <p:cNvPr id="50202" name="Line 26"/>
                <p:cNvSpPr>
                  <a:spLocks noChangeShapeType="1"/>
                </p:cNvSpPr>
                <p:nvPr/>
              </p:nvSpPr>
              <p:spPr bwMode="auto">
                <a:xfrm>
                  <a:off x="2016" y="2208"/>
                  <a:ext cx="0" cy="192"/>
                </a:xfrm>
                <a:prstGeom prst="line">
                  <a:avLst/>
                </a:prstGeom>
                <a:noFill/>
                <a:ln w="9525">
                  <a:solidFill>
                    <a:schemeClr val="tx1"/>
                  </a:solidFill>
                  <a:round/>
                  <a:headEnd/>
                  <a:tailEnd/>
                </a:ln>
                <a:effectLst/>
              </p:spPr>
              <p:txBody>
                <a:bodyPr/>
                <a:lstStyle/>
                <a:p>
                  <a:endParaRPr lang="en-US"/>
                </a:p>
              </p:txBody>
            </p:sp>
            <p:sp>
              <p:nvSpPr>
                <p:cNvPr id="50203" name="Line 27"/>
                <p:cNvSpPr>
                  <a:spLocks noChangeShapeType="1"/>
                </p:cNvSpPr>
                <p:nvPr/>
              </p:nvSpPr>
              <p:spPr bwMode="auto">
                <a:xfrm>
                  <a:off x="2688" y="2592"/>
                  <a:ext cx="432" cy="0"/>
                </a:xfrm>
                <a:prstGeom prst="line">
                  <a:avLst/>
                </a:prstGeom>
                <a:noFill/>
                <a:ln w="9525">
                  <a:solidFill>
                    <a:schemeClr val="tx1"/>
                  </a:solidFill>
                  <a:round/>
                  <a:headEnd/>
                  <a:tailEnd/>
                </a:ln>
                <a:effectLst/>
              </p:spPr>
              <p:txBody>
                <a:bodyPr/>
                <a:lstStyle/>
                <a:p>
                  <a:endParaRPr lang="en-US"/>
                </a:p>
              </p:txBody>
            </p:sp>
            <p:sp>
              <p:nvSpPr>
                <p:cNvPr id="50204" name="Line 28"/>
                <p:cNvSpPr>
                  <a:spLocks noChangeShapeType="1"/>
                </p:cNvSpPr>
                <p:nvPr/>
              </p:nvSpPr>
              <p:spPr bwMode="auto">
                <a:xfrm>
                  <a:off x="2880" y="2592"/>
                  <a:ext cx="0" cy="240"/>
                </a:xfrm>
                <a:prstGeom prst="line">
                  <a:avLst/>
                </a:prstGeom>
                <a:noFill/>
                <a:ln w="9525">
                  <a:solidFill>
                    <a:schemeClr val="tx1"/>
                  </a:solidFill>
                  <a:round/>
                  <a:headEnd/>
                  <a:tailEnd/>
                </a:ln>
                <a:effectLst/>
              </p:spPr>
              <p:txBody>
                <a:bodyPr/>
                <a:lstStyle/>
                <a:p>
                  <a:endParaRPr lang="en-US"/>
                </a:p>
              </p:txBody>
            </p:sp>
            <p:sp>
              <p:nvSpPr>
                <p:cNvPr id="50205" name="Line 29"/>
                <p:cNvSpPr>
                  <a:spLocks noChangeShapeType="1"/>
                </p:cNvSpPr>
                <p:nvPr/>
              </p:nvSpPr>
              <p:spPr bwMode="auto">
                <a:xfrm>
                  <a:off x="2400" y="2832"/>
                  <a:ext cx="1008" cy="0"/>
                </a:xfrm>
                <a:prstGeom prst="line">
                  <a:avLst/>
                </a:prstGeom>
                <a:noFill/>
                <a:ln w="9525">
                  <a:solidFill>
                    <a:schemeClr val="tx1"/>
                  </a:solidFill>
                  <a:round/>
                  <a:headEnd/>
                  <a:tailEnd/>
                </a:ln>
                <a:effectLst/>
              </p:spPr>
              <p:txBody>
                <a:bodyPr/>
                <a:lstStyle/>
                <a:p>
                  <a:endParaRPr lang="en-US"/>
                </a:p>
              </p:txBody>
            </p:sp>
            <p:sp>
              <p:nvSpPr>
                <p:cNvPr id="50206" name="Line 30"/>
                <p:cNvSpPr>
                  <a:spLocks noChangeShapeType="1"/>
                </p:cNvSpPr>
                <p:nvPr/>
              </p:nvSpPr>
              <p:spPr bwMode="auto">
                <a:xfrm>
                  <a:off x="3408" y="2832"/>
                  <a:ext cx="0" cy="192"/>
                </a:xfrm>
                <a:prstGeom prst="line">
                  <a:avLst/>
                </a:prstGeom>
                <a:noFill/>
                <a:ln w="9525">
                  <a:solidFill>
                    <a:schemeClr val="tx1"/>
                  </a:solidFill>
                  <a:round/>
                  <a:headEnd/>
                  <a:tailEnd/>
                </a:ln>
                <a:effectLst/>
              </p:spPr>
              <p:txBody>
                <a:bodyPr/>
                <a:lstStyle/>
                <a:p>
                  <a:endParaRPr lang="en-US"/>
                </a:p>
              </p:txBody>
            </p:sp>
            <p:sp>
              <p:nvSpPr>
                <p:cNvPr id="50207" name="Line 31"/>
                <p:cNvSpPr>
                  <a:spLocks noChangeShapeType="1"/>
                </p:cNvSpPr>
                <p:nvPr/>
              </p:nvSpPr>
              <p:spPr bwMode="auto">
                <a:xfrm>
                  <a:off x="2880" y="2832"/>
                  <a:ext cx="0" cy="192"/>
                </a:xfrm>
                <a:prstGeom prst="line">
                  <a:avLst/>
                </a:prstGeom>
                <a:noFill/>
                <a:ln w="9525">
                  <a:solidFill>
                    <a:schemeClr val="tx1"/>
                  </a:solidFill>
                  <a:round/>
                  <a:headEnd/>
                  <a:tailEnd/>
                </a:ln>
                <a:effectLst/>
              </p:spPr>
              <p:txBody>
                <a:bodyPr/>
                <a:lstStyle/>
                <a:p>
                  <a:endParaRPr lang="en-US"/>
                </a:p>
              </p:txBody>
            </p:sp>
            <p:sp>
              <p:nvSpPr>
                <p:cNvPr id="50208" name="Line 32"/>
                <p:cNvSpPr>
                  <a:spLocks noChangeShapeType="1"/>
                </p:cNvSpPr>
                <p:nvPr/>
              </p:nvSpPr>
              <p:spPr bwMode="auto">
                <a:xfrm>
                  <a:off x="2400" y="2832"/>
                  <a:ext cx="0" cy="192"/>
                </a:xfrm>
                <a:prstGeom prst="line">
                  <a:avLst/>
                </a:prstGeom>
                <a:noFill/>
                <a:ln w="9525">
                  <a:solidFill>
                    <a:schemeClr val="tx1"/>
                  </a:solidFill>
                  <a:round/>
                  <a:headEnd/>
                  <a:tailEnd/>
                </a:ln>
                <a:effectLst/>
              </p:spPr>
              <p:txBody>
                <a:bodyPr/>
                <a:lstStyle/>
                <a:p>
                  <a:endParaRPr lang="en-US"/>
                </a:p>
              </p:txBody>
            </p:sp>
            <p:sp>
              <p:nvSpPr>
                <p:cNvPr id="50209" name="Line 33"/>
                <p:cNvSpPr>
                  <a:spLocks noChangeShapeType="1"/>
                </p:cNvSpPr>
                <p:nvPr/>
              </p:nvSpPr>
              <p:spPr bwMode="auto">
                <a:xfrm>
                  <a:off x="3840" y="2208"/>
                  <a:ext cx="0" cy="192"/>
                </a:xfrm>
                <a:prstGeom prst="line">
                  <a:avLst/>
                </a:prstGeom>
                <a:noFill/>
                <a:ln w="9525">
                  <a:solidFill>
                    <a:schemeClr val="tx1"/>
                  </a:solidFill>
                  <a:round/>
                  <a:headEnd/>
                  <a:tailEnd/>
                </a:ln>
                <a:effectLst/>
              </p:spPr>
              <p:txBody>
                <a:bodyPr/>
                <a:lstStyle/>
                <a:p>
                  <a:endParaRPr lang="en-US"/>
                </a:p>
              </p:txBody>
            </p:sp>
            <p:sp>
              <p:nvSpPr>
                <p:cNvPr id="50210" name="Line 34"/>
                <p:cNvSpPr>
                  <a:spLocks noChangeShapeType="1"/>
                </p:cNvSpPr>
                <p:nvPr/>
              </p:nvSpPr>
              <p:spPr bwMode="auto">
                <a:xfrm>
                  <a:off x="3264" y="2208"/>
                  <a:ext cx="0" cy="192"/>
                </a:xfrm>
                <a:prstGeom prst="line">
                  <a:avLst/>
                </a:prstGeom>
                <a:noFill/>
                <a:ln w="9525">
                  <a:solidFill>
                    <a:schemeClr val="tx1"/>
                  </a:solidFill>
                  <a:round/>
                  <a:headEnd/>
                  <a:tailEnd/>
                </a:ln>
                <a:effectLst/>
              </p:spPr>
              <p:txBody>
                <a:bodyPr/>
                <a:lstStyle/>
                <a:p>
                  <a:endParaRPr lang="en-US"/>
                </a:p>
              </p:txBody>
            </p:sp>
            <p:sp>
              <p:nvSpPr>
                <p:cNvPr id="50211" name="Line 35"/>
                <p:cNvSpPr>
                  <a:spLocks noChangeShapeType="1"/>
                </p:cNvSpPr>
                <p:nvPr/>
              </p:nvSpPr>
              <p:spPr bwMode="auto">
                <a:xfrm>
                  <a:off x="3264" y="2208"/>
                  <a:ext cx="1104" cy="0"/>
                </a:xfrm>
                <a:prstGeom prst="line">
                  <a:avLst/>
                </a:prstGeom>
                <a:noFill/>
                <a:ln w="9525">
                  <a:solidFill>
                    <a:schemeClr val="tx1"/>
                  </a:solidFill>
                  <a:round/>
                  <a:headEnd/>
                  <a:tailEnd/>
                </a:ln>
                <a:effectLst/>
              </p:spPr>
              <p:txBody>
                <a:bodyPr/>
                <a:lstStyle/>
                <a:p>
                  <a:endParaRPr lang="en-US"/>
                </a:p>
              </p:txBody>
            </p:sp>
            <p:sp>
              <p:nvSpPr>
                <p:cNvPr id="50212" name="Line 36"/>
                <p:cNvSpPr>
                  <a:spLocks noChangeShapeType="1"/>
                </p:cNvSpPr>
                <p:nvPr/>
              </p:nvSpPr>
              <p:spPr bwMode="auto">
                <a:xfrm>
                  <a:off x="3840" y="1824"/>
                  <a:ext cx="0" cy="384"/>
                </a:xfrm>
                <a:prstGeom prst="line">
                  <a:avLst/>
                </a:prstGeom>
                <a:noFill/>
                <a:ln w="9525">
                  <a:solidFill>
                    <a:schemeClr val="tx1"/>
                  </a:solidFill>
                  <a:round/>
                  <a:headEnd/>
                  <a:tailEnd/>
                </a:ln>
                <a:effectLst/>
              </p:spPr>
              <p:txBody>
                <a:bodyPr/>
                <a:lstStyle/>
                <a:p>
                  <a:endParaRPr lang="en-US"/>
                </a:p>
              </p:txBody>
            </p:sp>
            <p:sp>
              <p:nvSpPr>
                <p:cNvPr id="50213" name="Line 37"/>
                <p:cNvSpPr>
                  <a:spLocks noChangeShapeType="1"/>
                </p:cNvSpPr>
                <p:nvPr/>
              </p:nvSpPr>
              <p:spPr bwMode="auto">
                <a:xfrm>
                  <a:off x="3600" y="1824"/>
                  <a:ext cx="480" cy="0"/>
                </a:xfrm>
                <a:prstGeom prst="line">
                  <a:avLst/>
                </a:prstGeom>
                <a:noFill/>
                <a:ln w="9525">
                  <a:solidFill>
                    <a:schemeClr val="tx1"/>
                  </a:solidFill>
                  <a:round/>
                  <a:headEnd/>
                  <a:tailEnd/>
                </a:ln>
                <a:effectLst/>
              </p:spPr>
              <p:txBody>
                <a:bodyPr/>
                <a:lstStyle/>
                <a:p>
                  <a:endParaRPr lang="en-US"/>
                </a:p>
              </p:txBody>
            </p:sp>
          </p:grpSp>
        </p:grpSp>
        <p:sp>
          <p:nvSpPr>
            <p:cNvPr id="50214" name="Line 38"/>
            <p:cNvSpPr>
              <a:spLocks noChangeShapeType="1"/>
            </p:cNvSpPr>
            <p:nvPr/>
          </p:nvSpPr>
          <p:spPr bwMode="auto">
            <a:xfrm>
              <a:off x="1536" y="2208"/>
              <a:ext cx="0" cy="144"/>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Interpreting a pedigree chart</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sz="3200" b="1" dirty="0" smtClean="0"/>
              <a:t>Determine if the pedigree chart shows an dominant or recessive</a:t>
            </a:r>
            <a:r>
              <a:rPr lang="en-US" sz="3200" dirty="0" smtClean="0"/>
              <a:t> </a:t>
            </a:r>
            <a:r>
              <a:rPr lang="en-US" sz="3200" b="1" dirty="0" smtClean="0"/>
              <a:t>disease.</a:t>
            </a:r>
          </a:p>
          <a:p>
            <a:endParaRPr lang="en-US" b="1" dirty="0" smtClean="0"/>
          </a:p>
          <a:p>
            <a:pPr lvl="1"/>
            <a:r>
              <a:rPr lang="en-US" sz="3600" b="1" dirty="0" smtClean="0"/>
              <a:t>if dominant, one parent must always have the disorder</a:t>
            </a:r>
          </a:p>
          <a:p>
            <a:pPr lvl="1"/>
            <a:endParaRPr lang="en-US" sz="3600" dirty="0" smtClean="0"/>
          </a:p>
          <a:p>
            <a:pPr lvl="1"/>
            <a:r>
              <a:rPr lang="en-US" sz="3600" b="1" dirty="0" smtClean="0"/>
              <a:t>if recessive, neither parent has to have it, can skip generations</a:t>
            </a:r>
            <a:endParaRPr lang="en-US" sz="36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Crossing two traits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124200" y="1981200"/>
            <a:ext cx="5410200" cy="4491487"/>
          </a:xfrm>
          <a:prstGeom prst="rect">
            <a:avLst/>
          </a:prstGeom>
          <a:noFill/>
          <a:ln w="9525">
            <a:noFill/>
            <a:miter lim="800000"/>
            <a:headEnd/>
            <a:tailEnd/>
          </a:ln>
          <a:effectLst/>
        </p:spPr>
      </p:pic>
      <p:sp>
        <p:nvSpPr>
          <p:cNvPr id="5" name="TextBox 4"/>
          <p:cNvSpPr txBox="1"/>
          <p:nvPr/>
        </p:nvSpPr>
        <p:spPr>
          <a:xfrm>
            <a:off x="457200" y="1828800"/>
            <a:ext cx="1205779" cy="1938992"/>
          </a:xfrm>
          <a:prstGeom prst="rect">
            <a:avLst/>
          </a:prstGeom>
          <a:noFill/>
        </p:spPr>
        <p:txBody>
          <a:bodyPr wrap="none" rtlCol="0">
            <a:spAutoFit/>
          </a:bodyPr>
          <a:lstStyle/>
          <a:p>
            <a:r>
              <a:rPr lang="en-US" sz="4000" b="1" dirty="0" smtClean="0"/>
              <a:t>BBSs</a:t>
            </a:r>
          </a:p>
          <a:p>
            <a:r>
              <a:rPr lang="en-US" sz="4000" b="1" dirty="0" smtClean="0"/>
              <a:t>    x</a:t>
            </a:r>
            <a:endParaRPr lang="en-US" sz="4000" b="1" dirty="0"/>
          </a:p>
          <a:p>
            <a:r>
              <a:rPr lang="en-US" sz="4000" b="1" dirty="0" err="1" smtClean="0"/>
              <a:t>bbss</a:t>
            </a:r>
            <a:endParaRPr lang="en-US" sz="4000" b="1" dirty="0"/>
          </a:p>
        </p:txBody>
      </p:sp>
      <p:sp>
        <p:nvSpPr>
          <p:cNvPr id="6" name="TextBox 5"/>
          <p:cNvSpPr txBox="1"/>
          <p:nvPr/>
        </p:nvSpPr>
        <p:spPr>
          <a:xfrm>
            <a:off x="304800" y="4495800"/>
            <a:ext cx="2895600" cy="1938992"/>
          </a:xfrm>
          <a:prstGeom prst="rect">
            <a:avLst/>
          </a:prstGeom>
          <a:noFill/>
        </p:spPr>
        <p:txBody>
          <a:bodyPr wrap="square" rtlCol="0">
            <a:spAutoFit/>
          </a:bodyPr>
          <a:lstStyle/>
          <a:p>
            <a:r>
              <a:rPr lang="en-US" sz="2400" b="1" dirty="0" smtClean="0"/>
              <a:t>What is the genotypic ratio?</a:t>
            </a:r>
          </a:p>
          <a:p>
            <a:endParaRPr lang="en-US" sz="2400" b="1" dirty="0" smtClean="0"/>
          </a:p>
          <a:p>
            <a:r>
              <a:rPr lang="en-US" sz="2400" b="1" dirty="0" smtClean="0"/>
              <a:t>What is the phenotypic ratio?</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r>
              <a:rPr lang="en-US"/>
              <a:t>Example of Pedigree Charts</a:t>
            </a:r>
          </a:p>
        </p:txBody>
      </p:sp>
      <p:sp>
        <p:nvSpPr>
          <p:cNvPr id="61443" name="Rectangle 3"/>
          <p:cNvSpPr>
            <a:spLocks noGrp="1" noRot="1" noChangeArrowheads="1"/>
          </p:cNvSpPr>
          <p:nvPr>
            <p:ph type="body" idx="1"/>
          </p:nvPr>
        </p:nvSpPr>
        <p:spPr/>
        <p:txBody>
          <a:bodyPr/>
          <a:lstStyle/>
          <a:p>
            <a:r>
              <a:rPr lang="en-US"/>
              <a:t>Dominant or Recessive?</a:t>
            </a:r>
          </a:p>
        </p:txBody>
      </p:sp>
      <p:grpSp>
        <p:nvGrpSpPr>
          <p:cNvPr id="2" name="Group 41"/>
          <p:cNvGrpSpPr>
            <a:grpSpLocks/>
          </p:cNvGrpSpPr>
          <p:nvPr/>
        </p:nvGrpSpPr>
        <p:grpSpPr bwMode="auto">
          <a:xfrm>
            <a:off x="2209800" y="2590800"/>
            <a:ext cx="4953000" cy="2743200"/>
            <a:chOff x="1392" y="1632"/>
            <a:chExt cx="3120" cy="1728"/>
          </a:xfrm>
        </p:grpSpPr>
        <p:grpSp>
          <p:nvGrpSpPr>
            <p:cNvPr id="3" name="Group 39"/>
            <p:cNvGrpSpPr>
              <a:grpSpLocks/>
            </p:cNvGrpSpPr>
            <p:nvPr/>
          </p:nvGrpSpPr>
          <p:grpSpPr bwMode="auto">
            <a:xfrm>
              <a:off x="1392" y="1632"/>
              <a:ext cx="3120" cy="1728"/>
              <a:chOff x="1392" y="1632"/>
              <a:chExt cx="3120" cy="1728"/>
            </a:xfrm>
          </p:grpSpPr>
          <p:sp>
            <p:nvSpPr>
              <p:cNvPr id="61447" name="Rectangle 7"/>
              <p:cNvSpPr>
                <a:spLocks noChangeArrowheads="1"/>
              </p:cNvSpPr>
              <p:nvPr/>
            </p:nvSpPr>
            <p:spPr bwMode="auto">
              <a:xfrm>
                <a:off x="1584" y="1632"/>
                <a:ext cx="288" cy="336"/>
              </a:xfrm>
              <a:prstGeom prst="rect">
                <a:avLst/>
              </a:prstGeom>
              <a:solidFill>
                <a:schemeClr val="bg1"/>
              </a:solidFill>
              <a:ln w="9525">
                <a:solidFill>
                  <a:schemeClr val="tx1"/>
                </a:solidFill>
                <a:miter lim="800000"/>
                <a:headEnd/>
                <a:tailEnd/>
              </a:ln>
              <a:effectLst/>
            </p:spPr>
            <p:txBody>
              <a:bodyPr wrap="none" anchor="ctr"/>
              <a:lstStyle/>
              <a:p>
                <a:pPr algn="ctr"/>
                <a:endParaRPr lang="en-US"/>
              </a:p>
            </p:txBody>
          </p:sp>
          <p:sp>
            <p:nvSpPr>
              <p:cNvPr id="61448" name="Rectangle 8"/>
              <p:cNvSpPr>
                <a:spLocks noChangeArrowheads="1"/>
              </p:cNvSpPr>
              <p:nvPr/>
            </p:nvSpPr>
            <p:spPr bwMode="auto">
              <a:xfrm>
                <a:off x="3120" y="240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1449" name="Rectangle 9"/>
              <p:cNvSpPr>
                <a:spLocks noChangeArrowheads="1"/>
              </p:cNvSpPr>
              <p:nvPr/>
            </p:nvSpPr>
            <p:spPr bwMode="auto">
              <a:xfrm>
                <a:off x="1392" y="240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1450" name="Rectangle 10"/>
              <p:cNvSpPr>
                <a:spLocks noChangeArrowheads="1"/>
              </p:cNvSpPr>
              <p:nvPr/>
            </p:nvSpPr>
            <p:spPr bwMode="auto">
              <a:xfrm>
                <a:off x="4224" y="240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1451" name="Rectangle 11"/>
              <p:cNvSpPr>
                <a:spLocks noChangeArrowheads="1"/>
              </p:cNvSpPr>
              <p:nvPr/>
            </p:nvSpPr>
            <p:spPr bwMode="auto">
              <a:xfrm>
                <a:off x="2736" y="3024"/>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61452" name="Rectangle 12"/>
              <p:cNvSpPr>
                <a:spLocks noChangeArrowheads="1"/>
              </p:cNvSpPr>
              <p:nvPr/>
            </p:nvSpPr>
            <p:spPr bwMode="auto">
              <a:xfrm>
                <a:off x="2256" y="3024"/>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1453" name="Rectangle 13"/>
              <p:cNvSpPr>
                <a:spLocks noChangeArrowheads="1"/>
              </p:cNvSpPr>
              <p:nvPr/>
            </p:nvSpPr>
            <p:spPr bwMode="auto">
              <a:xfrm>
                <a:off x="4080" y="1680"/>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61454" name="Oval 14"/>
              <p:cNvSpPr>
                <a:spLocks noChangeArrowheads="1"/>
              </p:cNvSpPr>
              <p:nvPr/>
            </p:nvSpPr>
            <p:spPr bwMode="auto">
              <a:xfrm>
                <a:off x="2208" y="1632"/>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61455" name="Oval 15"/>
              <p:cNvSpPr>
                <a:spLocks noChangeArrowheads="1"/>
              </p:cNvSpPr>
              <p:nvPr/>
            </p:nvSpPr>
            <p:spPr bwMode="auto">
              <a:xfrm>
                <a:off x="2352" y="2400"/>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61456" name="Oval 16"/>
              <p:cNvSpPr>
                <a:spLocks noChangeArrowheads="1"/>
              </p:cNvSpPr>
              <p:nvPr/>
            </p:nvSpPr>
            <p:spPr bwMode="auto">
              <a:xfrm>
                <a:off x="3264" y="1680"/>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61457" name="Oval 17"/>
              <p:cNvSpPr>
                <a:spLocks noChangeArrowheads="1"/>
              </p:cNvSpPr>
              <p:nvPr/>
            </p:nvSpPr>
            <p:spPr bwMode="auto">
              <a:xfrm>
                <a:off x="3216" y="3024"/>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61458" name="Oval 18"/>
              <p:cNvSpPr>
                <a:spLocks noChangeArrowheads="1"/>
              </p:cNvSpPr>
              <p:nvPr/>
            </p:nvSpPr>
            <p:spPr bwMode="auto">
              <a:xfrm>
                <a:off x="3696"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61459" name="Oval 19"/>
              <p:cNvSpPr>
                <a:spLocks noChangeArrowheads="1"/>
              </p:cNvSpPr>
              <p:nvPr/>
            </p:nvSpPr>
            <p:spPr bwMode="auto">
              <a:xfrm>
                <a:off x="1872"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4" name="Group 40"/>
            <p:cNvGrpSpPr>
              <a:grpSpLocks/>
            </p:cNvGrpSpPr>
            <p:nvPr/>
          </p:nvGrpSpPr>
          <p:grpSpPr bwMode="auto">
            <a:xfrm>
              <a:off x="1536" y="1824"/>
              <a:ext cx="2832" cy="1200"/>
              <a:chOff x="1536" y="1824"/>
              <a:chExt cx="2832" cy="1200"/>
            </a:xfrm>
          </p:grpSpPr>
          <p:sp>
            <p:nvSpPr>
              <p:cNvPr id="61461" name="Line 21"/>
              <p:cNvSpPr>
                <a:spLocks noChangeShapeType="1"/>
              </p:cNvSpPr>
              <p:nvPr/>
            </p:nvSpPr>
            <p:spPr bwMode="auto">
              <a:xfrm>
                <a:off x="1872" y="1824"/>
                <a:ext cx="336" cy="0"/>
              </a:xfrm>
              <a:prstGeom prst="line">
                <a:avLst/>
              </a:prstGeom>
              <a:noFill/>
              <a:ln w="9525">
                <a:solidFill>
                  <a:schemeClr val="tx1"/>
                </a:solidFill>
                <a:round/>
                <a:headEnd/>
                <a:tailEnd/>
              </a:ln>
              <a:effectLst/>
            </p:spPr>
            <p:txBody>
              <a:bodyPr/>
              <a:lstStyle/>
              <a:p>
                <a:endParaRPr lang="en-US"/>
              </a:p>
            </p:txBody>
          </p:sp>
          <p:sp>
            <p:nvSpPr>
              <p:cNvPr id="61462" name="Line 22"/>
              <p:cNvSpPr>
                <a:spLocks noChangeShapeType="1"/>
              </p:cNvSpPr>
              <p:nvPr/>
            </p:nvSpPr>
            <p:spPr bwMode="auto">
              <a:xfrm>
                <a:off x="2016" y="1824"/>
                <a:ext cx="0" cy="336"/>
              </a:xfrm>
              <a:prstGeom prst="line">
                <a:avLst/>
              </a:prstGeom>
              <a:noFill/>
              <a:ln w="9525">
                <a:solidFill>
                  <a:schemeClr val="tx1"/>
                </a:solidFill>
                <a:round/>
                <a:headEnd/>
                <a:tailEnd/>
              </a:ln>
              <a:effectLst/>
            </p:spPr>
            <p:txBody>
              <a:bodyPr/>
              <a:lstStyle/>
              <a:p>
                <a:endParaRPr lang="en-US"/>
              </a:p>
            </p:txBody>
          </p:sp>
          <p:sp>
            <p:nvSpPr>
              <p:cNvPr id="61463" name="Line 23"/>
              <p:cNvSpPr>
                <a:spLocks noChangeShapeType="1"/>
              </p:cNvSpPr>
              <p:nvPr/>
            </p:nvSpPr>
            <p:spPr bwMode="auto">
              <a:xfrm>
                <a:off x="1536" y="2208"/>
                <a:ext cx="960" cy="0"/>
              </a:xfrm>
              <a:prstGeom prst="line">
                <a:avLst/>
              </a:prstGeom>
              <a:noFill/>
              <a:ln w="9525">
                <a:solidFill>
                  <a:schemeClr val="tx1"/>
                </a:solidFill>
                <a:round/>
                <a:headEnd/>
                <a:tailEnd/>
              </a:ln>
              <a:effectLst/>
            </p:spPr>
            <p:txBody>
              <a:bodyPr/>
              <a:lstStyle/>
              <a:p>
                <a:endParaRPr lang="en-US"/>
              </a:p>
            </p:txBody>
          </p:sp>
          <p:sp>
            <p:nvSpPr>
              <p:cNvPr id="61464" name="Line 24"/>
              <p:cNvSpPr>
                <a:spLocks noChangeShapeType="1"/>
              </p:cNvSpPr>
              <p:nvPr/>
            </p:nvSpPr>
            <p:spPr bwMode="auto">
              <a:xfrm>
                <a:off x="4368" y="2208"/>
                <a:ext cx="0" cy="192"/>
              </a:xfrm>
              <a:prstGeom prst="line">
                <a:avLst/>
              </a:prstGeom>
              <a:noFill/>
              <a:ln w="9525">
                <a:solidFill>
                  <a:schemeClr val="tx1"/>
                </a:solidFill>
                <a:round/>
                <a:headEnd/>
                <a:tailEnd/>
              </a:ln>
              <a:effectLst/>
            </p:spPr>
            <p:txBody>
              <a:bodyPr/>
              <a:lstStyle/>
              <a:p>
                <a:endParaRPr lang="en-US"/>
              </a:p>
            </p:txBody>
          </p:sp>
          <p:sp>
            <p:nvSpPr>
              <p:cNvPr id="61465" name="Line 25"/>
              <p:cNvSpPr>
                <a:spLocks noChangeShapeType="1"/>
              </p:cNvSpPr>
              <p:nvPr/>
            </p:nvSpPr>
            <p:spPr bwMode="auto">
              <a:xfrm>
                <a:off x="2496" y="2208"/>
                <a:ext cx="0" cy="192"/>
              </a:xfrm>
              <a:prstGeom prst="line">
                <a:avLst/>
              </a:prstGeom>
              <a:noFill/>
              <a:ln w="9525">
                <a:solidFill>
                  <a:schemeClr val="tx1"/>
                </a:solidFill>
                <a:round/>
                <a:headEnd/>
                <a:tailEnd/>
              </a:ln>
              <a:effectLst/>
            </p:spPr>
            <p:txBody>
              <a:bodyPr/>
              <a:lstStyle/>
              <a:p>
                <a:endParaRPr lang="en-US"/>
              </a:p>
            </p:txBody>
          </p:sp>
          <p:sp>
            <p:nvSpPr>
              <p:cNvPr id="61466" name="Line 26"/>
              <p:cNvSpPr>
                <a:spLocks noChangeShapeType="1"/>
              </p:cNvSpPr>
              <p:nvPr/>
            </p:nvSpPr>
            <p:spPr bwMode="auto">
              <a:xfrm>
                <a:off x="2016" y="2208"/>
                <a:ext cx="0" cy="192"/>
              </a:xfrm>
              <a:prstGeom prst="line">
                <a:avLst/>
              </a:prstGeom>
              <a:noFill/>
              <a:ln w="9525">
                <a:solidFill>
                  <a:schemeClr val="tx1"/>
                </a:solidFill>
                <a:round/>
                <a:headEnd/>
                <a:tailEnd/>
              </a:ln>
              <a:effectLst/>
            </p:spPr>
            <p:txBody>
              <a:bodyPr/>
              <a:lstStyle/>
              <a:p>
                <a:endParaRPr lang="en-US"/>
              </a:p>
            </p:txBody>
          </p:sp>
          <p:sp>
            <p:nvSpPr>
              <p:cNvPr id="61467" name="Line 27"/>
              <p:cNvSpPr>
                <a:spLocks noChangeShapeType="1"/>
              </p:cNvSpPr>
              <p:nvPr/>
            </p:nvSpPr>
            <p:spPr bwMode="auto">
              <a:xfrm>
                <a:off x="2688" y="2592"/>
                <a:ext cx="432" cy="0"/>
              </a:xfrm>
              <a:prstGeom prst="line">
                <a:avLst/>
              </a:prstGeom>
              <a:noFill/>
              <a:ln w="9525">
                <a:solidFill>
                  <a:schemeClr val="tx1"/>
                </a:solidFill>
                <a:round/>
                <a:headEnd/>
                <a:tailEnd/>
              </a:ln>
              <a:effectLst/>
            </p:spPr>
            <p:txBody>
              <a:bodyPr/>
              <a:lstStyle/>
              <a:p>
                <a:endParaRPr lang="en-US"/>
              </a:p>
            </p:txBody>
          </p:sp>
          <p:sp>
            <p:nvSpPr>
              <p:cNvPr id="61468" name="Line 28"/>
              <p:cNvSpPr>
                <a:spLocks noChangeShapeType="1"/>
              </p:cNvSpPr>
              <p:nvPr/>
            </p:nvSpPr>
            <p:spPr bwMode="auto">
              <a:xfrm>
                <a:off x="2880" y="2592"/>
                <a:ext cx="0" cy="240"/>
              </a:xfrm>
              <a:prstGeom prst="line">
                <a:avLst/>
              </a:prstGeom>
              <a:noFill/>
              <a:ln w="9525">
                <a:solidFill>
                  <a:schemeClr val="tx1"/>
                </a:solidFill>
                <a:round/>
                <a:headEnd/>
                <a:tailEnd/>
              </a:ln>
              <a:effectLst/>
            </p:spPr>
            <p:txBody>
              <a:bodyPr/>
              <a:lstStyle/>
              <a:p>
                <a:endParaRPr lang="en-US"/>
              </a:p>
            </p:txBody>
          </p:sp>
          <p:sp>
            <p:nvSpPr>
              <p:cNvPr id="61469" name="Line 29"/>
              <p:cNvSpPr>
                <a:spLocks noChangeShapeType="1"/>
              </p:cNvSpPr>
              <p:nvPr/>
            </p:nvSpPr>
            <p:spPr bwMode="auto">
              <a:xfrm>
                <a:off x="2400" y="2832"/>
                <a:ext cx="1008" cy="0"/>
              </a:xfrm>
              <a:prstGeom prst="line">
                <a:avLst/>
              </a:prstGeom>
              <a:noFill/>
              <a:ln w="9525">
                <a:solidFill>
                  <a:schemeClr val="tx1"/>
                </a:solidFill>
                <a:round/>
                <a:headEnd/>
                <a:tailEnd/>
              </a:ln>
              <a:effectLst/>
            </p:spPr>
            <p:txBody>
              <a:bodyPr/>
              <a:lstStyle/>
              <a:p>
                <a:endParaRPr lang="en-US"/>
              </a:p>
            </p:txBody>
          </p:sp>
          <p:sp>
            <p:nvSpPr>
              <p:cNvPr id="61470" name="Line 30"/>
              <p:cNvSpPr>
                <a:spLocks noChangeShapeType="1"/>
              </p:cNvSpPr>
              <p:nvPr/>
            </p:nvSpPr>
            <p:spPr bwMode="auto">
              <a:xfrm>
                <a:off x="3408" y="2832"/>
                <a:ext cx="0" cy="192"/>
              </a:xfrm>
              <a:prstGeom prst="line">
                <a:avLst/>
              </a:prstGeom>
              <a:noFill/>
              <a:ln w="9525">
                <a:solidFill>
                  <a:schemeClr val="tx1"/>
                </a:solidFill>
                <a:round/>
                <a:headEnd/>
                <a:tailEnd/>
              </a:ln>
              <a:effectLst/>
            </p:spPr>
            <p:txBody>
              <a:bodyPr/>
              <a:lstStyle/>
              <a:p>
                <a:endParaRPr lang="en-US"/>
              </a:p>
            </p:txBody>
          </p:sp>
          <p:sp>
            <p:nvSpPr>
              <p:cNvPr id="61471" name="Line 31"/>
              <p:cNvSpPr>
                <a:spLocks noChangeShapeType="1"/>
              </p:cNvSpPr>
              <p:nvPr/>
            </p:nvSpPr>
            <p:spPr bwMode="auto">
              <a:xfrm>
                <a:off x="2880" y="2832"/>
                <a:ext cx="0" cy="192"/>
              </a:xfrm>
              <a:prstGeom prst="line">
                <a:avLst/>
              </a:prstGeom>
              <a:noFill/>
              <a:ln w="9525">
                <a:solidFill>
                  <a:schemeClr val="tx1"/>
                </a:solidFill>
                <a:round/>
                <a:headEnd/>
                <a:tailEnd/>
              </a:ln>
              <a:effectLst/>
            </p:spPr>
            <p:txBody>
              <a:bodyPr/>
              <a:lstStyle/>
              <a:p>
                <a:endParaRPr lang="en-US"/>
              </a:p>
            </p:txBody>
          </p:sp>
          <p:sp>
            <p:nvSpPr>
              <p:cNvPr id="61472" name="Line 32"/>
              <p:cNvSpPr>
                <a:spLocks noChangeShapeType="1"/>
              </p:cNvSpPr>
              <p:nvPr/>
            </p:nvSpPr>
            <p:spPr bwMode="auto">
              <a:xfrm>
                <a:off x="2400" y="2832"/>
                <a:ext cx="0" cy="192"/>
              </a:xfrm>
              <a:prstGeom prst="line">
                <a:avLst/>
              </a:prstGeom>
              <a:noFill/>
              <a:ln w="9525">
                <a:solidFill>
                  <a:schemeClr val="tx1"/>
                </a:solidFill>
                <a:round/>
                <a:headEnd/>
                <a:tailEnd/>
              </a:ln>
              <a:effectLst/>
            </p:spPr>
            <p:txBody>
              <a:bodyPr/>
              <a:lstStyle/>
              <a:p>
                <a:endParaRPr lang="en-US"/>
              </a:p>
            </p:txBody>
          </p:sp>
          <p:sp>
            <p:nvSpPr>
              <p:cNvPr id="61473" name="Line 33"/>
              <p:cNvSpPr>
                <a:spLocks noChangeShapeType="1"/>
              </p:cNvSpPr>
              <p:nvPr/>
            </p:nvSpPr>
            <p:spPr bwMode="auto">
              <a:xfrm>
                <a:off x="3840" y="2208"/>
                <a:ext cx="0" cy="192"/>
              </a:xfrm>
              <a:prstGeom prst="line">
                <a:avLst/>
              </a:prstGeom>
              <a:noFill/>
              <a:ln w="9525">
                <a:solidFill>
                  <a:schemeClr val="tx1"/>
                </a:solidFill>
                <a:round/>
                <a:headEnd/>
                <a:tailEnd/>
              </a:ln>
              <a:effectLst/>
            </p:spPr>
            <p:txBody>
              <a:bodyPr/>
              <a:lstStyle/>
              <a:p>
                <a:endParaRPr lang="en-US"/>
              </a:p>
            </p:txBody>
          </p:sp>
          <p:sp>
            <p:nvSpPr>
              <p:cNvPr id="61474" name="Line 34"/>
              <p:cNvSpPr>
                <a:spLocks noChangeShapeType="1"/>
              </p:cNvSpPr>
              <p:nvPr/>
            </p:nvSpPr>
            <p:spPr bwMode="auto">
              <a:xfrm>
                <a:off x="3264" y="2208"/>
                <a:ext cx="0" cy="192"/>
              </a:xfrm>
              <a:prstGeom prst="line">
                <a:avLst/>
              </a:prstGeom>
              <a:noFill/>
              <a:ln w="9525">
                <a:solidFill>
                  <a:schemeClr val="tx1"/>
                </a:solidFill>
                <a:round/>
                <a:headEnd/>
                <a:tailEnd/>
              </a:ln>
              <a:effectLst/>
            </p:spPr>
            <p:txBody>
              <a:bodyPr/>
              <a:lstStyle/>
              <a:p>
                <a:endParaRPr lang="en-US"/>
              </a:p>
            </p:txBody>
          </p:sp>
          <p:sp>
            <p:nvSpPr>
              <p:cNvPr id="61475" name="Line 35"/>
              <p:cNvSpPr>
                <a:spLocks noChangeShapeType="1"/>
              </p:cNvSpPr>
              <p:nvPr/>
            </p:nvSpPr>
            <p:spPr bwMode="auto">
              <a:xfrm>
                <a:off x="3264" y="2208"/>
                <a:ext cx="1104" cy="0"/>
              </a:xfrm>
              <a:prstGeom prst="line">
                <a:avLst/>
              </a:prstGeom>
              <a:noFill/>
              <a:ln w="9525">
                <a:solidFill>
                  <a:schemeClr val="tx1"/>
                </a:solidFill>
                <a:round/>
                <a:headEnd/>
                <a:tailEnd/>
              </a:ln>
              <a:effectLst/>
            </p:spPr>
            <p:txBody>
              <a:bodyPr/>
              <a:lstStyle/>
              <a:p>
                <a:endParaRPr lang="en-US"/>
              </a:p>
            </p:txBody>
          </p:sp>
          <p:sp>
            <p:nvSpPr>
              <p:cNvPr id="61476" name="Line 36"/>
              <p:cNvSpPr>
                <a:spLocks noChangeShapeType="1"/>
              </p:cNvSpPr>
              <p:nvPr/>
            </p:nvSpPr>
            <p:spPr bwMode="auto">
              <a:xfrm>
                <a:off x="3840" y="1872"/>
                <a:ext cx="0" cy="336"/>
              </a:xfrm>
              <a:prstGeom prst="line">
                <a:avLst/>
              </a:prstGeom>
              <a:noFill/>
              <a:ln w="9525">
                <a:solidFill>
                  <a:schemeClr val="tx1"/>
                </a:solidFill>
                <a:round/>
                <a:headEnd/>
                <a:tailEnd/>
              </a:ln>
              <a:effectLst/>
            </p:spPr>
            <p:txBody>
              <a:bodyPr/>
              <a:lstStyle/>
              <a:p>
                <a:endParaRPr lang="en-US"/>
              </a:p>
            </p:txBody>
          </p:sp>
          <p:sp>
            <p:nvSpPr>
              <p:cNvPr id="61477" name="Line 37"/>
              <p:cNvSpPr>
                <a:spLocks noChangeShapeType="1"/>
              </p:cNvSpPr>
              <p:nvPr/>
            </p:nvSpPr>
            <p:spPr bwMode="auto">
              <a:xfrm>
                <a:off x="3600" y="1824"/>
                <a:ext cx="480" cy="0"/>
              </a:xfrm>
              <a:prstGeom prst="line">
                <a:avLst/>
              </a:prstGeom>
              <a:noFill/>
              <a:ln w="9525">
                <a:solidFill>
                  <a:schemeClr val="tx1"/>
                </a:solidFill>
                <a:round/>
                <a:headEnd/>
                <a:tailEnd/>
              </a:ln>
              <a:effectLst/>
            </p:spPr>
            <p:txBody>
              <a:bodyPr/>
              <a:lstStyle/>
              <a:p>
                <a:endParaRPr lang="en-US"/>
              </a:p>
            </p:txBody>
          </p:sp>
        </p:grpSp>
      </p:grpSp>
      <p:sp>
        <p:nvSpPr>
          <p:cNvPr id="61478" name="Line 38"/>
          <p:cNvSpPr>
            <a:spLocks noChangeShapeType="1"/>
          </p:cNvSpPr>
          <p:nvPr/>
        </p:nvSpPr>
        <p:spPr bwMode="auto">
          <a:xfrm>
            <a:off x="2438400" y="3505200"/>
            <a:ext cx="0" cy="228600"/>
          </a:xfrm>
          <a:prstGeom prst="line">
            <a:avLst/>
          </a:prstGeom>
          <a:noFill/>
          <a:ln w="9525">
            <a:solidFill>
              <a:schemeClr val="tx1"/>
            </a:solidFill>
            <a:round/>
            <a:headEnd/>
            <a:tailEnd/>
          </a:ln>
          <a:effectLst/>
        </p:spPr>
        <p:txBody>
          <a:bodyPr/>
          <a:lstStyle/>
          <a:p>
            <a:endParaRPr lang="en-US"/>
          </a:p>
        </p:txBody>
      </p:sp>
      <p:sp>
        <p:nvSpPr>
          <p:cNvPr id="38" name="Oval 16"/>
          <p:cNvSpPr>
            <a:spLocks noChangeArrowheads="1"/>
          </p:cNvSpPr>
          <p:nvPr/>
        </p:nvSpPr>
        <p:spPr bwMode="auto">
          <a:xfrm>
            <a:off x="5867400" y="3810000"/>
            <a:ext cx="533400" cy="533400"/>
          </a:xfrm>
          <a:prstGeom prst="ellipse">
            <a:avLst/>
          </a:prstGeom>
          <a:solidFill>
            <a:schemeClr val="bg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a:t>Example of Pedigree Charts</a:t>
            </a:r>
          </a:p>
        </p:txBody>
      </p:sp>
      <p:sp>
        <p:nvSpPr>
          <p:cNvPr id="26627" name="Rectangle 3"/>
          <p:cNvSpPr>
            <a:spLocks noGrp="1" noRot="1" noChangeArrowheads="1"/>
          </p:cNvSpPr>
          <p:nvPr>
            <p:ph type="body" idx="1"/>
          </p:nvPr>
        </p:nvSpPr>
        <p:spPr/>
        <p:txBody>
          <a:bodyPr/>
          <a:lstStyle/>
          <a:p>
            <a:r>
              <a:rPr lang="en-US"/>
              <a:t>Dominant or Recessive?</a:t>
            </a:r>
          </a:p>
          <a:p>
            <a:endParaRPr lang="en-US"/>
          </a:p>
        </p:txBody>
      </p:sp>
      <p:grpSp>
        <p:nvGrpSpPr>
          <p:cNvPr id="2" name="Group 4"/>
          <p:cNvGrpSpPr>
            <a:grpSpLocks/>
          </p:cNvGrpSpPr>
          <p:nvPr/>
        </p:nvGrpSpPr>
        <p:grpSpPr bwMode="auto">
          <a:xfrm>
            <a:off x="2209800" y="2590800"/>
            <a:ext cx="4953000" cy="2743200"/>
            <a:chOff x="1392" y="1632"/>
            <a:chExt cx="3120" cy="1728"/>
          </a:xfrm>
        </p:grpSpPr>
        <p:grpSp>
          <p:nvGrpSpPr>
            <p:cNvPr id="3" name="Group 5"/>
            <p:cNvGrpSpPr>
              <a:grpSpLocks/>
            </p:cNvGrpSpPr>
            <p:nvPr/>
          </p:nvGrpSpPr>
          <p:grpSpPr bwMode="auto">
            <a:xfrm>
              <a:off x="1392" y="1632"/>
              <a:ext cx="3120" cy="1728"/>
              <a:chOff x="1392" y="1632"/>
              <a:chExt cx="3120" cy="1728"/>
            </a:xfrm>
          </p:grpSpPr>
          <p:grpSp>
            <p:nvGrpSpPr>
              <p:cNvPr id="4" name="Group 6"/>
              <p:cNvGrpSpPr>
                <a:grpSpLocks/>
              </p:cNvGrpSpPr>
              <p:nvPr/>
            </p:nvGrpSpPr>
            <p:grpSpPr bwMode="auto">
              <a:xfrm>
                <a:off x="1392" y="1632"/>
                <a:ext cx="3120" cy="1728"/>
                <a:chOff x="1392" y="1632"/>
                <a:chExt cx="3120" cy="1728"/>
              </a:xfrm>
            </p:grpSpPr>
            <p:sp>
              <p:nvSpPr>
                <p:cNvPr id="61" name="Rectangle 7"/>
                <p:cNvSpPr>
                  <a:spLocks noChangeArrowheads="1"/>
                </p:cNvSpPr>
                <p:nvPr/>
              </p:nvSpPr>
              <p:spPr bwMode="auto">
                <a:xfrm>
                  <a:off x="1584" y="1632"/>
                  <a:ext cx="288" cy="336"/>
                </a:xfrm>
                <a:prstGeom prst="rect">
                  <a:avLst/>
                </a:prstGeom>
                <a:solidFill>
                  <a:srgbClr val="000000"/>
                </a:solidFill>
                <a:ln w="9525">
                  <a:solidFill>
                    <a:srgbClr val="000000"/>
                  </a:solidFill>
                  <a:miter lim="800000"/>
                  <a:headEnd/>
                  <a:tailEnd/>
                </a:ln>
                <a:effectLst/>
              </p:spPr>
              <p:txBody>
                <a:bodyPr wrap="none" anchor="ctr"/>
                <a:lstStyle/>
                <a:p>
                  <a:endParaRPr lang="en-US"/>
                </a:p>
              </p:txBody>
            </p:sp>
            <p:sp>
              <p:nvSpPr>
                <p:cNvPr id="62" name="Rectangle 8"/>
                <p:cNvSpPr>
                  <a:spLocks noChangeArrowheads="1"/>
                </p:cNvSpPr>
                <p:nvPr/>
              </p:nvSpPr>
              <p:spPr bwMode="auto">
                <a:xfrm>
                  <a:off x="4080" y="168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3" name="Rectangle 9"/>
                <p:cNvSpPr>
                  <a:spLocks noChangeArrowheads="1"/>
                </p:cNvSpPr>
                <p:nvPr/>
              </p:nvSpPr>
              <p:spPr bwMode="auto">
                <a:xfrm>
                  <a:off x="1392" y="2352"/>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4" name="Rectangle 10"/>
                <p:cNvSpPr>
                  <a:spLocks noChangeArrowheads="1"/>
                </p:cNvSpPr>
                <p:nvPr/>
              </p:nvSpPr>
              <p:spPr bwMode="auto">
                <a:xfrm>
                  <a:off x="4224" y="2400"/>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5" name="Rectangle 11"/>
                <p:cNvSpPr>
                  <a:spLocks noChangeArrowheads="1"/>
                </p:cNvSpPr>
                <p:nvPr/>
              </p:nvSpPr>
              <p:spPr bwMode="auto">
                <a:xfrm>
                  <a:off x="2736" y="3024"/>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66" name="Rectangle 12"/>
                <p:cNvSpPr>
                  <a:spLocks noChangeArrowheads="1"/>
                </p:cNvSpPr>
                <p:nvPr/>
              </p:nvSpPr>
              <p:spPr bwMode="auto">
                <a:xfrm>
                  <a:off x="2256" y="3024"/>
                  <a:ext cx="288"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7" name="Rectangle 13"/>
                <p:cNvSpPr>
                  <a:spLocks noChangeArrowheads="1"/>
                </p:cNvSpPr>
                <p:nvPr/>
              </p:nvSpPr>
              <p:spPr bwMode="auto">
                <a:xfrm>
                  <a:off x="3120" y="2400"/>
                  <a:ext cx="288" cy="336"/>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68" name="Oval 14"/>
                <p:cNvSpPr>
                  <a:spLocks noChangeArrowheads="1"/>
                </p:cNvSpPr>
                <p:nvPr/>
              </p:nvSpPr>
              <p:spPr bwMode="auto">
                <a:xfrm>
                  <a:off x="2208" y="1632"/>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69" name="Oval 15"/>
                <p:cNvSpPr>
                  <a:spLocks noChangeArrowheads="1"/>
                </p:cNvSpPr>
                <p:nvPr/>
              </p:nvSpPr>
              <p:spPr bwMode="auto">
                <a:xfrm>
                  <a:off x="2352" y="2400"/>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70" name="Oval 16"/>
                <p:cNvSpPr>
                  <a:spLocks noChangeArrowheads="1"/>
                </p:cNvSpPr>
                <p:nvPr/>
              </p:nvSpPr>
              <p:spPr bwMode="auto">
                <a:xfrm>
                  <a:off x="3264" y="168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71" name="Oval 17"/>
                <p:cNvSpPr>
                  <a:spLocks noChangeArrowheads="1"/>
                </p:cNvSpPr>
                <p:nvPr/>
              </p:nvSpPr>
              <p:spPr bwMode="auto">
                <a:xfrm>
                  <a:off x="3216" y="3024"/>
                  <a:ext cx="336" cy="33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72" name="Oval 18"/>
                <p:cNvSpPr>
                  <a:spLocks noChangeArrowheads="1"/>
                </p:cNvSpPr>
                <p:nvPr/>
              </p:nvSpPr>
              <p:spPr bwMode="auto">
                <a:xfrm>
                  <a:off x="3696"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73" name="Oval 19"/>
                <p:cNvSpPr>
                  <a:spLocks noChangeArrowheads="1"/>
                </p:cNvSpPr>
                <p:nvPr/>
              </p:nvSpPr>
              <p:spPr bwMode="auto">
                <a:xfrm>
                  <a:off x="1872" y="2400"/>
                  <a:ext cx="336" cy="336"/>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5" name="Group 20"/>
              <p:cNvGrpSpPr>
                <a:grpSpLocks/>
              </p:cNvGrpSpPr>
              <p:nvPr/>
            </p:nvGrpSpPr>
            <p:grpSpPr bwMode="auto">
              <a:xfrm>
                <a:off x="1536" y="1824"/>
                <a:ext cx="2832" cy="1200"/>
                <a:chOff x="1536" y="1824"/>
                <a:chExt cx="2832" cy="1200"/>
              </a:xfrm>
            </p:grpSpPr>
            <p:sp>
              <p:nvSpPr>
                <p:cNvPr id="44" name="Line 21"/>
                <p:cNvSpPr>
                  <a:spLocks noChangeShapeType="1"/>
                </p:cNvSpPr>
                <p:nvPr/>
              </p:nvSpPr>
              <p:spPr bwMode="auto">
                <a:xfrm>
                  <a:off x="1872" y="1824"/>
                  <a:ext cx="336" cy="0"/>
                </a:xfrm>
                <a:prstGeom prst="line">
                  <a:avLst/>
                </a:prstGeom>
                <a:noFill/>
                <a:ln w="9525">
                  <a:solidFill>
                    <a:schemeClr val="tx1"/>
                  </a:solidFill>
                  <a:round/>
                  <a:headEnd/>
                  <a:tailEnd/>
                </a:ln>
                <a:effectLst/>
              </p:spPr>
              <p:txBody>
                <a:bodyPr/>
                <a:lstStyle/>
                <a:p>
                  <a:endParaRPr lang="en-US"/>
                </a:p>
              </p:txBody>
            </p:sp>
            <p:sp>
              <p:nvSpPr>
                <p:cNvPr id="45" name="Line 22"/>
                <p:cNvSpPr>
                  <a:spLocks noChangeShapeType="1"/>
                </p:cNvSpPr>
                <p:nvPr/>
              </p:nvSpPr>
              <p:spPr bwMode="auto">
                <a:xfrm>
                  <a:off x="2016" y="1824"/>
                  <a:ext cx="0" cy="384"/>
                </a:xfrm>
                <a:prstGeom prst="line">
                  <a:avLst/>
                </a:prstGeom>
                <a:noFill/>
                <a:ln w="9525">
                  <a:solidFill>
                    <a:schemeClr val="tx1"/>
                  </a:solidFill>
                  <a:round/>
                  <a:headEnd/>
                  <a:tailEnd/>
                </a:ln>
                <a:effectLst/>
              </p:spPr>
              <p:txBody>
                <a:bodyPr/>
                <a:lstStyle/>
                <a:p>
                  <a:endParaRPr lang="en-US"/>
                </a:p>
              </p:txBody>
            </p:sp>
            <p:sp>
              <p:nvSpPr>
                <p:cNvPr id="46" name="Line 23"/>
                <p:cNvSpPr>
                  <a:spLocks noChangeShapeType="1"/>
                </p:cNvSpPr>
                <p:nvPr/>
              </p:nvSpPr>
              <p:spPr bwMode="auto">
                <a:xfrm>
                  <a:off x="1536" y="2208"/>
                  <a:ext cx="960" cy="0"/>
                </a:xfrm>
                <a:prstGeom prst="line">
                  <a:avLst/>
                </a:prstGeom>
                <a:noFill/>
                <a:ln w="9525">
                  <a:solidFill>
                    <a:schemeClr val="tx1"/>
                  </a:solidFill>
                  <a:round/>
                  <a:headEnd/>
                  <a:tailEnd/>
                </a:ln>
                <a:effectLst/>
              </p:spPr>
              <p:txBody>
                <a:bodyPr/>
                <a:lstStyle/>
                <a:p>
                  <a:endParaRPr lang="en-US"/>
                </a:p>
              </p:txBody>
            </p:sp>
            <p:sp>
              <p:nvSpPr>
                <p:cNvPr id="47" name="Line 24"/>
                <p:cNvSpPr>
                  <a:spLocks noChangeShapeType="1"/>
                </p:cNvSpPr>
                <p:nvPr/>
              </p:nvSpPr>
              <p:spPr bwMode="auto">
                <a:xfrm>
                  <a:off x="4368" y="2208"/>
                  <a:ext cx="0" cy="192"/>
                </a:xfrm>
                <a:prstGeom prst="line">
                  <a:avLst/>
                </a:prstGeom>
                <a:noFill/>
                <a:ln w="9525">
                  <a:solidFill>
                    <a:schemeClr val="tx1"/>
                  </a:solidFill>
                  <a:round/>
                  <a:headEnd/>
                  <a:tailEnd/>
                </a:ln>
                <a:effectLst/>
              </p:spPr>
              <p:txBody>
                <a:bodyPr/>
                <a:lstStyle/>
                <a:p>
                  <a:endParaRPr lang="en-US"/>
                </a:p>
              </p:txBody>
            </p:sp>
            <p:sp>
              <p:nvSpPr>
                <p:cNvPr id="48" name="Line 25"/>
                <p:cNvSpPr>
                  <a:spLocks noChangeShapeType="1"/>
                </p:cNvSpPr>
                <p:nvPr/>
              </p:nvSpPr>
              <p:spPr bwMode="auto">
                <a:xfrm>
                  <a:off x="2496" y="2208"/>
                  <a:ext cx="0" cy="192"/>
                </a:xfrm>
                <a:prstGeom prst="line">
                  <a:avLst/>
                </a:prstGeom>
                <a:noFill/>
                <a:ln w="9525">
                  <a:solidFill>
                    <a:schemeClr val="tx1"/>
                  </a:solidFill>
                  <a:round/>
                  <a:headEnd/>
                  <a:tailEnd/>
                </a:ln>
                <a:effectLst/>
              </p:spPr>
              <p:txBody>
                <a:bodyPr/>
                <a:lstStyle/>
                <a:p>
                  <a:endParaRPr lang="en-US"/>
                </a:p>
              </p:txBody>
            </p:sp>
            <p:sp>
              <p:nvSpPr>
                <p:cNvPr id="49" name="Line 26"/>
                <p:cNvSpPr>
                  <a:spLocks noChangeShapeType="1"/>
                </p:cNvSpPr>
                <p:nvPr/>
              </p:nvSpPr>
              <p:spPr bwMode="auto">
                <a:xfrm>
                  <a:off x="2016" y="2208"/>
                  <a:ext cx="0" cy="192"/>
                </a:xfrm>
                <a:prstGeom prst="line">
                  <a:avLst/>
                </a:prstGeom>
                <a:noFill/>
                <a:ln w="9525">
                  <a:solidFill>
                    <a:schemeClr val="tx1"/>
                  </a:solidFill>
                  <a:round/>
                  <a:headEnd/>
                  <a:tailEnd/>
                </a:ln>
                <a:effectLst/>
              </p:spPr>
              <p:txBody>
                <a:bodyPr/>
                <a:lstStyle/>
                <a:p>
                  <a:endParaRPr lang="en-US"/>
                </a:p>
              </p:txBody>
            </p:sp>
            <p:sp>
              <p:nvSpPr>
                <p:cNvPr id="50" name="Line 27"/>
                <p:cNvSpPr>
                  <a:spLocks noChangeShapeType="1"/>
                </p:cNvSpPr>
                <p:nvPr/>
              </p:nvSpPr>
              <p:spPr bwMode="auto">
                <a:xfrm>
                  <a:off x="2688" y="2592"/>
                  <a:ext cx="432" cy="0"/>
                </a:xfrm>
                <a:prstGeom prst="line">
                  <a:avLst/>
                </a:prstGeom>
                <a:noFill/>
                <a:ln w="9525">
                  <a:solidFill>
                    <a:schemeClr val="tx1"/>
                  </a:solidFill>
                  <a:round/>
                  <a:headEnd/>
                  <a:tailEnd/>
                </a:ln>
                <a:effectLst/>
              </p:spPr>
              <p:txBody>
                <a:bodyPr/>
                <a:lstStyle/>
                <a:p>
                  <a:endParaRPr lang="en-US"/>
                </a:p>
              </p:txBody>
            </p:sp>
            <p:sp>
              <p:nvSpPr>
                <p:cNvPr id="51" name="Line 28"/>
                <p:cNvSpPr>
                  <a:spLocks noChangeShapeType="1"/>
                </p:cNvSpPr>
                <p:nvPr/>
              </p:nvSpPr>
              <p:spPr bwMode="auto">
                <a:xfrm>
                  <a:off x="2880" y="2592"/>
                  <a:ext cx="0" cy="240"/>
                </a:xfrm>
                <a:prstGeom prst="line">
                  <a:avLst/>
                </a:prstGeom>
                <a:noFill/>
                <a:ln w="9525">
                  <a:solidFill>
                    <a:schemeClr val="tx1"/>
                  </a:solidFill>
                  <a:round/>
                  <a:headEnd/>
                  <a:tailEnd/>
                </a:ln>
                <a:effectLst/>
              </p:spPr>
              <p:txBody>
                <a:bodyPr/>
                <a:lstStyle/>
                <a:p>
                  <a:endParaRPr lang="en-US"/>
                </a:p>
              </p:txBody>
            </p:sp>
            <p:sp>
              <p:nvSpPr>
                <p:cNvPr id="52" name="Line 29"/>
                <p:cNvSpPr>
                  <a:spLocks noChangeShapeType="1"/>
                </p:cNvSpPr>
                <p:nvPr/>
              </p:nvSpPr>
              <p:spPr bwMode="auto">
                <a:xfrm>
                  <a:off x="2400" y="2832"/>
                  <a:ext cx="1008" cy="0"/>
                </a:xfrm>
                <a:prstGeom prst="line">
                  <a:avLst/>
                </a:prstGeom>
                <a:noFill/>
                <a:ln w="9525">
                  <a:solidFill>
                    <a:schemeClr val="tx1"/>
                  </a:solidFill>
                  <a:round/>
                  <a:headEnd/>
                  <a:tailEnd/>
                </a:ln>
                <a:effectLst/>
              </p:spPr>
              <p:txBody>
                <a:bodyPr/>
                <a:lstStyle/>
                <a:p>
                  <a:endParaRPr lang="en-US"/>
                </a:p>
              </p:txBody>
            </p:sp>
            <p:sp>
              <p:nvSpPr>
                <p:cNvPr id="53" name="Line 30"/>
                <p:cNvSpPr>
                  <a:spLocks noChangeShapeType="1"/>
                </p:cNvSpPr>
                <p:nvPr/>
              </p:nvSpPr>
              <p:spPr bwMode="auto">
                <a:xfrm>
                  <a:off x="3408" y="2832"/>
                  <a:ext cx="0" cy="192"/>
                </a:xfrm>
                <a:prstGeom prst="line">
                  <a:avLst/>
                </a:prstGeom>
                <a:noFill/>
                <a:ln w="9525">
                  <a:solidFill>
                    <a:schemeClr val="tx1"/>
                  </a:solidFill>
                  <a:round/>
                  <a:headEnd/>
                  <a:tailEnd/>
                </a:ln>
                <a:effectLst/>
              </p:spPr>
              <p:txBody>
                <a:bodyPr/>
                <a:lstStyle/>
                <a:p>
                  <a:endParaRPr lang="en-US"/>
                </a:p>
              </p:txBody>
            </p:sp>
            <p:sp>
              <p:nvSpPr>
                <p:cNvPr id="54" name="Line 31"/>
                <p:cNvSpPr>
                  <a:spLocks noChangeShapeType="1"/>
                </p:cNvSpPr>
                <p:nvPr/>
              </p:nvSpPr>
              <p:spPr bwMode="auto">
                <a:xfrm>
                  <a:off x="2880" y="2832"/>
                  <a:ext cx="0" cy="192"/>
                </a:xfrm>
                <a:prstGeom prst="line">
                  <a:avLst/>
                </a:prstGeom>
                <a:noFill/>
                <a:ln w="9525">
                  <a:solidFill>
                    <a:schemeClr val="tx1"/>
                  </a:solidFill>
                  <a:round/>
                  <a:headEnd/>
                  <a:tailEnd/>
                </a:ln>
                <a:effectLst/>
              </p:spPr>
              <p:txBody>
                <a:bodyPr/>
                <a:lstStyle/>
                <a:p>
                  <a:endParaRPr lang="en-US"/>
                </a:p>
              </p:txBody>
            </p:sp>
            <p:sp>
              <p:nvSpPr>
                <p:cNvPr id="55" name="Line 32"/>
                <p:cNvSpPr>
                  <a:spLocks noChangeShapeType="1"/>
                </p:cNvSpPr>
                <p:nvPr/>
              </p:nvSpPr>
              <p:spPr bwMode="auto">
                <a:xfrm>
                  <a:off x="2400" y="2832"/>
                  <a:ext cx="0" cy="192"/>
                </a:xfrm>
                <a:prstGeom prst="line">
                  <a:avLst/>
                </a:prstGeom>
                <a:noFill/>
                <a:ln w="9525">
                  <a:solidFill>
                    <a:schemeClr val="tx1"/>
                  </a:solidFill>
                  <a:round/>
                  <a:headEnd/>
                  <a:tailEnd/>
                </a:ln>
                <a:effectLst/>
              </p:spPr>
              <p:txBody>
                <a:bodyPr/>
                <a:lstStyle/>
                <a:p>
                  <a:endParaRPr lang="en-US"/>
                </a:p>
              </p:txBody>
            </p:sp>
            <p:sp>
              <p:nvSpPr>
                <p:cNvPr id="56" name="Line 33"/>
                <p:cNvSpPr>
                  <a:spLocks noChangeShapeType="1"/>
                </p:cNvSpPr>
                <p:nvPr/>
              </p:nvSpPr>
              <p:spPr bwMode="auto">
                <a:xfrm>
                  <a:off x="3840" y="2208"/>
                  <a:ext cx="0" cy="192"/>
                </a:xfrm>
                <a:prstGeom prst="line">
                  <a:avLst/>
                </a:prstGeom>
                <a:noFill/>
                <a:ln w="9525">
                  <a:solidFill>
                    <a:schemeClr val="tx1"/>
                  </a:solidFill>
                  <a:round/>
                  <a:headEnd/>
                  <a:tailEnd/>
                </a:ln>
                <a:effectLst/>
              </p:spPr>
              <p:txBody>
                <a:bodyPr/>
                <a:lstStyle/>
                <a:p>
                  <a:endParaRPr lang="en-US"/>
                </a:p>
              </p:txBody>
            </p:sp>
            <p:sp>
              <p:nvSpPr>
                <p:cNvPr id="57" name="Line 34"/>
                <p:cNvSpPr>
                  <a:spLocks noChangeShapeType="1"/>
                </p:cNvSpPr>
                <p:nvPr/>
              </p:nvSpPr>
              <p:spPr bwMode="auto">
                <a:xfrm>
                  <a:off x="3264" y="2208"/>
                  <a:ext cx="0" cy="192"/>
                </a:xfrm>
                <a:prstGeom prst="line">
                  <a:avLst/>
                </a:prstGeom>
                <a:noFill/>
                <a:ln w="9525">
                  <a:solidFill>
                    <a:schemeClr val="tx1"/>
                  </a:solidFill>
                  <a:round/>
                  <a:headEnd/>
                  <a:tailEnd/>
                </a:ln>
                <a:effectLst/>
              </p:spPr>
              <p:txBody>
                <a:bodyPr/>
                <a:lstStyle/>
                <a:p>
                  <a:endParaRPr lang="en-US"/>
                </a:p>
              </p:txBody>
            </p:sp>
            <p:sp>
              <p:nvSpPr>
                <p:cNvPr id="58" name="Line 35"/>
                <p:cNvSpPr>
                  <a:spLocks noChangeShapeType="1"/>
                </p:cNvSpPr>
                <p:nvPr/>
              </p:nvSpPr>
              <p:spPr bwMode="auto">
                <a:xfrm>
                  <a:off x="3264" y="2208"/>
                  <a:ext cx="1104" cy="0"/>
                </a:xfrm>
                <a:prstGeom prst="line">
                  <a:avLst/>
                </a:prstGeom>
                <a:noFill/>
                <a:ln w="9525">
                  <a:solidFill>
                    <a:schemeClr val="tx1"/>
                  </a:solidFill>
                  <a:round/>
                  <a:headEnd/>
                  <a:tailEnd/>
                </a:ln>
                <a:effectLst/>
              </p:spPr>
              <p:txBody>
                <a:bodyPr/>
                <a:lstStyle/>
                <a:p>
                  <a:endParaRPr lang="en-US"/>
                </a:p>
              </p:txBody>
            </p:sp>
            <p:sp>
              <p:nvSpPr>
                <p:cNvPr id="59" name="Line 36"/>
                <p:cNvSpPr>
                  <a:spLocks noChangeShapeType="1"/>
                </p:cNvSpPr>
                <p:nvPr/>
              </p:nvSpPr>
              <p:spPr bwMode="auto">
                <a:xfrm>
                  <a:off x="3840" y="1824"/>
                  <a:ext cx="0" cy="384"/>
                </a:xfrm>
                <a:prstGeom prst="line">
                  <a:avLst/>
                </a:prstGeom>
                <a:noFill/>
                <a:ln w="9525">
                  <a:solidFill>
                    <a:schemeClr val="tx1"/>
                  </a:solidFill>
                  <a:round/>
                  <a:headEnd/>
                  <a:tailEnd/>
                </a:ln>
                <a:effectLst/>
              </p:spPr>
              <p:txBody>
                <a:bodyPr/>
                <a:lstStyle/>
                <a:p>
                  <a:endParaRPr lang="en-US"/>
                </a:p>
              </p:txBody>
            </p:sp>
            <p:sp>
              <p:nvSpPr>
                <p:cNvPr id="60" name="Line 37"/>
                <p:cNvSpPr>
                  <a:spLocks noChangeShapeType="1"/>
                </p:cNvSpPr>
                <p:nvPr/>
              </p:nvSpPr>
              <p:spPr bwMode="auto">
                <a:xfrm>
                  <a:off x="3600" y="1824"/>
                  <a:ext cx="480" cy="0"/>
                </a:xfrm>
                <a:prstGeom prst="line">
                  <a:avLst/>
                </a:prstGeom>
                <a:noFill/>
                <a:ln w="9525">
                  <a:solidFill>
                    <a:schemeClr val="tx1"/>
                  </a:solidFill>
                  <a:round/>
                  <a:headEnd/>
                  <a:tailEnd/>
                </a:ln>
                <a:effectLst/>
              </p:spPr>
              <p:txBody>
                <a:bodyPr/>
                <a:lstStyle/>
                <a:p>
                  <a:endParaRPr lang="en-US"/>
                </a:p>
              </p:txBody>
            </p:sp>
          </p:grpSp>
        </p:grpSp>
        <p:sp>
          <p:nvSpPr>
            <p:cNvPr id="41" name="Line 38"/>
            <p:cNvSpPr>
              <a:spLocks noChangeShapeType="1"/>
            </p:cNvSpPr>
            <p:nvPr/>
          </p:nvSpPr>
          <p:spPr bwMode="auto">
            <a:xfrm>
              <a:off x="1536" y="2208"/>
              <a:ext cx="0" cy="144"/>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lvl="0"/>
            <a:r>
              <a:rPr lang="en-US" sz="6600" b="1" dirty="0" smtClean="0"/>
              <a:t>Beyond Mendel’s “Laws”</a:t>
            </a:r>
            <a:endParaRPr lang="en-US" sz="66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 worked with peas….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Dominant and recessive</a:t>
            </a:r>
          </a:p>
          <a:p>
            <a:r>
              <a:rPr lang="en-US" dirty="0" smtClean="0"/>
              <a:t>Only two alleles</a:t>
            </a:r>
          </a:p>
          <a:p>
            <a:endParaRPr lang="en-US" dirty="0" smtClean="0"/>
          </a:p>
          <a:p>
            <a:endParaRPr lang="en-US" dirty="0" smtClean="0"/>
          </a:p>
          <a:p>
            <a:endParaRPr lang="en-US" dirty="0" smtClean="0"/>
          </a:p>
          <a:p>
            <a:pPr>
              <a:buNone/>
            </a:pPr>
            <a:r>
              <a:rPr lang="en-US" sz="3800" dirty="0" smtClean="0"/>
              <a:t>	However, most genetics are a lot more complicated…</a:t>
            </a:r>
          </a:p>
          <a:p>
            <a:pPr>
              <a:buNone/>
            </a:pPr>
            <a:r>
              <a:rPr lang="en-US" sz="3800" dirty="0" smtClean="0"/>
              <a:t>	Some alleles are neither dominant nor recessive, and many traits are controlled by multiple alleles</a:t>
            </a:r>
            <a:endParaRPr lang="en-US" sz="3800" dirty="0"/>
          </a:p>
        </p:txBody>
      </p:sp>
      <p:pic>
        <p:nvPicPr>
          <p:cNvPr id="4" name="Picture 3" descr="Figure 10-4"/>
          <p:cNvPicPr>
            <a:picLocks noChangeAspect="1" noChangeArrowheads="1"/>
          </p:cNvPicPr>
          <p:nvPr/>
        </p:nvPicPr>
        <p:blipFill>
          <a:blip r:embed="rId2" cstate="print">
            <a:lum bright="-10000" contrast="10000"/>
          </a:blip>
          <a:srcRect l="5833" t="4893" r="55192" b="40348"/>
          <a:stretch>
            <a:fillRect/>
          </a:stretch>
        </p:blipFill>
        <p:spPr bwMode="auto">
          <a:xfrm>
            <a:off x="5029200" y="1447800"/>
            <a:ext cx="2438401" cy="1981200"/>
          </a:xfrm>
          <a:prstGeom prst="rect">
            <a:avLst/>
          </a:prstGeom>
          <a:noFill/>
          <a:ln>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Dominance</a:t>
            </a:r>
            <a:endParaRPr lang="en-US" dirty="0"/>
          </a:p>
        </p:txBody>
      </p:sp>
      <p:sp>
        <p:nvSpPr>
          <p:cNvPr id="3" name="Content Placeholder 2"/>
          <p:cNvSpPr>
            <a:spLocks noGrp="1"/>
          </p:cNvSpPr>
          <p:nvPr>
            <p:ph idx="1"/>
          </p:nvPr>
        </p:nvSpPr>
        <p:spPr/>
        <p:txBody>
          <a:bodyPr/>
          <a:lstStyle/>
          <a:p>
            <a:r>
              <a:rPr lang="en-US" b="1" dirty="0" smtClean="0"/>
              <a:t>One allele is not dominant over another</a:t>
            </a:r>
            <a:endParaRPr lang="en-US" b="1" dirty="0"/>
          </a:p>
        </p:txBody>
      </p:sp>
      <p:sp>
        <p:nvSpPr>
          <p:cNvPr id="4" name="TextBox 3"/>
          <p:cNvSpPr txBox="1"/>
          <p:nvPr/>
        </p:nvSpPr>
        <p:spPr>
          <a:xfrm>
            <a:off x="228601" y="2438400"/>
            <a:ext cx="5105400" cy="1723549"/>
          </a:xfrm>
          <a:prstGeom prst="rect">
            <a:avLst/>
          </a:prstGeom>
          <a:noFill/>
        </p:spPr>
        <p:txBody>
          <a:bodyPr wrap="square" rtlCol="0">
            <a:spAutoFit/>
          </a:bodyPr>
          <a:lstStyle/>
          <a:p>
            <a:pPr algn="ctr"/>
            <a:r>
              <a:rPr lang="en-US" sz="3200" dirty="0" smtClean="0"/>
              <a:t>Example:</a:t>
            </a:r>
          </a:p>
          <a:p>
            <a:pPr algn="ctr"/>
            <a:endParaRPr lang="en-US" sz="1000" dirty="0" smtClean="0"/>
          </a:p>
          <a:p>
            <a:pPr algn="ctr"/>
            <a:r>
              <a:rPr lang="en-US" sz="3200" b="1" dirty="0" smtClean="0"/>
              <a:t>Red</a:t>
            </a:r>
            <a:r>
              <a:rPr lang="en-US" sz="3200" dirty="0" smtClean="0"/>
              <a:t> flowers X </a:t>
            </a:r>
            <a:r>
              <a:rPr lang="en-US" sz="3200" b="1" dirty="0" smtClean="0"/>
              <a:t>White</a:t>
            </a:r>
            <a:r>
              <a:rPr lang="en-US" sz="3200" dirty="0" smtClean="0"/>
              <a:t> flowers = </a:t>
            </a:r>
            <a:r>
              <a:rPr lang="en-US" sz="3200" b="1" dirty="0" smtClean="0"/>
              <a:t>Pink</a:t>
            </a:r>
            <a:r>
              <a:rPr lang="en-US" sz="3200" dirty="0" smtClean="0"/>
              <a:t> flowers</a:t>
            </a:r>
            <a:endParaRPr lang="en-US" sz="3200" dirty="0"/>
          </a:p>
        </p:txBody>
      </p:sp>
      <p:sp>
        <p:nvSpPr>
          <p:cNvPr id="7" name="TextBox 6"/>
          <p:cNvSpPr txBox="1"/>
          <p:nvPr/>
        </p:nvSpPr>
        <p:spPr>
          <a:xfrm>
            <a:off x="1371600" y="4876800"/>
            <a:ext cx="2978444" cy="461665"/>
          </a:xfrm>
          <a:prstGeom prst="rect">
            <a:avLst/>
          </a:prstGeom>
          <a:noFill/>
        </p:spPr>
        <p:txBody>
          <a:bodyPr wrap="none" rtlCol="0">
            <a:spAutoFit/>
          </a:bodyPr>
          <a:lstStyle/>
          <a:p>
            <a:r>
              <a:rPr lang="en-US" sz="2400" dirty="0" smtClean="0"/>
              <a:t>Heterozygous is a mix!</a:t>
            </a:r>
            <a:endParaRPr lang="en-US" sz="2400" dirty="0"/>
          </a:p>
        </p:txBody>
      </p:sp>
      <p:pic>
        <p:nvPicPr>
          <p:cNvPr id="11266" name="Picture 2" descr="http://buffonescience9.wikispaces.com/file/view/Incomplete_Dominance.jpg/313412010/Incomplete_Dominance.jpg"/>
          <p:cNvPicPr>
            <a:picLocks noChangeAspect="1" noChangeArrowheads="1"/>
          </p:cNvPicPr>
          <p:nvPr/>
        </p:nvPicPr>
        <p:blipFill>
          <a:blip r:embed="rId2" cstate="print"/>
          <a:srcRect/>
          <a:stretch>
            <a:fillRect/>
          </a:stretch>
        </p:blipFill>
        <p:spPr bwMode="auto">
          <a:xfrm>
            <a:off x="5410200" y="2573448"/>
            <a:ext cx="3467100" cy="386186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example of incomplete dominance</a:t>
            </a:r>
            <a:endParaRPr lang="en-US" dirty="0"/>
          </a:p>
        </p:txBody>
      </p:sp>
      <p:sp>
        <p:nvSpPr>
          <p:cNvPr id="3" name="Content Placeholder 2"/>
          <p:cNvSpPr>
            <a:spLocks noGrp="1"/>
          </p:cNvSpPr>
          <p:nvPr>
            <p:ph idx="1"/>
          </p:nvPr>
        </p:nvSpPr>
        <p:spPr/>
        <p:txBody>
          <a:bodyPr/>
          <a:lstStyle/>
          <a:p>
            <a:r>
              <a:rPr lang="en-US" dirty="0" smtClean="0"/>
              <a:t>Hair texture</a:t>
            </a:r>
            <a:endParaRPr lang="en-US" dirty="0"/>
          </a:p>
        </p:txBody>
      </p:sp>
      <p:pic>
        <p:nvPicPr>
          <p:cNvPr id="66562" name="Picture 2" descr="http://bio1100.nicerweb.com/Locked/media/med/Incomplete_dominance-hair.jpg"/>
          <p:cNvPicPr>
            <a:picLocks noChangeAspect="1" noChangeArrowheads="1"/>
          </p:cNvPicPr>
          <p:nvPr/>
        </p:nvPicPr>
        <p:blipFill>
          <a:blip r:embed="rId2" cstate="print"/>
          <a:srcRect/>
          <a:stretch>
            <a:fillRect/>
          </a:stretch>
        </p:blipFill>
        <p:spPr bwMode="auto">
          <a:xfrm>
            <a:off x="762000" y="2362200"/>
            <a:ext cx="7528560" cy="3962400"/>
          </a:xfrm>
          <a:prstGeom prst="rect">
            <a:avLst/>
          </a:prstGeom>
          <a:noFill/>
        </p:spPr>
      </p:pic>
      <p:sp>
        <p:nvSpPr>
          <p:cNvPr id="5" name="TextBox 4"/>
          <p:cNvSpPr txBox="1"/>
          <p:nvPr/>
        </p:nvSpPr>
        <p:spPr>
          <a:xfrm>
            <a:off x="1447800" y="6324600"/>
            <a:ext cx="6054863" cy="461665"/>
          </a:xfrm>
          <a:prstGeom prst="rect">
            <a:avLst/>
          </a:prstGeom>
          <a:noFill/>
        </p:spPr>
        <p:txBody>
          <a:bodyPr wrap="none" rtlCol="0">
            <a:spAutoFit/>
          </a:bodyPr>
          <a:lstStyle/>
          <a:p>
            <a:r>
              <a:rPr lang="en-US" sz="2400" b="1" dirty="0" smtClean="0"/>
              <a:t>CC</a:t>
            </a:r>
            <a:r>
              <a:rPr lang="en-US" sz="2400" b="1" dirty="0" smtClean="0"/>
              <a:t>			</a:t>
            </a:r>
            <a:r>
              <a:rPr lang="en-US" sz="2400" b="1" dirty="0" smtClean="0"/>
              <a:t>CS</a:t>
            </a:r>
            <a:r>
              <a:rPr lang="en-US" sz="2400" b="1" dirty="0" smtClean="0"/>
              <a:t>			</a:t>
            </a:r>
            <a:r>
              <a:rPr lang="en-US" sz="2400" b="1" dirty="0" smtClean="0"/>
              <a:t>SS</a:t>
            </a:r>
            <a:endParaRPr lang="en-US"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209800"/>
          </a:xfrm>
        </p:spPr>
        <p:txBody>
          <a:bodyPr>
            <a:normAutofit fontScale="90000"/>
          </a:bodyPr>
          <a:lstStyle/>
          <a:p>
            <a:r>
              <a:rPr lang="en-US" dirty="0" smtClean="0"/>
              <a:t>What would be the phenotypic ratio of the offspring of cross between a white mouse and a black mouse in incomplete dominance?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Codominance</a:t>
            </a:r>
            <a:endParaRPr lang="en-US" b="1" dirty="0"/>
          </a:p>
        </p:txBody>
      </p:sp>
      <p:sp>
        <p:nvSpPr>
          <p:cNvPr id="3" name="Content Placeholder 2"/>
          <p:cNvSpPr>
            <a:spLocks noGrp="1"/>
          </p:cNvSpPr>
          <p:nvPr>
            <p:ph idx="1"/>
          </p:nvPr>
        </p:nvSpPr>
        <p:spPr/>
        <p:txBody>
          <a:bodyPr/>
          <a:lstStyle/>
          <a:p>
            <a:pPr>
              <a:buNone/>
            </a:pPr>
            <a:r>
              <a:rPr lang="en-US" sz="4400" dirty="0" smtClean="0"/>
              <a:t>The prefix “Co” means “together”</a:t>
            </a:r>
          </a:p>
          <a:p>
            <a:pPr>
              <a:buNone/>
            </a:pPr>
            <a:endParaRPr lang="en-US" sz="4400" dirty="0" smtClean="0"/>
          </a:p>
          <a:p>
            <a:pPr>
              <a:buNone/>
            </a:pPr>
            <a:r>
              <a:rPr lang="en-US" dirty="0" smtClean="0"/>
              <a:t>		Cooperate = work together.  </a:t>
            </a:r>
          </a:p>
          <a:p>
            <a:pPr>
              <a:buNone/>
            </a:pPr>
            <a:r>
              <a:rPr lang="en-US" dirty="0" smtClean="0"/>
              <a:t>		Coexist = exist together.  </a:t>
            </a:r>
          </a:p>
          <a:p>
            <a:pPr>
              <a:buNone/>
            </a:pPr>
            <a:r>
              <a:rPr lang="en-US" dirty="0" smtClean="0"/>
              <a:t>		</a:t>
            </a:r>
            <a:r>
              <a:rPr lang="en-US" dirty="0" err="1" smtClean="0"/>
              <a:t>Cohabitat</a:t>
            </a:r>
            <a:r>
              <a:rPr lang="en-US" dirty="0" smtClean="0"/>
              <a:t> = habitat together.</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Codominance</a:t>
            </a:r>
            <a:endParaRPr lang="en-US" dirty="0"/>
          </a:p>
        </p:txBody>
      </p:sp>
      <p:sp>
        <p:nvSpPr>
          <p:cNvPr id="3" name="Content Placeholder 2"/>
          <p:cNvSpPr>
            <a:spLocks noGrp="1"/>
          </p:cNvSpPr>
          <p:nvPr>
            <p:ph idx="1"/>
          </p:nvPr>
        </p:nvSpPr>
        <p:spPr/>
        <p:txBody>
          <a:bodyPr/>
          <a:lstStyle/>
          <a:p>
            <a:r>
              <a:rPr lang="en-US" b="1" dirty="0" smtClean="0"/>
              <a:t>Both alleles are dominant and expressed in phenotype together</a:t>
            </a:r>
            <a:endParaRPr lang="en-US" b="1" dirty="0"/>
          </a:p>
        </p:txBody>
      </p:sp>
      <p:sp>
        <p:nvSpPr>
          <p:cNvPr id="5" name="TextBox 4"/>
          <p:cNvSpPr txBox="1"/>
          <p:nvPr/>
        </p:nvSpPr>
        <p:spPr>
          <a:xfrm>
            <a:off x="166147" y="3124200"/>
            <a:ext cx="4863053" cy="2369880"/>
          </a:xfrm>
          <a:prstGeom prst="rect">
            <a:avLst/>
          </a:prstGeom>
          <a:noFill/>
        </p:spPr>
        <p:txBody>
          <a:bodyPr wrap="square" rtlCol="0">
            <a:spAutoFit/>
          </a:bodyPr>
          <a:lstStyle/>
          <a:p>
            <a:pPr algn="ctr"/>
            <a:r>
              <a:rPr lang="en-US" sz="3200" dirty="0" smtClean="0"/>
              <a:t>Example:</a:t>
            </a:r>
          </a:p>
          <a:p>
            <a:pPr algn="ctr"/>
            <a:endParaRPr lang="en-US" sz="2000" dirty="0" smtClean="0"/>
          </a:p>
          <a:p>
            <a:pPr algn="ctr"/>
            <a:r>
              <a:rPr lang="en-US" sz="3200" b="1" dirty="0" smtClean="0"/>
              <a:t>Red</a:t>
            </a:r>
            <a:r>
              <a:rPr lang="en-US" sz="3200" dirty="0" smtClean="0"/>
              <a:t> hair in cows  X  </a:t>
            </a:r>
            <a:r>
              <a:rPr lang="en-US" sz="3200" b="1" dirty="0" smtClean="0"/>
              <a:t>White</a:t>
            </a:r>
            <a:r>
              <a:rPr lang="en-US" sz="3200" dirty="0" smtClean="0"/>
              <a:t> hair in cows  =  </a:t>
            </a:r>
            <a:r>
              <a:rPr lang="en-US" sz="3200" b="1" dirty="0" smtClean="0"/>
              <a:t>Roan (red and white)</a:t>
            </a:r>
            <a:r>
              <a:rPr lang="en-US" sz="3200" dirty="0" smtClean="0"/>
              <a:t> hair</a:t>
            </a:r>
            <a:endParaRPr lang="en-US" sz="3200" dirty="0"/>
          </a:p>
        </p:txBody>
      </p:sp>
      <p:pic>
        <p:nvPicPr>
          <p:cNvPr id="65540" name="Picture 4" descr="ch3c.jpg"/>
          <p:cNvPicPr>
            <a:picLocks noChangeAspect="1" noChangeArrowheads="1"/>
          </p:cNvPicPr>
          <p:nvPr/>
        </p:nvPicPr>
        <p:blipFill>
          <a:blip r:embed="rId2" cstate="print"/>
          <a:srcRect/>
          <a:stretch>
            <a:fillRect/>
          </a:stretch>
        </p:blipFill>
        <p:spPr bwMode="auto">
          <a:xfrm>
            <a:off x="5105400" y="3124200"/>
            <a:ext cx="3797670" cy="3352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62200"/>
            <a:ext cx="7772400" cy="1470025"/>
          </a:xfrm>
        </p:spPr>
        <p:txBody>
          <a:bodyPr/>
          <a:lstStyle/>
          <a:p>
            <a:r>
              <a:rPr lang="en-US" b="1" dirty="0" smtClean="0"/>
              <a:t>Heredity in Humans</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example of </a:t>
            </a:r>
            <a:r>
              <a:rPr lang="en-US" dirty="0" err="1" smtClean="0"/>
              <a:t>Codominance</a:t>
            </a:r>
            <a:endParaRPr lang="en-US" dirty="0"/>
          </a:p>
        </p:txBody>
      </p:sp>
      <p:sp>
        <p:nvSpPr>
          <p:cNvPr id="3" name="Content Placeholder 2"/>
          <p:cNvSpPr>
            <a:spLocks noGrp="1"/>
          </p:cNvSpPr>
          <p:nvPr>
            <p:ph idx="1"/>
          </p:nvPr>
        </p:nvSpPr>
        <p:spPr/>
        <p:txBody>
          <a:bodyPr/>
          <a:lstStyle/>
          <a:p>
            <a:r>
              <a:rPr lang="en-US" dirty="0" smtClean="0"/>
              <a:t>Blood type</a:t>
            </a:r>
            <a:endParaRPr lang="en-US" dirty="0"/>
          </a:p>
        </p:txBody>
      </p:sp>
      <p:pic>
        <p:nvPicPr>
          <p:cNvPr id="64514" name="Picture 2" descr="http://biobook.nerinxhs.org/bb/genetics/heredity/602px-ABO_system_codominance.png"/>
          <p:cNvPicPr>
            <a:picLocks noChangeAspect="1" noChangeArrowheads="1"/>
          </p:cNvPicPr>
          <p:nvPr/>
        </p:nvPicPr>
        <p:blipFill>
          <a:blip r:embed="rId2" cstate="print"/>
          <a:srcRect/>
          <a:stretch>
            <a:fillRect/>
          </a:stretch>
        </p:blipFill>
        <p:spPr bwMode="auto">
          <a:xfrm>
            <a:off x="228600" y="2286000"/>
            <a:ext cx="4419600" cy="4397576"/>
          </a:xfrm>
          <a:prstGeom prst="rect">
            <a:avLst/>
          </a:prstGeom>
          <a:noFill/>
        </p:spPr>
      </p:pic>
      <p:pic>
        <p:nvPicPr>
          <p:cNvPr id="64515" name="Picture 3"/>
          <p:cNvPicPr>
            <a:picLocks noChangeAspect="1" noChangeArrowheads="1"/>
          </p:cNvPicPr>
          <p:nvPr/>
        </p:nvPicPr>
        <p:blipFill>
          <a:blip r:embed="rId3" cstate="print"/>
          <a:srcRect/>
          <a:stretch>
            <a:fillRect/>
          </a:stretch>
        </p:blipFill>
        <p:spPr bwMode="auto">
          <a:xfrm>
            <a:off x="5486400" y="2362200"/>
            <a:ext cx="3381375" cy="30956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858962"/>
          </a:xfrm>
        </p:spPr>
        <p:txBody>
          <a:bodyPr>
            <a:normAutofit fontScale="90000"/>
          </a:bodyPr>
          <a:lstStyle/>
          <a:p>
            <a:r>
              <a:rPr lang="en-US" b="1" dirty="0" smtClean="0"/>
              <a:t>Predict the outcome if two roan cattle were crossed.</a:t>
            </a:r>
            <a:endParaRPr lang="en-US" dirty="0"/>
          </a:p>
        </p:txBody>
      </p:sp>
      <p:pic>
        <p:nvPicPr>
          <p:cNvPr id="5" name="Picture 4" descr="ch3c.jpg"/>
          <p:cNvPicPr>
            <a:picLocks noChangeAspect="1" noChangeArrowheads="1"/>
          </p:cNvPicPr>
          <p:nvPr/>
        </p:nvPicPr>
        <p:blipFill>
          <a:blip r:embed="rId2" cstate="print"/>
          <a:srcRect/>
          <a:stretch>
            <a:fillRect/>
          </a:stretch>
        </p:blipFill>
        <p:spPr bwMode="auto">
          <a:xfrm>
            <a:off x="6019800" y="381000"/>
            <a:ext cx="2503010" cy="22098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Alleles</a:t>
            </a:r>
            <a:endParaRPr lang="en-US" dirty="0"/>
          </a:p>
        </p:txBody>
      </p:sp>
      <p:sp>
        <p:nvSpPr>
          <p:cNvPr id="3" name="Content Placeholder 2"/>
          <p:cNvSpPr>
            <a:spLocks noGrp="1"/>
          </p:cNvSpPr>
          <p:nvPr>
            <p:ph idx="1"/>
          </p:nvPr>
        </p:nvSpPr>
        <p:spPr/>
        <p:txBody>
          <a:bodyPr/>
          <a:lstStyle/>
          <a:p>
            <a:pPr lvl="0"/>
            <a:r>
              <a:rPr lang="en-US" b="1" dirty="0" smtClean="0"/>
              <a:t>Genes – sections of a chromosome that code for a trait</a:t>
            </a:r>
          </a:p>
          <a:p>
            <a:pPr lvl="0"/>
            <a:r>
              <a:rPr lang="en-US" b="1" dirty="0" smtClean="0"/>
              <a:t>Allele – distinct form of                                            a gene</a:t>
            </a:r>
          </a:p>
          <a:p>
            <a:endParaRPr lang="en-US" dirty="0"/>
          </a:p>
        </p:txBody>
      </p:sp>
      <p:pic>
        <p:nvPicPr>
          <p:cNvPr id="4" name="Picture 3" descr="14-03-Alleles-L"/>
          <p:cNvPicPr>
            <a:picLocks noChangeAspect="1" noChangeArrowheads="1"/>
          </p:cNvPicPr>
          <p:nvPr/>
        </p:nvPicPr>
        <p:blipFill>
          <a:blip r:embed="rId2" cstate="print"/>
          <a:srcRect b="3200"/>
          <a:stretch>
            <a:fillRect/>
          </a:stretch>
        </p:blipFill>
        <p:spPr bwMode="auto">
          <a:xfrm>
            <a:off x="1295400" y="3962400"/>
            <a:ext cx="3637291" cy="2640013"/>
          </a:xfrm>
          <a:prstGeom prst="rect">
            <a:avLst/>
          </a:prstGeom>
          <a:noFill/>
          <a:ln>
            <a:solidFill>
              <a:schemeClr val="tx1"/>
            </a:solidFill>
          </a:ln>
        </p:spPr>
      </p:pic>
      <p:pic>
        <p:nvPicPr>
          <p:cNvPr id="5" name="Picture 4" descr="alleles"/>
          <p:cNvPicPr>
            <a:picLocks noChangeAspect="1" noChangeArrowheads="1"/>
          </p:cNvPicPr>
          <p:nvPr/>
        </p:nvPicPr>
        <p:blipFill>
          <a:blip r:embed="rId3" cstate="print">
            <a:lum bright="-6000" contrast="6000"/>
          </a:blip>
          <a:srcRect l="5214" t="4286" r="6155" b="4286"/>
          <a:stretch>
            <a:fillRect/>
          </a:stretch>
        </p:blipFill>
        <p:spPr bwMode="auto">
          <a:xfrm>
            <a:off x="5410200" y="2286000"/>
            <a:ext cx="3587007" cy="4343400"/>
          </a:xfrm>
          <a:prstGeom prst="rect">
            <a:avLst/>
          </a:prstGeom>
          <a:noFill/>
          <a:ln>
            <a:solidFill>
              <a:schemeClr val="tx1"/>
            </a:solid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Multiple Alleles </a:t>
            </a:r>
            <a:endParaRPr lang="en-US" dirty="0"/>
          </a:p>
        </p:txBody>
      </p:sp>
      <p:sp>
        <p:nvSpPr>
          <p:cNvPr id="7" name="Content Placeholder 6"/>
          <p:cNvSpPr>
            <a:spLocks noGrp="1"/>
          </p:cNvSpPr>
          <p:nvPr>
            <p:ph idx="1"/>
          </p:nvPr>
        </p:nvSpPr>
        <p:spPr/>
        <p:txBody>
          <a:bodyPr/>
          <a:lstStyle/>
          <a:p>
            <a:r>
              <a:rPr lang="en-US" dirty="0" smtClean="0"/>
              <a:t>More than 2 alleles exist for a trait</a:t>
            </a:r>
            <a:endParaRPr lang="en-US" dirty="0"/>
          </a:p>
        </p:txBody>
      </p:sp>
      <p:pic>
        <p:nvPicPr>
          <p:cNvPr id="10" name="Picture 2" descr="http://www.indiana.edu/~oso/lessons/Genetics/figs/HairColor/browns.jpg"/>
          <p:cNvPicPr>
            <a:picLocks noChangeAspect="1" noChangeArrowheads="1"/>
          </p:cNvPicPr>
          <p:nvPr/>
        </p:nvPicPr>
        <p:blipFill>
          <a:blip r:embed="rId2" cstate="print"/>
          <a:srcRect/>
          <a:stretch>
            <a:fillRect/>
          </a:stretch>
        </p:blipFill>
        <p:spPr bwMode="auto">
          <a:xfrm>
            <a:off x="762000" y="2438400"/>
            <a:ext cx="7543800" cy="388947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Alleles</a:t>
            </a:r>
            <a:endParaRPr lang="en-US" dirty="0"/>
          </a:p>
        </p:txBody>
      </p:sp>
      <p:sp>
        <p:nvSpPr>
          <p:cNvPr id="3" name="Content Placeholder 2"/>
          <p:cNvSpPr>
            <a:spLocks noGrp="1"/>
          </p:cNvSpPr>
          <p:nvPr>
            <p:ph idx="1"/>
          </p:nvPr>
        </p:nvSpPr>
        <p:spPr/>
        <p:txBody>
          <a:bodyPr/>
          <a:lstStyle/>
          <a:p>
            <a:r>
              <a:rPr lang="en-US" dirty="0" smtClean="0"/>
              <a:t>Examples: Hair color, eye color, blood type…</a:t>
            </a:r>
            <a:endParaRPr lang="en-US" dirty="0"/>
          </a:p>
        </p:txBody>
      </p:sp>
      <p:pic>
        <p:nvPicPr>
          <p:cNvPr id="72706" name="Picture 2" descr="http://cosbiology.pbworks.com/f/image3.png"/>
          <p:cNvPicPr>
            <a:picLocks noChangeAspect="1" noChangeArrowheads="1"/>
          </p:cNvPicPr>
          <p:nvPr/>
        </p:nvPicPr>
        <p:blipFill>
          <a:blip r:embed="rId2" cstate="print"/>
          <a:srcRect/>
          <a:stretch>
            <a:fillRect/>
          </a:stretch>
        </p:blipFill>
        <p:spPr bwMode="auto">
          <a:xfrm>
            <a:off x="304801" y="2514600"/>
            <a:ext cx="3124200" cy="2098003"/>
          </a:xfrm>
          <a:prstGeom prst="rect">
            <a:avLst/>
          </a:prstGeom>
          <a:noFill/>
        </p:spPr>
      </p:pic>
      <p:pic>
        <p:nvPicPr>
          <p:cNvPr id="7" name="Picture 4" descr="http://faculty.southwest.tn.edu/rburkett/GB%20Gen4.jpg"/>
          <p:cNvPicPr>
            <a:picLocks noChangeAspect="1" noChangeArrowheads="1"/>
          </p:cNvPicPr>
          <p:nvPr/>
        </p:nvPicPr>
        <p:blipFill>
          <a:blip r:embed="rId3" cstate="print"/>
          <a:srcRect t="1970"/>
          <a:stretch>
            <a:fillRect/>
          </a:stretch>
        </p:blipFill>
        <p:spPr bwMode="auto">
          <a:xfrm>
            <a:off x="4038600" y="2362200"/>
            <a:ext cx="3174362" cy="2330989"/>
          </a:xfrm>
          <a:prstGeom prst="rect">
            <a:avLst/>
          </a:prstGeom>
          <a:noFill/>
        </p:spPr>
      </p:pic>
      <p:pic>
        <p:nvPicPr>
          <p:cNvPr id="72708" name="Picture 4" descr="http://2.bp.blogspot.com/_S5c4k0E-TyM/ScvmCNEI-aI/AAAAAAAAAT0/VVHVYYwRsoA/s320/skin-colors-711079-sw.jpg"/>
          <p:cNvPicPr>
            <a:picLocks noChangeAspect="1" noChangeArrowheads="1"/>
          </p:cNvPicPr>
          <p:nvPr/>
        </p:nvPicPr>
        <p:blipFill>
          <a:blip r:embed="rId4" cstate="print"/>
          <a:srcRect t="2777" b="25000"/>
          <a:stretch>
            <a:fillRect/>
          </a:stretch>
        </p:blipFill>
        <p:spPr bwMode="auto">
          <a:xfrm>
            <a:off x="1600200" y="4800600"/>
            <a:ext cx="6629400" cy="179546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Twins</a:t>
            </a:r>
            <a:endParaRPr lang="en-US" dirty="0"/>
          </a:p>
        </p:txBody>
      </p:sp>
      <p:pic>
        <p:nvPicPr>
          <p:cNvPr id="73730" name="Picture 2" descr="http://t0.gstatic.com/images?q=tbn:ANd9GcRpZy6L6zkCwbJlKheNffXXHBdhKVn_cN8NTKE23ezdNuD0AkP94SkLSOKPmg"/>
          <p:cNvPicPr>
            <a:picLocks noChangeAspect="1" noChangeArrowheads="1"/>
          </p:cNvPicPr>
          <p:nvPr/>
        </p:nvPicPr>
        <p:blipFill>
          <a:blip r:embed="rId2" cstate="print"/>
          <a:srcRect/>
          <a:stretch>
            <a:fillRect/>
          </a:stretch>
        </p:blipFill>
        <p:spPr bwMode="auto">
          <a:xfrm>
            <a:off x="1371600" y="1905000"/>
            <a:ext cx="6248400" cy="415802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Pedigrees</a:t>
            </a:r>
            <a:endParaRPr lang="en-US" dirty="0"/>
          </a:p>
        </p:txBody>
      </p:sp>
      <p:sp>
        <p:nvSpPr>
          <p:cNvPr id="3" name="Content Placeholder 2"/>
          <p:cNvSpPr>
            <a:spLocks noGrp="1"/>
          </p:cNvSpPr>
          <p:nvPr>
            <p:ph idx="1"/>
          </p:nvPr>
        </p:nvSpPr>
        <p:spPr/>
        <p:txBody>
          <a:bodyPr/>
          <a:lstStyle/>
          <a:p>
            <a:r>
              <a:rPr lang="en-US" dirty="0" smtClean="0"/>
              <a:t>Unlike Mendel’s pea plants that produced seeds every 90 days, patterns of human inheritance aren’t easy to study.</a:t>
            </a:r>
          </a:p>
          <a:p>
            <a:r>
              <a:rPr lang="en-US" dirty="0" smtClean="0"/>
              <a:t>Mature slowly</a:t>
            </a:r>
          </a:p>
          <a:p>
            <a:r>
              <a:rPr lang="en-US" dirty="0" smtClean="0"/>
              <a:t>Many years pass between generations</a:t>
            </a:r>
          </a:p>
          <a:p>
            <a:r>
              <a:rPr lang="en-US" dirty="0" smtClean="0"/>
              <a:t>Few offspring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Pedigrees</a:t>
            </a:r>
            <a:endParaRPr lang="en-US" dirty="0"/>
          </a:p>
        </p:txBody>
      </p:sp>
      <p:sp>
        <p:nvSpPr>
          <p:cNvPr id="3" name="Content Placeholder 2"/>
          <p:cNvSpPr>
            <a:spLocks noGrp="1"/>
          </p:cNvSpPr>
          <p:nvPr>
            <p:ph idx="1"/>
          </p:nvPr>
        </p:nvSpPr>
        <p:spPr/>
        <p:txBody>
          <a:bodyPr/>
          <a:lstStyle/>
          <a:p>
            <a:r>
              <a:rPr lang="en-US" dirty="0" smtClean="0"/>
              <a:t>What we do have to aid in the study of human inheritance are family trees and family histories.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Pedigrees</a:t>
            </a:r>
            <a:endParaRPr lang="en-US" dirty="0"/>
          </a:p>
        </p:txBody>
      </p:sp>
      <p:sp>
        <p:nvSpPr>
          <p:cNvPr id="3" name="Content Placeholder 2"/>
          <p:cNvSpPr>
            <a:spLocks noGrp="1"/>
          </p:cNvSpPr>
          <p:nvPr>
            <p:ph idx="1"/>
          </p:nvPr>
        </p:nvSpPr>
        <p:spPr/>
        <p:txBody>
          <a:bodyPr/>
          <a:lstStyle/>
          <a:p>
            <a:r>
              <a:rPr lang="en-US" dirty="0" smtClean="0"/>
              <a:t>Geneticists study family trees or pedigrees to learn about human inheritance patterns.</a:t>
            </a:r>
          </a:p>
          <a:p>
            <a:pPr lvl="0"/>
            <a:r>
              <a:rPr lang="en-US" b="1" dirty="0" smtClean="0"/>
              <a:t>Pedigree </a:t>
            </a:r>
            <a:r>
              <a:rPr lang="en-US" b="1" dirty="0"/>
              <a:t>– a chart that shows how a trait and the genes that control it are inherited within a family.</a:t>
            </a:r>
          </a:p>
          <a:p>
            <a:endParaRPr lang="en-US"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886200" y="4038600"/>
            <a:ext cx="4506177"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Symbols of a Pedigree</a:t>
            </a:r>
            <a:endParaRPr lang="en-US" b="1" dirty="0"/>
          </a:p>
        </p:txBody>
      </p:sp>
      <p:sp>
        <p:nvSpPr>
          <p:cNvPr id="3" name="Content Placeholder 2"/>
          <p:cNvSpPr>
            <a:spLocks noGrp="1"/>
          </p:cNvSpPr>
          <p:nvPr>
            <p:ph idx="1"/>
          </p:nvPr>
        </p:nvSpPr>
        <p:spPr>
          <a:xfrm>
            <a:off x="457200" y="1600200"/>
            <a:ext cx="7162800" cy="4525963"/>
          </a:xfrm>
        </p:spPr>
        <p:txBody>
          <a:bodyPr/>
          <a:lstStyle/>
          <a:p>
            <a:pPr lvl="0"/>
            <a:r>
              <a:rPr lang="en-US" b="1" dirty="0"/>
              <a:t>Circle – female</a:t>
            </a:r>
          </a:p>
          <a:p>
            <a:pPr lvl="0"/>
            <a:r>
              <a:rPr lang="en-US" b="1" dirty="0"/>
              <a:t>Square – male</a:t>
            </a:r>
          </a:p>
          <a:p>
            <a:pPr lvl="0"/>
            <a:r>
              <a:rPr lang="en-US" b="1" dirty="0"/>
              <a:t>Horizontal line between circle and square – marriage</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267200" y="3962400"/>
            <a:ext cx="42576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TotalTime>
  <Words>1186</Words>
  <Application>Microsoft Office PowerPoint</Application>
  <PresentationFormat>On-screen Show (4:3)</PresentationFormat>
  <Paragraphs>179</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Review Punnett Squares</vt:lpstr>
      <vt:lpstr>Crossing one trait</vt:lpstr>
      <vt:lpstr>Crossing two traits</vt:lpstr>
      <vt:lpstr>Crossing two traits</vt:lpstr>
      <vt:lpstr>Heredity in Humans</vt:lpstr>
      <vt:lpstr>Pedigrees</vt:lpstr>
      <vt:lpstr>Pedigrees</vt:lpstr>
      <vt:lpstr>Pedigrees</vt:lpstr>
      <vt:lpstr>Symbols of a Pedigree</vt:lpstr>
      <vt:lpstr>Symbols of a Pedigree</vt:lpstr>
      <vt:lpstr>Slide 11</vt:lpstr>
      <vt:lpstr>Two kinds of genetic triats:</vt:lpstr>
      <vt:lpstr>Recessive Traits </vt:lpstr>
      <vt:lpstr>Tay-Sachs disease</vt:lpstr>
      <vt:lpstr>Cystic Fibrosis</vt:lpstr>
      <vt:lpstr>Albinism</vt:lpstr>
      <vt:lpstr>Dominant Traits</vt:lpstr>
      <vt:lpstr>Dominant traits</vt:lpstr>
      <vt:lpstr>Huntington disease</vt:lpstr>
      <vt:lpstr>Solve the Genetic Puzzle!</vt:lpstr>
      <vt:lpstr>Solve the Genetic Puzzle!</vt:lpstr>
      <vt:lpstr>Genetic Counseling</vt:lpstr>
      <vt:lpstr>Pedigree for Huntington disease</vt:lpstr>
      <vt:lpstr>Pedigree for Albinism</vt:lpstr>
      <vt:lpstr>Slide 25</vt:lpstr>
      <vt:lpstr>What does your pedigree chart look like?</vt:lpstr>
      <vt:lpstr>Purpose of a pedigree cart</vt:lpstr>
      <vt:lpstr>Interpreting a pedigree chart</vt:lpstr>
      <vt:lpstr>23 pairs of Chromosomes</vt:lpstr>
      <vt:lpstr>Slide 30</vt:lpstr>
      <vt:lpstr>Father unaffected, Mother carrier</vt:lpstr>
      <vt:lpstr>Father affected, Mother unaffected</vt:lpstr>
      <vt:lpstr>Father affected, Mother carrier</vt:lpstr>
      <vt:lpstr>X-Linked Example: Colorblindness</vt:lpstr>
      <vt:lpstr>Slide 35</vt:lpstr>
      <vt:lpstr>Interpreting a pedigree chart</vt:lpstr>
      <vt:lpstr>Example of Pedigree Charts</vt:lpstr>
      <vt:lpstr>Example of Pedigree Charts</vt:lpstr>
      <vt:lpstr>Interpreting a pedigree chart</vt:lpstr>
      <vt:lpstr>Example of Pedigree Charts</vt:lpstr>
      <vt:lpstr>Example of Pedigree Charts</vt:lpstr>
      <vt:lpstr>Slide 42</vt:lpstr>
      <vt:lpstr>Beyond Mendel’s “Laws”</vt:lpstr>
      <vt:lpstr>Mendel worked with peas….</vt:lpstr>
      <vt:lpstr>Incomplete Dominance</vt:lpstr>
      <vt:lpstr>Human example of incomplete dominance</vt:lpstr>
      <vt:lpstr>What would be the phenotypic ratio of the offspring of cross between a white mouse and a black mouse in incomplete dominance?</vt:lpstr>
      <vt:lpstr>Codominance</vt:lpstr>
      <vt:lpstr>Codominance</vt:lpstr>
      <vt:lpstr>Human example of Codominance</vt:lpstr>
      <vt:lpstr>Predict the outcome if two roan cattle were crossed.</vt:lpstr>
      <vt:lpstr>Multiple Alleles</vt:lpstr>
      <vt:lpstr>Multiple Alleles </vt:lpstr>
      <vt:lpstr>Multiple Alleles</vt:lpstr>
      <vt:lpstr>Twins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Punnett Squares</dc:title>
  <dc:creator>Jacob's Sexy</dc:creator>
  <cp:lastModifiedBy>Jam</cp:lastModifiedBy>
  <cp:revision>82</cp:revision>
  <dcterms:created xsi:type="dcterms:W3CDTF">2009-11-18T02:26:56Z</dcterms:created>
  <dcterms:modified xsi:type="dcterms:W3CDTF">2012-11-28T07:25:07Z</dcterms:modified>
</cp:coreProperties>
</file>