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77" r:id="rId13"/>
    <p:sldId id="276" r:id="rId14"/>
    <p:sldId id="275" r:id="rId15"/>
    <p:sldId id="274" r:id="rId16"/>
    <p:sldId id="273" r:id="rId17"/>
    <p:sldId id="267" r:id="rId18"/>
    <p:sldId id="268" r:id="rId19"/>
    <p:sldId id="269" r:id="rId20"/>
    <p:sldId id="270" r:id="rId21"/>
    <p:sldId id="271" r:id="rId22"/>
    <p:sldId id="272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8D7E-D8C5-4D3A-A889-8B555072854C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C3F7-3368-40CB-800F-167CDC9D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Review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dirty="0" smtClean="0"/>
              <a:t>Color, odor, mass, volume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9698" name="Picture 2" descr="http://colourchroma.files.wordpress.com/2011/08/ora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2857500" cy="27908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43600" y="2971800"/>
            <a:ext cx="281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Magnetism</a:t>
            </a:r>
          </a:p>
          <a:p>
            <a:endParaRPr lang="en-US" sz="3200" dirty="0" smtClean="0"/>
          </a:p>
          <a:p>
            <a:r>
              <a:rPr lang="en-US" sz="3200" dirty="0" smtClean="0"/>
              <a:t>Strength</a:t>
            </a:r>
          </a:p>
          <a:p>
            <a:endParaRPr lang="en-US" sz="3200" dirty="0" smtClean="0"/>
          </a:p>
          <a:p>
            <a:r>
              <a:rPr lang="en-US" sz="3200" dirty="0" smtClean="0"/>
              <a:t>Ability to conduct a current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Conductivity – rate at which it </a:t>
            </a:r>
            <a:r>
              <a:rPr lang="en-US" sz="4400" b="1" dirty="0" smtClean="0"/>
              <a:t>transfers heat</a:t>
            </a:r>
            <a:endParaRPr lang="en-US" sz="4400" b="1" dirty="0"/>
          </a:p>
        </p:txBody>
      </p:sp>
      <p:pic>
        <p:nvPicPr>
          <p:cNvPr id="28674" name="Picture 2" descr="http://getfile3.posterous.com/getfile/files.posterous.com/temp-2011-12-09/JlIefEktermysJlGFCikFvgyHAEedBEmzGpsqxysGyIJhhcwtrlFCgIxCosm/soma_hotchoclat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667000"/>
            <a:ext cx="2857500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4876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Plastic Foam is a poor conductor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State </a:t>
            </a:r>
            <a:r>
              <a:rPr lang="en-US" sz="4400" dirty="0" smtClean="0"/>
              <a:t>– </a:t>
            </a:r>
            <a:r>
              <a:rPr lang="en-US" sz="4400" b="1" dirty="0" smtClean="0"/>
              <a:t>physical form </a:t>
            </a:r>
            <a:r>
              <a:rPr lang="en-US" sz="4400" dirty="0"/>
              <a:t>it is in such as </a:t>
            </a:r>
            <a:r>
              <a:rPr lang="en-US" sz="4400" b="1" dirty="0" smtClean="0"/>
              <a:t>solid</a:t>
            </a:r>
            <a:r>
              <a:rPr lang="en-US" sz="4400" dirty="0" smtClean="0"/>
              <a:t>, </a:t>
            </a:r>
            <a:r>
              <a:rPr lang="en-US" sz="4400" b="1" dirty="0" smtClean="0"/>
              <a:t>liquid</a:t>
            </a:r>
            <a:r>
              <a:rPr lang="en-US" sz="4400" dirty="0" smtClean="0"/>
              <a:t>, or </a:t>
            </a:r>
            <a:r>
              <a:rPr lang="en-US" sz="4400" b="1" dirty="0" smtClean="0"/>
              <a:t>gas</a:t>
            </a:r>
            <a:endParaRPr lang="en-US" sz="4400" b="1" dirty="0"/>
          </a:p>
          <a:p>
            <a:endParaRPr lang="en-US" dirty="0"/>
          </a:p>
        </p:txBody>
      </p:sp>
      <p:pic>
        <p:nvPicPr>
          <p:cNvPr id="30722" name="Picture 2" descr="http://www.lookgoodnakedin90days.com/blogimages/water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048000"/>
            <a:ext cx="2362200" cy="36718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5181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Ice is water in the solid state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Solubility – ability to </a:t>
            </a:r>
            <a:r>
              <a:rPr lang="en-US" sz="4400" b="1" dirty="0" smtClean="0"/>
              <a:t>dissolve</a:t>
            </a:r>
            <a:r>
              <a:rPr lang="en-US" sz="4400" dirty="0" smtClean="0"/>
              <a:t> </a:t>
            </a:r>
            <a:r>
              <a:rPr lang="en-US" sz="4400" dirty="0"/>
              <a:t>in another substance</a:t>
            </a:r>
          </a:p>
        </p:txBody>
      </p:sp>
      <p:pic>
        <p:nvPicPr>
          <p:cNvPr id="31748" name="Picture 4" descr="http://jennidoyle.files.wordpress.com/2011/09/koo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3733800" cy="3733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43600" y="5181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Flavored drink mix dissolves in water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Ductility – ability to be </a:t>
            </a:r>
            <a:r>
              <a:rPr lang="en-US" sz="4400" b="1" dirty="0" smtClean="0"/>
              <a:t>drawn into wires</a:t>
            </a:r>
            <a:endParaRPr lang="en-US" sz="4400" b="1" dirty="0"/>
          </a:p>
        </p:txBody>
      </p:sp>
      <p:pic>
        <p:nvPicPr>
          <p:cNvPr id="32770" name="Picture 2" descr="http://cfnewsads.thomasnet.com/images/large/824/8249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590799"/>
            <a:ext cx="3505200" cy="4165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Malleability – ability to be </a:t>
            </a:r>
            <a:r>
              <a:rPr lang="en-US" sz="4400" b="1" dirty="0" smtClean="0"/>
              <a:t>rolled</a:t>
            </a:r>
            <a:r>
              <a:rPr lang="en-US" sz="4400" dirty="0" smtClean="0"/>
              <a:t> </a:t>
            </a:r>
            <a:r>
              <a:rPr lang="en-US" sz="4400" dirty="0"/>
              <a:t>or </a:t>
            </a:r>
            <a:r>
              <a:rPr lang="en-US" sz="4400" b="1" dirty="0" smtClean="0"/>
              <a:t>pounded into sheets</a:t>
            </a:r>
            <a:endParaRPr lang="en-US" sz="4400" b="1" dirty="0"/>
          </a:p>
        </p:txBody>
      </p:sp>
      <p:pic>
        <p:nvPicPr>
          <p:cNvPr id="33794" name="Picture 2" descr="http://www.zombiehunters.org/wiki/images/Aluminum_F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4108418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Density – amount of </a:t>
            </a:r>
            <a:r>
              <a:rPr lang="en-US" sz="4400" b="1" dirty="0" smtClean="0"/>
              <a:t>matter in a given volume</a:t>
            </a:r>
            <a:endParaRPr lang="en-US" sz="4400" b="1" dirty="0"/>
          </a:p>
        </p:txBody>
      </p:sp>
      <p:pic>
        <p:nvPicPr>
          <p:cNvPr id="34818" name="Picture 2" descr="http://images.cabelas.com/is/image/cabelas/s7_310366_imageset_01?hei=380&amp;wid=380"/>
          <p:cNvPicPr>
            <a:picLocks noChangeAspect="1" noChangeArrowheads="1"/>
          </p:cNvPicPr>
          <p:nvPr/>
        </p:nvPicPr>
        <p:blipFill>
          <a:blip r:embed="rId2" cstate="print"/>
          <a:srcRect l="18947" t="16842" r="15790" b="13684"/>
          <a:stretch>
            <a:fillRect/>
          </a:stretch>
        </p:blipFill>
        <p:spPr bwMode="auto">
          <a:xfrm>
            <a:off x="4572000" y="3200400"/>
            <a:ext cx="3048000" cy="324464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3352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 is very dense, so it makes a good sinker for a fishing</a:t>
            </a:r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14800"/>
            <a:ext cx="37814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3000" y="5410200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46 g		2 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r>
              <a:rPr lang="en-US" sz="4400" dirty="0"/>
              <a:t>Density is a useful tool for </a:t>
            </a:r>
            <a:r>
              <a:rPr lang="en-US" sz="4400" b="1" dirty="0" smtClean="0"/>
              <a:t>identifying</a:t>
            </a:r>
            <a:r>
              <a:rPr lang="en-US" sz="4400" dirty="0" smtClean="0"/>
              <a:t> </a:t>
            </a:r>
            <a:r>
              <a:rPr lang="en-US" sz="4400" dirty="0"/>
              <a:t>a substance</a:t>
            </a:r>
          </a:p>
          <a:p>
            <a:endParaRPr lang="en-US" dirty="0"/>
          </a:p>
        </p:txBody>
      </p:sp>
      <p:pic>
        <p:nvPicPr>
          <p:cNvPr id="27652" name="Picture 4" descr="http://images.tutorvista.com/content/measurement-and-experimentation/equal-volume-metals-mass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6629400" cy="4170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Wooden Nickels!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coin testers in vending machines can instantly identify the properties of real coins and reject fake coins.</a:t>
            </a:r>
            <a:endParaRPr lang="en-US" dirty="0"/>
          </a:p>
        </p:txBody>
      </p:sp>
      <p:pic>
        <p:nvPicPr>
          <p:cNvPr id="26626" name="Picture 2" descr="http://cn1.kaboodle.com/hi/img/b/0/0/b8/6/AAAAC8kePZ0AAAAAALhsTg.jpg?v=1268457304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05200"/>
            <a:ext cx="3124200" cy="3124201"/>
          </a:xfrm>
          <a:prstGeom prst="rect">
            <a:avLst/>
          </a:prstGeom>
          <a:noFill/>
        </p:spPr>
      </p:pic>
      <p:pic>
        <p:nvPicPr>
          <p:cNvPr id="26628" name="Picture 4" descr="http://home.comcast.net/~nss_rba/replicas/lincoln_cent_edges.jpg"/>
          <p:cNvPicPr>
            <a:picLocks noChangeAspect="1" noChangeArrowheads="1"/>
          </p:cNvPicPr>
          <p:nvPr/>
        </p:nvPicPr>
        <p:blipFill>
          <a:blip r:embed="rId3" cstate="print"/>
          <a:srcRect t="8081"/>
          <a:stretch>
            <a:fillRect/>
          </a:stretch>
        </p:blipFill>
        <p:spPr bwMode="auto">
          <a:xfrm>
            <a:off x="4495800" y="3200400"/>
            <a:ext cx="2939143" cy="3343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Density:</a:t>
            </a:r>
            <a:endParaRPr lang="en-US" dirty="0"/>
          </a:p>
        </p:txBody>
      </p:sp>
      <p:pic>
        <p:nvPicPr>
          <p:cNvPr id="25602" name="Picture 2" descr="http://www.chemistry-help.info/formula_of_dens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3336202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2 properties of matter?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Measured in </a:t>
            </a:r>
            <a:r>
              <a:rPr lang="en-US" sz="4400" b="1" dirty="0" smtClean="0"/>
              <a:t>g/cm³, g/</a:t>
            </a:r>
            <a:r>
              <a:rPr lang="en-US" sz="4400" b="1" dirty="0" err="1" smtClean="0"/>
              <a:t>mL</a:t>
            </a:r>
            <a:r>
              <a:rPr lang="en-US" sz="4400" b="1" dirty="0" smtClean="0"/>
              <a:t>, kg/m³, and kg/L</a:t>
            </a:r>
            <a:endParaRPr lang="en-US" sz="4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Water has a density of </a:t>
            </a:r>
            <a:r>
              <a:rPr lang="en-US" sz="4400" b="1" dirty="0" smtClean="0"/>
              <a:t>1.00 g/</a:t>
            </a:r>
            <a:r>
              <a:rPr lang="en-US" sz="4400" b="1" dirty="0" err="1" smtClean="0"/>
              <a:t>mL</a:t>
            </a:r>
            <a:endParaRPr lang="en-US" sz="4400" b="1" dirty="0"/>
          </a:p>
          <a:p>
            <a:endParaRPr lang="en-US" dirty="0"/>
          </a:p>
        </p:txBody>
      </p:sp>
      <p:pic>
        <p:nvPicPr>
          <p:cNvPr id="23554" name="Picture 2" descr="http://img.ehowcdn.com/article-new/ehow/images/a07/03/us/determine-density-water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522478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Anything with a higher density than water will </a:t>
            </a:r>
            <a:r>
              <a:rPr lang="en-US" sz="4400" b="1" dirty="0" smtClean="0"/>
              <a:t>sink</a:t>
            </a:r>
            <a:r>
              <a:rPr lang="en-US" sz="4400" dirty="0" smtClean="0"/>
              <a:t>, </a:t>
            </a:r>
            <a:r>
              <a:rPr lang="en-US" sz="4400" dirty="0"/>
              <a:t>and anything with </a:t>
            </a:r>
            <a:r>
              <a:rPr lang="en-US" sz="4400" dirty="0" smtClean="0"/>
              <a:t>a lower </a:t>
            </a:r>
            <a:r>
              <a:rPr lang="en-US" sz="4400" dirty="0"/>
              <a:t>density will </a:t>
            </a:r>
            <a:r>
              <a:rPr lang="en-US" sz="4400" b="1" dirty="0" smtClean="0"/>
              <a:t>float</a:t>
            </a:r>
            <a:endParaRPr lang="en-US" sz="4400" b="1" dirty="0"/>
          </a:p>
          <a:p>
            <a:endParaRPr lang="en-US" dirty="0"/>
          </a:p>
        </p:txBody>
      </p:sp>
      <p:pic>
        <p:nvPicPr>
          <p:cNvPr id="22530" name="Picture 2" descr="http://s1.hubimg.com/u/1150464_f260.jpg"/>
          <p:cNvPicPr>
            <a:picLocks noChangeAspect="1" noChangeArrowheads="1"/>
          </p:cNvPicPr>
          <p:nvPr/>
        </p:nvPicPr>
        <p:blipFill>
          <a:blip r:embed="rId2" cstate="print"/>
          <a:srcRect t="7143"/>
          <a:stretch>
            <a:fillRect/>
          </a:stretch>
        </p:blipFill>
        <p:spPr bwMode="auto">
          <a:xfrm>
            <a:off x="3126506" y="3886200"/>
            <a:ext cx="2397994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tell if an egg has gone bad</a:t>
            </a:r>
            <a:endParaRPr lang="en-US" dirty="0"/>
          </a:p>
        </p:txBody>
      </p:sp>
      <p:pic>
        <p:nvPicPr>
          <p:cNvPr id="35842" name="Picture 2" descr="http://newlifeonahomestead.com/wp-content/uploads/2009/08/floating-e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799" y="2286000"/>
            <a:ext cx="5714995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Salem Witch Trials</a:t>
            </a:r>
            <a:endParaRPr lang="en-US" dirty="0"/>
          </a:p>
        </p:txBody>
      </p:sp>
      <p:pic>
        <p:nvPicPr>
          <p:cNvPr id="37890" name="Picture 2" descr="http://www.findingdulcinea.com/docroot/dulcinea/fd_images/features/multi-day/virtual-tourist/week-10/mon-salem/features/0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4648200" cy="53633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2133600"/>
            <a:ext cx="2438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she floated, she was a witch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If she sank, she wasn’t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1143000"/>
          </a:xfrm>
        </p:spPr>
        <p:txBody>
          <a:bodyPr/>
          <a:lstStyle/>
          <a:p>
            <a:r>
              <a:rPr lang="en-US" dirty="0" smtClean="0"/>
              <a:t>Fun With Density</a:t>
            </a:r>
            <a:endParaRPr lang="en-US" dirty="0"/>
          </a:p>
        </p:txBody>
      </p:sp>
      <p:pic>
        <p:nvPicPr>
          <p:cNvPr id="1026" name="Picture 2" descr="http://t2.gstatic.com/images?q=tbn:ANd9GcQ2dQ4Jj9ujTo7cbA43jxT2GmSmhIvnN_ZIpWkqAp1lZgJqN1HR9K8VhGbT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0"/>
            <a:ext cx="2971800" cy="6761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5400" dirty="0" smtClean="0"/>
              <a:t>A graduated cylinder is used to measure…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4400" dirty="0" smtClean="0"/>
              <a:t>Weight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Volume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Mass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Inertia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volume of a solid is measured in…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4400" dirty="0" smtClean="0"/>
              <a:t>Liters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Grams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Cubic centimeters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All of the above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Mass is measured in…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sz="4400" dirty="0" smtClean="0"/>
              <a:t>Kilograms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Liters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Centimeters</a:t>
            </a:r>
          </a:p>
          <a:p>
            <a:pPr marL="514350" indent="-514350">
              <a:buAutoNum type="alphaLcPeriod"/>
            </a:pPr>
            <a:r>
              <a:rPr lang="en-US" sz="4400" dirty="0" err="1" smtClean="0"/>
              <a:t>Newtons</a:t>
            </a:r>
            <a:endParaRPr lang="en-US" sz="4400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relationship between mass and inertia?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	A nugget of gold is placed in a graduated cylinder that contains 80 </a:t>
            </a:r>
            <a:r>
              <a:rPr lang="en-US" sz="4400" dirty="0" err="1" smtClean="0"/>
              <a:t>mL</a:t>
            </a:r>
            <a:r>
              <a:rPr lang="en-US" sz="4400" dirty="0" smtClean="0"/>
              <a:t> of water.  The water level rises to 225 </a:t>
            </a:r>
            <a:r>
              <a:rPr lang="en-US" sz="4400" dirty="0" err="1" smtClean="0"/>
              <a:t>mL</a:t>
            </a:r>
            <a:r>
              <a:rPr lang="en-US" sz="4400" dirty="0"/>
              <a:t> </a:t>
            </a:r>
            <a:r>
              <a:rPr lang="en-US" sz="4400" dirty="0" smtClean="0"/>
              <a:t>after the nugget is added to the cylinder.  What is the volume of the gold nugget?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2.bp.blogspot.com/-xf4Fl8DFWSE/TZyVo8oAJtI/AAAAAAAAAmk/fxiuxmnHQr4/s1600/20QuestionsTshirt%2BFRONT.jpg"/>
          <p:cNvPicPr>
            <a:picLocks noChangeAspect="1" noChangeArrowheads="1"/>
          </p:cNvPicPr>
          <p:nvPr/>
        </p:nvPicPr>
        <p:blipFill>
          <a:blip r:embed="rId2" cstate="print"/>
          <a:srcRect b="19767"/>
          <a:stretch>
            <a:fillRect/>
          </a:stretch>
        </p:blipFill>
        <p:spPr bwMode="auto">
          <a:xfrm>
            <a:off x="1524000" y="228600"/>
            <a:ext cx="5715000" cy="6302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Physical property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</a:t>
            </a:r>
            <a:r>
              <a:rPr lang="en-US" sz="4400" b="1" dirty="0" smtClean="0"/>
              <a:t>characteristic</a:t>
            </a:r>
            <a:r>
              <a:rPr lang="en-US" sz="4400" dirty="0" smtClean="0"/>
              <a:t> </a:t>
            </a:r>
            <a:r>
              <a:rPr lang="en-US" sz="4400" dirty="0"/>
              <a:t>of a substance that can be observed </a:t>
            </a:r>
            <a:r>
              <a:rPr lang="en-US" sz="4400" b="1" dirty="0" smtClean="0"/>
              <a:t>without changing its identity</a:t>
            </a:r>
            <a:endParaRPr lang="en-US" sz="4400" b="1" dirty="0"/>
          </a:p>
          <a:p>
            <a:endParaRPr lang="en-US" dirty="0"/>
          </a:p>
        </p:txBody>
      </p:sp>
      <p:pic>
        <p:nvPicPr>
          <p:cNvPr id="17410" name="Picture 2" descr="http://www.nyapplecountry.com/images/photosvarieties/redrom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31718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301</Words>
  <Application>Microsoft Office PowerPoint</Application>
  <PresentationFormat>On-screen Show (4:3)</PresentationFormat>
  <Paragraphs>62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Review</vt:lpstr>
      <vt:lpstr>What are the 2 properties of matter?</vt:lpstr>
      <vt:lpstr>A graduated cylinder is used to measure…</vt:lpstr>
      <vt:lpstr>The volume of a solid is measured in…</vt:lpstr>
      <vt:lpstr>Mass is measured in…</vt:lpstr>
      <vt:lpstr>What is the relationship between mass and inertia?</vt:lpstr>
      <vt:lpstr>Slide 7</vt:lpstr>
      <vt:lpstr>Slide 8</vt:lpstr>
      <vt:lpstr>Physical property </vt:lpstr>
      <vt:lpstr>Examples:</vt:lpstr>
      <vt:lpstr>Other physical properties</vt:lpstr>
      <vt:lpstr>Other physical properties</vt:lpstr>
      <vt:lpstr>Other physical properties</vt:lpstr>
      <vt:lpstr>Other physical properties</vt:lpstr>
      <vt:lpstr>Other physical properties</vt:lpstr>
      <vt:lpstr>Other physical properties</vt:lpstr>
      <vt:lpstr>Slide 17</vt:lpstr>
      <vt:lpstr>No Wooden Nickels!</vt:lpstr>
      <vt:lpstr>Equation for Density:</vt:lpstr>
      <vt:lpstr>Density</vt:lpstr>
      <vt:lpstr>Density</vt:lpstr>
      <vt:lpstr>Density</vt:lpstr>
      <vt:lpstr>How to tell if an egg has gone bad</vt:lpstr>
      <vt:lpstr>Salem Witch Trials</vt:lpstr>
      <vt:lpstr>Fun With Density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Jam</dc:creator>
  <cp:lastModifiedBy>Jam</cp:lastModifiedBy>
  <cp:revision>12</cp:revision>
  <dcterms:created xsi:type="dcterms:W3CDTF">2012-09-13T04:01:35Z</dcterms:created>
  <dcterms:modified xsi:type="dcterms:W3CDTF">2012-09-17T00:56:50Z</dcterms:modified>
</cp:coreProperties>
</file>