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7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517D-1377-490D-900D-D9EEC389F3C5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7575-B6C8-4B1C-9AB1-364AA5C03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517D-1377-490D-900D-D9EEC389F3C5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7575-B6C8-4B1C-9AB1-364AA5C03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517D-1377-490D-900D-D9EEC389F3C5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7575-B6C8-4B1C-9AB1-364AA5C03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517D-1377-490D-900D-D9EEC389F3C5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7575-B6C8-4B1C-9AB1-364AA5C03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517D-1377-490D-900D-D9EEC389F3C5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7575-B6C8-4B1C-9AB1-364AA5C03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517D-1377-490D-900D-D9EEC389F3C5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7575-B6C8-4B1C-9AB1-364AA5C03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517D-1377-490D-900D-D9EEC389F3C5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7575-B6C8-4B1C-9AB1-364AA5C03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517D-1377-490D-900D-D9EEC389F3C5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7575-B6C8-4B1C-9AB1-364AA5C03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517D-1377-490D-900D-D9EEC389F3C5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7575-B6C8-4B1C-9AB1-364AA5C03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517D-1377-490D-900D-D9EEC389F3C5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7575-B6C8-4B1C-9AB1-364AA5C03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2517D-1377-490D-900D-D9EEC389F3C5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B7575-B6C8-4B1C-9AB1-364AA5C03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2517D-1377-490D-900D-D9EEC389F3C5}" type="datetimeFigureOut">
              <a:rPr lang="en-US" smtClean="0"/>
              <a:pPr/>
              <a:t>2/25/2012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B7575-B6C8-4B1C-9AB1-364AA5C034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/>
              <a:t>Empirical and Molecular Formulas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>
            <a:normAutofit/>
          </a:bodyPr>
          <a:lstStyle/>
          <a:p>
            <a:r>
              <a:rPr lang="en-US" sz="6000" b="1" dirty="0"/>
              <a:t>Steps for determining the </a:t>
            </a:r>
            <a:r>
              <a:rPr lang="en-US" sz="6000" b="1" dirty="0" smtClean="0"/>
              <a:t>empirical </a:t>
            </a:r>
            <a:r>
              <a:rPr lang="en-US" sz="6000" b="1" dirty="0"/>
              <a:t>formula</a:t>
            </a:r>
            <a:r>
              <a:rPr lang="en-US" sz="6000" b="1" dirty="0" smtClean="0"/>
              <a:t>:</a:t>
            </a:r>
            <a:endParaRPr lang="en-US" sz="6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lnSpcReduction="10000"/>
          </a:bodyPr>
          <a:lstStyle/>
          <a:p>
            <a:pPr marL="742950" lvl="0" indent="-742950">
              <a:buAutoNum type="arabicPeriod"/>
            </a:pPr>
            <a:r>
              <a:rPr lang="en-US" sz="4400" dirty="0" smtClean="0"/>
              <a:t>Find </a:t>
            </a:r>
            <a:r>
              <a:rPr lang="en-US" sz="4400" dirty="0"/>
              <a:t>number of </a:t>
            </a:r>
            <a:r>
              <a:rPr lang="en-US" sz="4400" b="1" dirty="0" smtClean="0"/>
              <a:t>grams</a:t>
            </a:r>
            <a:r>
              <a:rPr lang="en-US" sz="4400" dirty="0" smtClean="0"/>
              <a:t> </a:t>
            </a:r>
            <a:r>
              <a:rPr lang="en-US" sz="4400" dirty="0"/>
              <a:t>of each </a:t>
            </a:r>
            <a:r>
              <a:rPr lang="en-US" sz="4400" dirty="0" smtClean="0"/>
              <a:t>element</a:t>
            </a:r>
          </a:p>
          <a:p>
            <a:pPr marL="742950" lvl="0" indent="-742950">
              <a:buAutoNum type="arabicPeriod"/>
            </a:pPr>
            <a:endParaRPr lang="en-US" sz="3600" dirty="0"/>
          </a:p>
          <a:p>
            <a:pPr lvl="1"/>
            <a:r>
              <a:rPr lang="en-US" sz="4400" dirty="0"/>
              <a:t>If % is given, assume </a:t>
            </a:r>
            <a:r>
              <a:rPr lang="en-US" sz="4400" dirty="0" smtClean="0"/>
              <a:t>                       that </a:t>
            </a:r>
            <a:r>
              <a:rPr lang="en-US" sz="4400" dirty="0"/>
              <a:t>total mass </a:t>
            </a:r>
            <a:r>
              <a:rPr lang="en-US" sz="4400" dirty="0" smtClean="0"/>
              <a:t>is</a:t>
            </a:r>
            <a:r>
              <a:rPr lang="en-US" sz="4400" b="1" dirty="0" smtClean="0"/>
              <a:t>                               100 g </a:t>
            </a:r>
            <a:r>
              <a:rPr lang="en-US" sz="4400" dirty="0" smtClean="0"/>
              <a:t>so </a:t>
            </a:r>
            <a:r>
              <a:rPr lang="en-US" sz="4400" dirty="0"/>
              <a:t>that </a:t>
            </a:r>
            <a:r>
              <a:rPr lang="en-US" sz="4400" b="1" dirty="0" smtClean="0"/>
              <a:t>the                                      mass</a:t>
            </a:r>
            <a:r>
              <a:rPr lang="en-US" sz="4400" dirty="0" smtClean="0"/>
              <a:t> </a:t>
            </a:r>
            <a:r>
              <a:rPr lang="en-US" sz="4400" dirty="0"/>
              <a:t>of each </a:t>
            </a:r>
            <a:r>
              <a:rPr lang="en-US" sz="4400" dirty="0" smtClean="0"/>
              <a:t>                                        element </a:t>
            </a:r>
            <a:r>
              <a:rPr lang="en-US" sz="4400" dirty="0"/>
              <a:t>= </a:t>
            </a:r>
            <a:r>
              <a:rPr lang="en-US" sz="4400" b="1" dirty="0" smtClean="0"/>
              <a:t>% given</a:t>
            </a:r>
            <a:endParaRPr lang="en-US" sz="4400" b="1" dirty="0"/>
          </a:p>
          <a:p>
            <a:pPr>
              <a:buNone/>
            </a:pPr>
            <a:endParaRPr lang="en-US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1752600"/>
            <a:ext cx="2891436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lvl="0">
              <a:buNone/>
            </a:pPr>
            <a:r>
              <a:rPr lang="en-US" sz="4400" dirty="0" smtClean="0"/>
              <a:t>2. Convert </a:t>
            </a:r>
            <a:r>
              <a:rPr lang="en-US" sz="4400" b="1" dirty="0" smtClean="0"/>
              <a:t>mass</a:t>
            </a:r>
            <a:r>
              <a:rPr lang="en-US" sz="4400" dirty="0" smtClean="0"/>
              <a:t> </a:t>
            </a:r>
            <a:r>
              <a:rPr lang="en-US" sz="4400" dirty="0"/>
              <a:t>to </a:t>
            </a:r>
            <a:r>
              <a:rPr lang="en-US" sz="4400" b="1" dirty="0" smtClean="0"/>
              <a:t>moles</a:t>
            </a:r>
            <a:r>
              <a:rPr lang="en-US" sz="4400" dirty="0" smtClean="0"/>
              <a:t> </a:t>
            </a:r>
            <a:r>
              <a:rPr lang="en-US" sz="4400" dirty="0"/>
              <a:t>using the molar mass from periodic table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733800"/>
            <a:ext cx="62664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Moles				Mass</a:t>
            </a:r>
            <a:endParaRPr lang="en-US" sz="5400" dirty="0"/>
          </a:p>
        </p:txBody>
      </p:sp>
      <p:sp>
        <p:nvSpPr>
          <p:cNvPr id="7" name="Left Arrow 6"/>
          <p:cNvSpPr/>
          <p:nvPr/>
        </p:nvSpPr>
        <p:spPr>
          <a:xfrm>
            <a:off x="3505200" y="3505200"/>
            <a:ext cx="2057400" cy="4572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00400" y="2895600"/>
            <a:ext cx="2753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g/molar mass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3. </a:t>
            </a:r>
            <a:r>
              <a:rPr lang="en-US" sz="4400" b="1" dirty="0" smtClean="0"/>
              <a:t>Divide</a:t>
            </a:r>
            <a:r>
              <a:rPr lang="en-US" sz="4400" dirty="0" smtClean="0"/>
              <a:t> </a:t>
            </a:r>
            <a:r>
              <a:rPr lang="en-US" sz="4400" dirty="0"/>
              <a:t>each mole value by the </a:t>
            </a:r>
            <a:r>
              <a:rPr lang="en-US" sz="4400" b="1" dirty="0"/>
              <a:t>smallest number of moles </a:t>
            </a:r>
            <a:r>
              <a:rPr lang="en-US" sz="4400" b="1" dirty="0" smtClean="0"/>
              <a:t>calculated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657600"/>
            <a:ext cx="69637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4 mol X			20 mol Y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038600"/>
            <a:ext cx="20185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________</a:t>
            </a:r>
          </a:p>
          <a:p>
            <a:r>
              <a:rPr lang="en-US" sz="3600" dirty="0" smtClean="0"/>
              <a:t>        4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5715000" y="4038600"/>
            <a:ext cx="220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________</a:t>
            </a:r>
          </a:p>
          <a:p>
            <a:r>
              <a:rPr lang="en-US" sz="3600" dirty="0" smtClean="0"/>
              <a:t>        4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lvl="0">
              <a:buNone/>
            </a:pPr>
            <a:r>
              <a:rPr lang="en-US" sz="4400" dirty="0" smtClean="0"/>
              <a:t>4. </a:t>
            </a:r>
            <a:r>
              <a:rPr lang="en-US" sz="4400" b="1" dirty="0" smtClean="0"/>
              <a:t>Round</a:t>
            </a:r>
            <a:r>
              <a:rPr lang="en-US" sz="4400" dirty="0" smtClean="0"/>
              <a:t> </a:t>
            </a:r>
            <a:r>
              <a:rPr lang="en-US" sz="4400" dirty="0"/>
              <a:t>to the nearest whole #.  This is the </a:t>
            </a:r>
            <a:r>
              <a:rPr lang="en-US" sz="4400" b="1" dirty="0" smtClean="0"/>
              <a:t>mole ratio</a:t>
            </a:r>
            <a:r>
              <a:rPr lang="en-US" sz="4400" dirty="0" smtClean="0"/>
              <a:t> </a:t>
            </a:r>
            <a:r>
              <a:rPr lang="en-US" sz="4400" dirty="0"/>
              <a:t>of the elements and is represented by </a:t>
            </a:r>
            <a:r>
              <a:rPr lang="en-US" sz="4400" b="1" dirty="0" smtClean="0"/>
              <a:t>subscripts</a:t>
            </a:r>
            <a:r>
              <a:rPr lang="en-US" sz="4400" dirty="0" smtClean="0"/>
              <a:t> </a:t>
            </a:r>
            <a:r>
              <a:rPr lang="en-US" sz="4400" dirty="0"/>
              <a:t>in the empirical formula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4495800"/>
            <a:ext cx="69637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/>
              <a:t>4 mol X			20 mol Y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4876800"/>
            <a:ext cx="20185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________</a:t>
            </a:r>
          </a:p>
          <a:p>
            <a:r>
              <a:rPr lang="en-US" sz="3600" dirty="0" smtClean="0"/>
              <a:t>        4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5715000" y="4876800"/>
            <a:ext cx="2209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________</a:t>
            </a:r>
          </a:p>
          <a:p>
            <a:r>
              <a:rPr lang="en-US" sz="3600" dirty="0" smtClean="0"/>
              <a:t>        4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Whole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pPr lvl="0"/>
            <a:r>
              <a:rPr lang="en-US" sz="4000" dirty="0"/>
              <a:t>If the number is too far to round, </a:t>
            </a:r>
            <a:r>
              <a:rPr lang="en-US" sz="4000" b="1" dirty="0" smtClean="0"/>
              <a:t>multiply</a:t>
            </a:r>
            <a:r>
              <a:rPr lang="en-US" sz="4000" dirty="0" smtClean="0"/>
              <a:t> </a:t>
            </a:r>
            <a:r>
              <a:rPr lang="en-US" sz="4000" dirty="0"/>
              <a:t>each solution by same </a:t>
            </a:r>
            <a:r>
              <a:rPr lang="en-US" sz="4000" b="1" dirty="0" smtClean="0"/>
              <a:t>factor</a:t>
            </a:r>
            <a:r>
              <a:rPr lang="en-US" sz="4000" dirty="0" smtClean="0"/>
              <a:t> </a:t>
            </a:r>
            <a:r>
              <a:rPr lang="en-US" sz="4000" dirty="0"/>
              <a:t>to get the lowest whole number</a:t>
            </a:r>
          </a:p>
          <a:p>
            <a:pPr lvl="0"/>
            <a:r>
              <a:rPr lang="en-US" sz="4000" dirty="0"/>
              <a:t>Example</a:t>
            </a:r>
            <a:r>
              <a:rPr lang="en-US" sz="4000" dirty="0" smtClean="0"/>
              <a:t>: </a:t>
            </a:r>
            <a:r>
              <a:rPr lang="en-US" sz="4000" b="1" dirty="0" smtClean="0"/>
              <a:t>1.5 x 2 = 3</a:t>
            </a:r>
            <a:endParaRPr lang="en-US" sz="4000" b="1" dirty="0"/>
          </a:p>
          <a:p>
            <a:pPr lvl="0"/>
            <a:r>
              <a:rPr lang="en-US" sz="4000" dirty="0"/>
              <a:t>Example</a:t>
            </a:r>
            <a:r>
              <a:rPr lang="en-US" sz="4000" dirty="0" smtClean="0"/>
              <a:t>: </a:t>
            </a:r>
            <a:r>
              <a:rPr lang="en-US" sz="4000" b="1" dirty="0" smtClean="0"/>
              <a:t>1.33 x 3 = 4</a:t>
            </a:r>
            <a:endParaRPr lang="en-US" sz="4000" b="1" dirty="0"/>
          </a:p>
          <a:p>
            <a:pPr lvl="0"/>
            <a:r>
              <a:rPr lang="en-US" sz="4000" dirty="0" smtClean="0"/>
              <a:t>Example: </a:t>
            </a:r>
            <a:r>
              <a:rPr lang="en-US" sz="4000" b="1" dirty="0" smtClean="0"/>
              <a:t>1.25 x 4 = 5</a:t>
            </a:r>
            <a:endParaRPr lang="en-US" sz="4000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5. Write empirical formula with whole numbers as subscripts for elements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3810000"/>
            <a:ext cx="628729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1 mol X                     5 mol Y</a:t>
            </a:r>
          </a:p>
          <a:p>
            <a:endParaRPr lang="en-US" sz="4400" dirty="0" smtClean="0"/>
          </a:p>
          <a:p>
            <a:pPr algn="ctr"/>
            <a:r>
              <a:rPr lang="en-US" sz="7200" b="1" dirty="0" smtClean="0"/>
              <a:t>XY₅</a:t>
            </a:r>
            <a:endParaRPr lang="en-US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Try It!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Cinnamon contains </a:t>
            </a:r>
            <a:r>
              <a:rPr lang="en-US" sz="4000" dirty="0" err="1" smtClean="0"/>
              <a:t>cinnamaldehyde</a:t>
            </a:r>
            <a:r>
              <a:rPr lang="en-US" sz="4000" dirty="0" smtClean="0"/>
              <a:t>.  A molecule of </a:t>
            </a:r>
            <a:r>
              <a:rPr lang="en-US" sz="4000" dirty="0" err="1" smtClean="0"/>
              <a:t>cinnamaldehyde</a:t>
            </a:r>
            <a:r>
              <a:rPr lang="en-US" sz="4000" dirty="0" smtClean="0"/>
              <a:t> contains:</a:t>
            </a:r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 smtClean="0"/>
              <a:t>81.79% C</a:t>
            </a:r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 smtClean="0"/>
              <a:t>6.10% H</a:t>
            </a:r>
          </a:p>
          <a:p>
            <a:pPr>
              <a:buNone/>
            </a:pPr>
            <a:r>
              <a:rPr lang="en-US" sz="4000" dirty="0"/>
              <a:t>	</a:t>
            </a:r>
            <a:r>
              <a:rPr lang="en-US" sz="4000" dirty="0" smtClean="0"/>
              <a:t>12.11% O</a:t>
            </a:r>
          </a:p>
          <a:p>
            <a:pPr algn="ctr">
              <a:buNone/>
            </a:pPr>
            <a:r>
              <a:rPr lang="en-US" sz="4000" dirty="0" smtClean="0"/>
              <a:t>What is the empirical formula?</a:t>
            </a:r>
          </a:p>
          <a:p>
            <a:pPr>
              <a:buNone/>
            </a:pP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1. Find grams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457200" y="2971800"/>
            <a:ext cx="7924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5400" dirty="0" smtClean="0"/>
              <a:t>81.79% C	</a:t>
            </a:r>
          </a:p>
          <a:p>
            <a:pPr>
              <a:buNone/>
            </a:pPr>
            <a:r>
              <a:rPr lang="en-US" sz="5400" dirty="0" smtClean="0"/>
              <a:t>	6.10% H	</a:t>
            </a:r>
          </a:p>
          <a:p>
            <a:pPr>
              <a:buNone/>
            </a:pPr>
            <a:r>
              <a:rPr lang="en-US" sz="5400" dirty="0" smtClean="0"/>
              <a:t>	12.11% O		</a:t>
            </a:r>
          </a:p>
        </p:txBody>
      </p:sp>
      <p:sp>
        <p:nvSpPr>
          <p:cNvPr id="5" name="Rectangle 4"/>
          <p:cNvSpPr/>
          <p:nvPr/>
        </p:nvSpPr>
        <p:spPr>
          <a:xfrm>
            <a:off x="4419600" y="2971800"/>
            <a:ext cx="3352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5400" dirty="0" smtClean="0"/>
              <a:t>= 81.79g	</a:t>
            </a:r>
          </a:p>
          <a:p>
            <a:pPr>
              <a:buNone/>
            </a:pPr>
            <a:r>
              <a:rPr lang="en-US" sz="5400" dirty="0" smtClean="0"/>
              <a:t>= 6.10g</a:t>
            </a:r>
          </a:p>
          <a:p>
            <a:pPr>
              <a:buNone/>
            </a:pPr>
            <a:r>
              <a:rPr lang="en-US" sz="5400" dirty="0" smtClean="0"/>
              <a:t>= 12.11g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2. Mass to moles (divide g by molar mass)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457200" y="3352800"/>
            <a:ext cx="3124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5400" dirty="0" smtClean="0"/>
              <a:t>81.79g C	</a:t>
            </a:r>
          </a:p>
          <a:p>
            <a:pPr>
              <a:buNone/>
            </a:pPr>
            <a:r>
              <a:rPr lang="en-US" sz="5400" dirty="0" smtClean="0"/>
              <a:t>6.10g H	</a:t>
            </a:r>
            <a:endParaRPr lang="en-US" sz="2800" dirty="0" smtClean="0"/>
          </a:p>
          <a:p>
            <a:pPr>
              <a:buNone/>
            </a:pPr>
            <a:r>
              <a:rPr lang="en-US" sz="5400" dirty="0" smtClean="0"/>
              <a:t>12.11g O	</a:t>
            </a:r>
          </a:p>
        </p:txBody>
      </p:sp>
      <p:sp>
        <p:nvSpPr>
          <p:cNvPr id="5" name="Rectangle 4"/>
          <p:cNvSpPr/>
          <p:nvPr/>
        </p:nvSpPr>
        <p:spPr>
          <a:xfrm>
            <a:off x="2971800" y="3352800"/>
            <a:ext cx="6400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5400" dirty="0" smtClean="0"/>
              <a:t>/12.01  = 6.81 mol	</a:t>
            </a:r>
          </a:p>
          <a:p>
            <a:pPr>
              <a:buNone/>
            </a:pPr>
            <a:r>
              <a:rPr lang="en-US" sz="5400" dirty="0" smtClean="0"/>
              <a:t>/1.01    = 6.04 mol</a:t>
            </a:r>
          </a:p>
          <a:p>
            <a:pPr>
              <a:buNone/>
            </a:pPr>
            <a:r>
              <a:rPr lang="en-US" sz="5400" dirty="0" smtClean="0"/>
              <a:t>/15.99  = 0.76 mol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kristensherlock.files.wordpress.com/2010/08/macroni.jpg"/>
          <p:cNvPicPr>
            <a:picLocks noChangeAspect="1" noChangeArrowheads="1"/>
          </p:cNvPicPr>
          <p:nvPr/>
        </p:nvPicPr>
        <p:blipFill>
          <a:blip r:embed="rId2" cstate="print"/>
          <a:srcRect l="17742" r="19355"/>
          <a:stretch>
            <a:fillRect/>
          </a:stretch>
        </p:blipFill>
        <p:spPr bwMode="auto">
          <a:xfrm>
            <a:off x="6243484" y="914400"/>
            <a:ext cx="2732139" cy="4343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 and Cheese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436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How many calories are in a whole box of Mac and Cheese?</a:t>
            </a:r>
            <a:endParaRPr lang="en-US" sz="4400" dirty="0"/>
          </a:p>
        </p:txBody>
      </p:sp>
      <p:pic>
        <p:nvPicPr>
          <p:cNvPr id="14340" name="Picture 4" descr="http://www.sparkpeople.com/assets/diet/nutrition_facts220.gif"/>
          <p:cNvPicPr>
            <a:picLocks noChangeAspect="1" noChangeArrowheads="1"/>
          </p:cNvPicPr>
          <p:nvPr/>
        </p:nvPicPr>
        <p:blipFill>
          <a:blip r:embed="rId3" cstate="print"/>
          <a:srcRect b="79116"/>
          <a:stretch>
            <a:fillRect/>
          </a:stretch>
        </p:blipFill>
        <p:spPr bwMode="auto">
          <a:xfrm>
            <a:off x="4267200" y="4495800"/>
            <a:ext cx="3868616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3. Divide by smallest mol amount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457200" y="2971800"/>
            <a:ext cx="7924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5400" dirty="0" smtClean="0"/>
              <a:t>6.81 </a:t>
            </a:r>
            <a:r>
              <a:rPr lang="en-US" sz="2800" dirty="0" smtClean="0"/>
              <a:t>mol C</a:t>
            </a:r>
            <a:r>
              <a:rPr lang="en-US" sz="5400" dirty="0" smtClean="0"/>
              <a:t>	</a:t>
            </a:r>
          </a:p>
          <a:p>
            <a:pPr>
              <a:buNone/>
            </a:pPr>
            <a:r>
              <a:rPr lang="en-US" sz="5400" dirty="0" smtClean="0"/>
              <a:t>6.04 </a:t>
            </a:r>
            <a:r>
              <a:rPr lang="en-US" sz="2800" dirty="0" smtClean="0"/>
              <a:t>mol H</a:t>
            </a:r>
          </a:p>
          <a:p>
            <a:pPr>
              <a:buNone/>
            </a:pPr>
            <a:r>
              <a:rPr lang="en-US" sz="5400" dirty="0" smtClean="0"/>
              <a:t>0.76 </a:t>
            </a:r>
            <a:r>
              <a:rPr lang="en-US" sz="2800" dirty="0" smtClean="0"/>
              <a:t>mol O</a:t>
            </a:r>
            <a:endParaRPr lang="en-US" sz="5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819400" y="2971800"/>
            <a:ext cx="3724096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/ 0.76 = 8.96</a:t>
            </a:r>
          </a:p>
          <a:p>
            <a:r>
              <a:rPr lang="en-US" sz="5400" dirty="0" smtClean="0"/>
              <a:t>/ 0.76 = 7.94</a:t>
            </a:r>
          </a:p>
          <a:p>
            <a:r>
              <a:rPr lang="en-US" sz="5400" dirty="0" smtClean="0"/>
              <a:t>/ 0.76 = 1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4. Round to whole number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971800"/>
            <a:ext cx="2369559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C - 8.96</a:t>
            </a:r>
          </a:p>
          <a:p>
            <a:r>
              <a:rPr lang="en-US" sz="5400" dirty="0" smtClean="0"/>
              <a:t>H - 7.94</a:t>
            </a:r>
          </a:p>
          <a:p>
            <a:r>
              <a:rPr lang="en-US" sz="5400" dirty="0" smtClean="0"/>
              <a:t>O - 1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3733800" y="2971800"/>
            <a:ext cx="103746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= 9</a:t>
            </a:r>
          </a:p>
          <a:p>
            <a:r>
              <a:rPr lang="en-US" sz="5400" dirty="0" smtClean="0"/>
              <a:t>= 8</a:t>
            </a:r>
          </a:p>
          <a:p>
            <a:r>
              <a:rPr lang="en-US" sz="5400" dirty="0" smtClean="0"/>
              <a:t>= 1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5. Use numbers as subscripts for formula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2971800"/>
            <a:ext cx="151996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C - 9</a:t>
            </a:r>
          </a:p>
          <a:p>
            <a:r>
              <a:rPr lang="en-US" sz="5400" dirty="0" smtClean="0"/>
              <a:t>H - 8</a:t>
            </a:r>
          </a:p>
          <a:p>
            <a:r>
              <a:rPr lang="en-US" sz="5400" dirty="0" smtClean="0"/>
              <a:t>O - 1</a:t>
            </a:r>
            <a:endParaRPr lang="en-US" sz="5400" dirty="0"/>
          </a:p>
        </p:txBody>
      </p:sp>
      <p:sp>
        <p:nvSpPr>
          <p:cNvPr id="7" name="TextBox 6"/>
          <p:cNvSpPr txBox="1"/>
          <p:nvPr/>
        </p:nvSpPr>
        <p:spPr>
          <a:xfrm>
            <a:off x="4038600" y="4038600"/>
            <a:ext cx="4648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C₉H₈O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Empirical formula worksheet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Percent Composition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% by mass of each element in a compound</a:t>
            </a:r>
            <a:endParaRPr lang="en-US" sz="4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505200"/>
            <a:ext cx="77015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/>
              <a:t>             </a:t>
            </a:r>
            <a:r>
              <a:rPr lang="en-US" sz="4400" b="1" dirty="0" smtClean="0"/>
              <a:t>Equation:</a:t>
            </a:r>
          </a:p>
          <a:p>
            <a:pPr algn="ctr"/>
            <a:endParaRPr lang="en-US" sz="4000" dirty="0" smtClean="0"/>
          </a:p>
          <a:p>
            <a:r>
              <a:rPr lang="en-US" sz="3600" dirty="0" smtClean="0"/>
              <a:t>% by mass </a:t>
            </a:r>
            <a:r>
              <a:rPr lang="en-US" sz="3600" dirty="0"/>
              <a:t>(</a:t>
            </a:r>
            <a:r>
              <a:rPr lang="en-US" sz="3600" dirty="0" smtClean="0"/>
              <a:t>element) = </a:t>
            </a:r>
            <a:r>
              <a:rPr lang="en-US" sz="3600" u="sng" dirty="0" smtClean="0"/>
              <a:t>mass of element </a:t>
            </a:r>
            <a:endParaRPr lang="en-US" sz="36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5334000"/>
            <a:ext cx="37458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m</a:t>
            </a:r>
            <a:r>
              <a:rPr lang="en-US" sz="3600" dirty="0" smtClean="0"/>
              <a:t>ass of compound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7914176" y="4953000"/>
            <a:ext cx="1229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X 100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 makes up what % of </a:t>
            </a:r>
            <a:r>
              <a:rPr lang="en-US" dirty="0" err="1" smtClean="0"/>
              <a:t>NaCl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Na’s atomic mass = 22.99</a:t>
            </a:r>
          </a:p>
          <a:p>
            <a:r>
              <a:rPr lang="en-US" sz="4000" dirty="0" err="1" smtClean="0"/>
              <a:t>Cl’s</a:t>
            </a:r>
            <a:r>
              <a:rPr lang="en-US" sz="4000" dirty="0" smtClean="0"/>
              <a:t> atomic mass = 35.45</a:t>
            </a:r>
          </a:p>
          <a:p>
            <a:r>
              <a:rPr lang="en-US" sz="4000" dirty="0" err="1" smtClean="0"/>
              <a:t>NaCl’s</a:t>
            </a:r>
            <a:r>
              <a:rPr lang="en-US" sz="4000" dirty="0" smtClean="0"/>
              <a:t> mass = 58.44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876800"/>
            <a:ext cx="7859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22.99 / 58.44 = .3934 x 100 = 39.34%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1447800" y="5715000"/>
            <a:ext cx="445109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What is </a:t>
            </a:r>
            <a:r>
              <a:rPr lang="en-US" sz="4000" dirty="0" err="1" smtClean="0"/>
              <a:t>Cl’s</a:t>
            </a:r>
            <a:r>
              <a:rPr lang="en-US" sz="4000" dirty="0" smtClean="0"/>
              <a:t> % mass?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/>
              <a:t>H</a:t>
            </a:r>
            <a:r>
              <a:rPr lang="en-US" sz="5400" b="1" baseline="-25000" dirty="0" smtClean="0"/>
              <a:t>3</a:t>
            </a:r>
            <a:r>
              <a:rPr lang="en-US" sz="5400" b="1" dirty="0" smtClean="0"/>
              <a:t>PO</a:t>
            </a:r>
            <a:r>
              <a:rPr lang="en-US" sz="5400" b="1" baseline="-25000" dirty="0" smtClean="0"/>
              <a:t>4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400" dirty="0" smtClean="0"/>
              <a:t>H </a:t>
            </a:r>
            <a:r>
              <a:rPr lang="en-US" sz="4400" dirty="0" smtClean="0"/>
              <a:t>= __________%</a:t>
            </a:r>
          </a:p>
          <a:p>
            <a:r>
              <a:rPr lang="en-US" sz="4400" dirty="0" smtClean="0"/>
              <a:t>P = __________ %</a:t>
            </a:r>
          </a:p>
          <a:p>
            <a:r>
              <a:rPr lang="en-US" sz="4400" dirty="0" smtClean="0"/>
              <a:t>O = __________%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Question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Which has a larger % by mass of Sulfur?</a:t>
            </a:r>
          </a:p>
          <a:p>
            <a:pPr algn="ctr">
              <a:buNone/>
            </a:pPr>
            <a:r>
              <a:rPr lang="en-US" sz="5400" dirty="0" smtClean="0"/>
              <a:t>H₂SO₄   or   H₂S₂O₈ 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001962"/>
          </a:xfrm>
        </p:spPr>
        <p:txBody>
          <a:bodyPr>
            <a:normAutofit/>
          </a:bodyPr>
          <a:lstStyle/>
          <a:p>
            <a:r>
              <a:rPr lang="en-US" dirty="0" smtClean="0"/>
              <a:t>Once the % composition is known, then we can find the compound’s empirical formula.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Empirical formula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Smallest whole number ratio of elements in a compound</a:t>
            </a:r>
            <a:endParaRPr lang="en-US" sz="4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3581400"/>
            <a:ext cx="35092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dirty="0" smtClean="0"/>
              <a:t>H₂O  </a:t>
            </a:r>
            <a:r>
              <a:rPr lang="en-US" sz="6000" dirty="0"/>
              <a:t>2</a:t>
            </a:r>
            <a:r>
              <a:rPr lang="en-US" sz="6000" dirty="0" smtClean="0"/>
              <a:t>:1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152400" y="4953000"/>
            <a:ext cx="57246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Empirical formula			</a:t>
            </a:r>
            <a:endParaRPr lang="en-US" sz="3200" dirty="0"/>
          </a:p>
        </p:txBody>
      </p:sp>
      <p:sp>
        <p:nvSpPr>
          <p:cNvPr id="7" name="Right Arrow 6"/>
          <p:cNvSpPr/>
          <p:nvPr/>
        </p:nvSpPr>
        <p:spPr>
          <a:xfrm rot="19701063">
            <a:off x="1786859" y="4407215"/>
            <a:ext cx="914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09600" y="6248400"/>
            <a:ext cx="772628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Sometimes the empirical formula does not match the molecular formula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Autofit/>
          </a:bodyPr>
          <a:lstStyle/>
          <a:p>
            <a:r>
              <a:rPr lang="en-US" sz="4800" dirty="0" smtClean="0"/>
              <a:t>Empirical formula of </a:t>
            </a:r>
            <a:br>
              <a:rPr lang="en-US" sz="4800" dirty="0" smtClean="0"/>
            </a:br>
            <a:r>
              <a:rPr lang="en-US" sz="4800" dirty="0" smtClean="0"/>
              <a:t>hydrogen peroxide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1828800" y="2971800"/>
            <a:ext cx="6758068" cy="28007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800" dirty="0" smtClean="0"/>
              <a:t>H₂O₂</a:t>
            </a:r>
            <a:r>
              <a:rPr lang="en-US" sz="8000" dirty="0" smtClean="0"/>
              <a:t>     </a:t>
            </a:r>
            <a:r>
              <a:rPr lang="en-US" sz="6000" dirty="0" smtClean="0"/>
              <a:t>2:2→1:1</a:t>
            </a:r>
          </a:p>
          <a:p>
            <a:r>
              <a:rPr lang="en-US" sz="8800" dirty="0" smtClean="0"/>
              <a:t>HO = </a:t>
            </a:r>
            <a:r>
              <a:rPr lang="en-US" sz="4400" dirty="0" smtClean="0"/>
              <a:t>empirical formula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2087</TotalTime>
  <Words>463</Words>
  <Application>Microsoft Office PowerPoint</Application>
  <PresentationFormat>On-screen Show (4:3)</PresentationFormat>
  <Paragraphs>106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Empirical and Molecular Formulas</vt:lpstr>
      <vt:lpstr>Mac and Cheese</vt:lpstr>
      <vt:lpstr>Percent Composition</vt:lpstr>
      <vt:lpstr>Na makes up what % of NaCl?</vt:lpstr>
      <vt:lpstr>H3PO4</vt:lpstr>
      <vt:lpstr>Question</vt:lpstr>
      <vt:lpstr>Once the % composition is known, then we can find the compound’s empirical formula.</vt:lpstr>
      <vt:lpstr>Empirical formula</vt:lpstr>
      <vt:lpstr>Empirical formula of  hydrogen peroxide</vt:lpstr>
      <vt:lpstr>Steps for determining the empirical formula:</vt:lpstr>
      <vt:lpstr>Slide 11</vt:lpstr>
      <vt:lpstr>Slide 12</vt:lpstr>
      <vt:lpstr>Slide 13</vt:lpstr>
      <vt:lpstr>Slide 14</vt:lpstr>
      <vt:lpstr>Whole numbers</vt:lpstr>
      <vt:lpstr>Slide 16</vt:lpstr>
      <vt:lpstr>Try It!</vt:lpstr>
      <vt:lpstr>Steps</vt:lpstr>
      <vt:lpstr>Steps</vt:lpstr>
      <vt:lpstr>Steps</vt:lpstr>
      <vt:lpstr>Steps</vt:lpstr>
      <vt:lpstr>Steps</vt:lpstr>
      <vt:lpstr>Assignment!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Empirical and Molecular Formulas</dc:title>
  <dc:creator>Jam</dc:creator>
  <cp:lastModifiedBy>Jam</cp:lastModifiedBy>
  <cp:revision>10</cp:revision>
  <dcterms:created xsi:type="dcterms:W3CDTF">2012-02-20T20:53:15Z</dcterms:created>
  <dcterms:modified xsi:type="dcterms:W3CDTF">2012-02-25T19:29:46Z</dcterms:modified>
</cp:coreProperties>
</file>