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70" r:id="rId9"/>
    <p:sldId id="272" r:id="rId10"/>
    <p:sldId id="261" r:id="rId11"/>
    <p:sldId id="271" r:id="rId12"/>
    <p:sldId id="262" r:id="rId13"/>
    <p:sldId id="267" r:id="rId14"/>
    <p:sldId id="263" r:id="rId15"/>
    <p:sldId id="264" r:id="rId16"/>
    <p:sldId id="265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57B37-2285-418B-8DBC-3770D3E7A3FB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2909-5FA0-4048-AB84-EEA713BC5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18102-E465-476B-ADA3-444391B8B22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564F-5FE6-4988-B589-13F1BEA16A6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75E8-2B70-4D68-A68B-311B738FF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f/f6/Moon_Earth_Comparison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idzcoolzone.com/wp-content/uploads/2010/09/Gravity-logo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28600"/>
            <a:ext cx="830579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Law of Gravitation: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4400" dirty="0" smtClean="0"/>
              <a:t>2. Gravitational </a:t>
            </a:r>
            <a:r>
              <a:rPr lang="en-US" sz="4400" dirty="0"/>
              <a:t>force </a:t>
            </a:r>
            <a:r>
              <a:rPr lang="en-US" sz="4400" b="1" dirty="0" smtClean="0"/>
              <a:t>decreases</a:t>
            </a:r>
            <a:r>
              <a:rPr lang="en-US" sz="4400" dirty="0" smtClean="0"/>
              <a:t> </a:t>
            </a:r>
            <a:r>
              <a:rPr lang="en-US" sz="4400" dirty="0"/>
              <a:t>as distance </a:t>
            </a:r>
            <a:r>
              <a:rPr lang="en-US" sz="4400" b="1" dirty="0" smtClean="0"/>
              <a:t>increases</a:t>
            </a:r>
            <a:endParaRPr lang="en-US" sz="4400" b="1" dirty="0"/>
          </a:p>
          <a:p>
            <a:endParaRPr lang="en-US" dirty="0"/>
          </a:p>
        </p:txBody>
      </p:sp>
      <p:pic>
        <p:nvPicPr>
          <p:cNvPr id="4" name="Picture 2" descr="http://mail.colonial.net/~hkaiter/Aaa_web_images2012/gravity.gif"/>
          <p:cNvPicPr>
            <a:picLocks noChangeAspect="1" noChangeArrowheads="1"/>
          </p:cNvPicPr>
          <p:nvPr/>
        </p:nvPicPr>
        <p:blipFill>
          <a:blip r:embed="rId2" cstate="print"/>
          <a:srcRect l="7644" t="69933" r="7874" b="15914"/>
          <a:stretch>
            <a:fillRect/>
          </a:stretch>
        </p:blipFill>
        <p:spPr bwMode="auto">
          <a:xfrm>
            <a:off x="381000" y="5410200"/>
            <a:ext cx="8229600" cy="1058091"/>
          </a:xfrm>
          <a:prstGeom prst="rect">
            <a:avLst/>
          </a:prstGeom>
          <a:noFill/>
        </p:spPr>
      </p:pic>
      <p:pic>
        <p:nvPicPr>
          <p:cNvPr id="5" name="Picture 2" descr="http://mail.colonial.net/~hkaiter/Aaa_web_images2012/gravity.gif"/>
          <p:cNvPicPr>
            <a:picLocks noChangeAspect="1" noChangeArrowheads="1"/>
          </p:cNvPicPr>
          <p:nvPr/>
        </p:nvPicPr>
        <p:blipFill>
          <a:blip r:embed="rId2" cstate="print"/>
          <a:srcRect l="7644" t="7031" r="7874" b="77244"/>
          <a:stretch>
            <a:fillRect/>
          </a:stretch>
        </p:blipFill>
        <p:spPr bwMode="auto">
          <a:xfrm>
            <a:off x="838200" y="3733800"/>
            <a:ext cx="7704669" cy="110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and Sun vs. You and Earth</a:t>
            </a:r>
            <a:endParaRPr lang="en-US" dirty="0"/>
          </a:p>
        </p:txBody>
      </p:sp>
      <p:pic>
        <p:nvPicPr>
          <p:cNvPr id="30722" name="Picture 2" descr="http://upload.wikimedia.org/wikipedia/commons/thumb/0/00/Solar_System_size_to_scale.svg/300px-Solar_System_size_to_scale.svg.png"/>
          <p:cNvPicPr>
            <a:picLocks noChangeAspect="1" noChangeArrowheads="1"/>
          </p:cNvPicPr>
          <p:nvPr/>
        </p:nvPicPr>
        <p:blipFill>
          <a:blip r:embed="rId2" cstate="print"/>
          <a:srcRect r="15023" b="38983"/>
          <a:stretch>
            <a:fillRect/>
          </a:stretch>
        </p:blipFill>
        <p:spPr bwMode="auto">
          <a:xfrm>
            <a:off x="609599" y="1828800"/>
            <a:ext cx="7723717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doesn’t the Sun’s gravitational force affect you more than Earth’s?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 – </a:t>
            </a:r>
            <a:r>
              <a:rPr lang="en-US" b="1" dirty="0" smtClean="0"/>
              <a:t>measure of gravitational force on an object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sz="4400" b="1" dirty="0"/>
              <a:t>C</a:t>
            </a:r>
            <a:r>
              <a:rPr lang="en-US" sz="4400" b="1" dirty="0" smtClean="0"/>
              <a:t>an change with location</a:t>
            </a:r>
            <a:endParaRPr lang="en-US" sz="4400" b="1" dirty="0"/>
          </a:p>
        </p:txBody>
      </p:sp>
      <p:pic>
        <p:nvPicPr>
          <p:cNvPr id="4" name="Picture 5" descr="mass and we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352800" cy="270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0188"/>
            <a:ext cx="5895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0" y="5257800"/>
            <a:ext cx="2057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dirty="0" smtClean="0"/>
              <a:t>Your weight on other planets</a:t>
            </a:r>
            <a:br>
              <a:rPr lang="en-US" sz="2000" dirty="0" smtClean="0"/>
            </a:br>
            <a:r>
              <a:rPr lang="en-US" sz="2000" dirty="0" smtClean="0"/>
              <a:t>&amp; 3 different types of stars</a:t>
            </a:r>
            <a:endParaRPr lang="en-US" sz="2000" dirty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762000"/>
            <a:ext cx="14668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819400"/>
            <a:ext cx="1533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876800"/>
            <a:ext cx="15525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/>
              <a:t>Measured in</a:t>
            </a:r>
            <a:r>
              <a:rPr lang="en-US" sz="4400" dirty="0" smtClean="0"/>
              <a:t>: </a:t>
            </a:r>
            <a:r>
              <a:rPr lang="en-US" sz="4400" b="1" dirty="0" err="1" smtClean="0"/>
              <a:t>Newtons</a:t>
            </a:r>
            <a:endParaRPr lang="en-US" sz="4400" b="1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05000" y="3352800"/>
            <a:ext cx="586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 Newton = 0.22 lbs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 – </a:t>
            </a:r>
            <a:r>
              <a:rPr lang="en-US" b="1" dirty="0" smtClean="0"/>
              <a:t>amount of matter in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Does not change with location</a:t>
            </a:r>
            <a:endParaRPr lang="en-US" sz="4400" b="1" dirty="0"/>
          </a:p>
        </p:txBody>
      </p:sp>
      <p:pic>
        <p:nvPicPr>
          <p:cNvPr id="4" name="Picture 5" descr="mass and we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288" y="3505200"/>
            <a:ext cx="3541912" cy="285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Measured in</a:t>
            </a:r>
            <a:r>
              <a:rPr lang="en-US" sz="4400" dirty="0" smtClean="0"/>
              <a:t>:</a:t>
            </a:r>
            <a:r>
              <a:rPr lang="en-US" sz="4400" b="1" dirty="0" smtClean="0"/>
              <a:t> grams</a:t>
            </a:r>
            <a:endParaRPr lang="en-US" sz="4400" b="1" dirty="0"/>
          </a:p>
          <a:p>
            <a:endParaRPr lang="en-US" sz="4400" dirty="0"/>
          </a:p>
        </p:txBody>
      </p:sp>
      <p:sp>
        <p:nvSpPr>
          <p:cNvPr id="23554" name="AutoShape 2" descr="data:image/jpeg;base64,/9j/4AAQSkZJRgABAQAAAQABAAD/2wCEAAkGBhQSEBQUEBQUFRUUFBQUFRQVFBUUFRQVFBUVFRYVFRcXHCceFxkjGRQVHy8gIycpLCwsFR4xNTAqNSYrLCkBCQoKDgwOGA8PGiwfHCQtLCwsKSwpKSwqKSkpKSkpKSwpLCksKSwpLCwpKSwpLCwsKSwpLCwpKSwsKSwsLCwsKf/AABEIALgBEgMBIgACEQEDEQH/xAAbAAEAAgMBAQAAAAAAAAAAAAAABQYCAwQHAf/EAEIQAAEDAgMFBgMFBgUDBQAAAAEAAhEDIQQFMQYSQVFxImGBkaGxEzLRB0JSwfAUIzNikuFDcrLS8YKiwhUWJHOT/8QAGQEBAAMBAQAAAAAAAAAAAAAAAAIDBAEF/8QAIxEAAgICAgMBAQADAAAAAAAAAAECEQMSITEEQVETIhQyYf/aAAwDAQACEQMRAD8A9wREQBERAEREAREQBISUlAEREAREQBERAEREAREQBERAEREAREQBERAEREAREQBERAF9XxEAREQBERAFoxmNZSbvVHBrRxPsOZW8lUHaTEOq4lzTO7TO63lMXPX6KrLk0Vk4R2dEnjNuBcUWSeBeY9Bf1VcxW3GNDjBYO5tOdepK2HLovwXZQy5movz8brH+8mXfmkR1Db/Fg9oMd3FkexCsOU/aA18CtTNP+Zp3m+I1Hqo2plDDw15LRXwLKbZda3FdWdofmmei06gcAQQQbgi4I5hZKj/ZzngqNrU57LHA055OsQPET4lXiVthLZWUSWroIiKZEIiIAiIgCIiAIiIAiIgCIiAIiIAiIgCIiAIiIAiIgCIhQBQeabWUqMhv7xw4NNh1d9JVd2q2pc8up0DDG2c4G7zxHc3h3qoAvdqTE8I9LrLPNzUS2MPpZ8ftZiKmjxTHJgg+LjfyhZ4DMRuy4bzoh03Jj73Xmq7Ta0C8nnJNlqGYfDdI/X1WSblJF0aRL5vnXw5+HJ7jJVcxG3FUGBTg8wCu6nX/AGl4YyA88yC32soLPaRw9QtqkA62gjwgqiMuaki+vjM37d4jRrY/XeuDGZ/XrH968kfh4LjbmNKdTPgF3YPMKJExfvure+kcqu2T2UMIpCBE3g8e9TOGzyvS/hPdbgTvN8QbKDweLL+P68FIU4B0n9d6ns4lTVlxybb7egYhgb/Oy48W8PBW+hXa9oc0ggiQQZBXk26p3ZnNzReA53YcQCOAn7w5R7K/Hn5qRVLF7R6AiItpQERQu1OcHD0ZbZ73bjTy4k+Q9QuSairZ1K3RI4vMadP53tb3TfyF1HVNrsOD8zj0Y5VNlAvuSSTck3J8VtGUz+isb8n4aPxXst2F2joVLNqAHk4Fv+pSYK8+GWRB7XfaR4ruyTOjSxTcO50tqA7oP3HRIA7jBt0UoeRbpkJYqVouaIi1lIREQBERAEREAREQBERAEREAXLmry2hVLdRTeR/SV1LCsyWkHQgjzELj6B486q0an9fr2Wo7xMMFlNY/Id1282S32XOzBwIAC8m6NdWRP7K4gkmOvuuDMMI7X2VmOFkQ6VprYFsXdF40mZ5x9E3JKJA5HixQqB5Bd3THl/dQW3GL+NWLmyOEHVWs5UN6/C5I/XVcmY5FTc+7jHHdbLh3RMTpx4qKlU7ZbqqpHm2Hw7t68+CsGDwYLRDY6SSp7/2w0lvwyTJg/EAYRyJO8RClKez+4PmpnuY7e8LBWyy/CCj9InLsG4aceCmmBwMntc+MLpoYExpwW05e6P8AhR2si0R9WoSV04KxF47upgddQsa1D4Y3qhDWjifYRqe4LiwWZNq4ikGWAdvAcTAMOdyPIcAiatIJPlnuIXFmecU6Al5udGi7j4cu8rbjcYKdJ1Q6NaXdbWHsvO8diDUJc8y52p9gOQGi3ZcuipdmaENmSmYbaVXT8OGDu7TvM29FWc3x76oDi5zywzck9YXzF1d0KPfmZbYAArG5Sn2zQkokpR2lIZLIkAT3wtJ+0+rTs6gHeYnvUXQxIe6CwGTciWn0suXNsT8J5DWuO6YkOHLos22sqaL1FSVktU+0rEVpbSw26fxXPtEa6lasjxjzXNWq6arZgt+VhPLmVDNzgT2gbxI3uc6wApLC5twaAByAsrY7S5qiMtY8Pkv2B20qN/iQ8c/ld5j6K05ZnNOuJYb8WnUfVeS08eTo2Pz+il8DjNwgtsdZGq0xzSj3yZ5Y0+j1JFHZHmfxqcn5mmHfkR1H5qRW6LTVoztUERY1KgaJJAAuSTAC6cMkUDiNtcM0wHOf/kYSPMwsae3OGPzF7P8AMw/+MqG8fpLVlgRacJjWVWh1NzXNPEGf+CtylZEIiLoCIiAIiICsvp9o+3iuLEZc3hbp9FJ4psOPUrmc6fovFy8SZtjyiGr4MjQgrQKYPzAWjXTmFJ1Queo1UObRZRzVMNIMceItpyXMMERpPvqI46rHM6wYydCTAIseqwyXGb4LTJIJN+U8Vz9PZKjKllxDgbmDPErdicUAAKjh3bxI8hKrOOxb3OeC48YE98AeS7Mqa11J3xYsbHjcW9VLalZ2jorbS0mTEuPJon1MBa6GdVKoJa1tMCLntOM9bD1UVmFJu9DZgCCefRdWXuim62pEeGvqpzdQtdnIxV8kPtA9zu05xceZM25RwHcFxbHPP7UI1/Uruzo9krk2FZOMA7/ZR8aT1tl2VI9r2iqRgq08KU/0wfyVNqPBY1zCHBwBB5hW7aR3/wAGv/8AS/8A0rynZPMy1sO7TeLT7g8Fu8mSTTZjwRtMsm8DqFprZY0ibW6KVo4UPG9TuORsR4fRYVcvcCJbHW3os+3wsaRB0KgpuENaROjmzB4/qQqbtDXqOrPIJALiYGgm9u5elvy9oFgTIvBIM6STxUaclMy2oWmZi9+WgjzVceJWybqqRS8lpDVzd4wPmuAdZA0m6tOX4BrhpC68Nk43y4gAkE/KIJ1MCwHFSlDA3EDnwA9JU9ueCLpnHSy4DguqnQC7xgSASYDR94mB5lQOabRsZ2MP23m3xPuN72j7x9Oq65fSKjfRfdjv8WOBY09YLvZwVgrV2sBc8hoGpJgKo/Zud3B1HuJvUc4k3NmgklRud5u6s6eH3W8APqt0MihjRmlC5ssGO20ptMU2l/eTuj6+gVezPaQ4h9JlWGsLzLWTcxaZ14qEdiHAaLhxtYOEVLcQREg81RPJkaLIxgj0OhldKJaG35i/iscXgKIHb3bd3oIXm+NzN272K7rC5D4J6gx+ag6uc1XGPj1D3AiSqYystcC+PztmExLHUHGC4NeyRD2k3n9WXo2BzylVgMdf8Jsf7+C8MyPLSagqVDHHtGXH6BW6i+9lphkcP+lE4JnqiKpZRtC5kCoS5vfdzeh4juVrY8EAi4N1rhkU1wUSi4mSJKKwiEREBB435z1K43jku7M2w/rdcD3arxvJ4kbMfRyVBfxWmo1b6j7rU90T3rFIuRBbQURuM6n9eijskEViRx3vVWbFYdr2QfPkVx4LKxTJMzPdoP0FxOkTRWsdhyKjpGpPlquzKsMHCHRqDHlHupnF4ZrtQCfy1WFKmG3jTopp2gV3F0Ind0BgQujCYf8Ac73cTMzc8I4WC6MZRkkA3J0534LdTwsMDeTbjvPH8lZN/wAnF2VbNO009Fy7FgjGNPepTH5ffsldezGUltVsXe48rNb953l9OKYVXCLJviy/bQVJwVbvpO9l5JkBgH9cV7Bm7W/AeD8u7unobfmvMaWRPa/dkbs/MNYnlzWvylfBnwOi2bNtlhPN1vAKUqAx2XFvQ28jZacpoBtMAcF1PbZYuibdsj6lSoGk9lxHA0wP9MKN/wDXXg/waR8ag/8AJTrm2XIMtbMxf0XNmiVIzoY10SKdIEjQ75i2nzI7HVBoWN/yMA9TJWYpLB9JQ3kdqJFZtUcWy5xd1JPvoqhmNb4YLgAT3z+RVxzSnLSqJnV2kDmpxVtWTTpHpeweKc7KHOcbuFcnyI8BZcmCqtrUmVWEFrxbuPFp5EGQtWzNY08mLePw6kf9UwqVsXm1SgSAZY4yWHQ945HvC35HrFGWMdmy/PwgKi80wbQNJ7lYcDVbWYHU7T911j9CubHYIzO6SRMAEiTHeYVW1rhnEqfJ5tmDiG1GholzYEAg3IEC+qq1HLaweCQ5hmxLSL8l6tispLyPiD5TNgRx03jdy56uRgSGTukgmYvGkgam5v3qcJ62Sl/RCbO4aoB23gtnibi3Ce/grdhmqPNDcbYGQZvprI7hBHPkujC1XP7UnUnURqRwtwK7tZHUlmOV12WrF2HaTwc8DoHfryVJweGc/ub+L6c1f8loBlFjW2AFvNXeMv6bKsvVHciIt5mCIiA0YvCh45EaH69ygsRhy0w6xPkenNWRYVKIcIcARyIkLLn8ZZeemWwyOJTMSYK46lZWnGbNtd8ji3uPaH1HmoHGbM4hvyhrx/K6D5O+q8ufiZY+rNUcsH7ONmIt5r62oub9grt+ejU8Gb3q2VqfUeP8Or/+VT/aqHiydUyxSj9OuotD2fr6LTTe86U6x6Uqv+1b24XEO+XD1Ort1g/7nSurFlvhM7tH6cxwwDgeIH0g/rmsXv46KSpbMYp/zGnTHU1XeQ3R6lSmB2Gpi9Uuqn+cwz+hsDzlaY+Jkn3wVvNBFQoZe/EOigJvd/3G/wDVxPcJVwyTZ5uHbY7z3fM86nuHJvcrDRy4NEAAAWAAgDot7cKF6GLx1jXHZmnlciHxGDDmlpEggg9CqVi8G6hU3anyk9l/B3ceRXp/7OFyYrKWvBDgCDqDopZMO6o5DJqVLAu7C3l+nRdFbZJzJ+A8gG+46XN8DqB5qMrYbEMPbokgfeYd/wBBdebLDOPo0xnF+zoc5YfEXA7HgfNLT/MC33WAzNn4x4lZ3ZakSZctb3qMqZ5SH+IPMLFuYuqfwaVV/e1hj+p0D1XVFvpDrs34gAg96hq+TMe4DcD3uNm8+893MlT2G2exNX+Ju0W8p33+nZHmVaMp2dZRHYFzq913O6n8hZa8XjSu5cFU8yXXJDtyGMN8Oe0WmXcnayByBi3cqPSyBoqEFu69pO8y8TNiObTwK9m/YxCjcz2ZZVgkQ5vyvbZzfHiO42WvLgc48FOPLq+SqYHDkMC6jVi0npw8l31Mqq0xBbvt/GyzvFh/IlRdWq2Y0M6OlpnobrypY5wfKNSlGXR8D7XIdPEtA4n8MRr6L4QP5T5/VbTTHesfhN5qvd/SWpoOCpnu6LbSwlJhkCT3yfdYuqMFybDnA91zDNA47tFpqHlTG95n5QOpCsg5SdLkhLgmG1LS6wCtmXE/DbPJVbJ8iqPcH4iBBltIGQDzefvHuFh3q4U2QF6/j43Ff0Y8sk3wZoiLUUhERAERfCgPq+KFxO0oDnNpsc8tME6NkaxzuvmX7Th9QU6jDTc6Q28tcQJieBgFV/pFurJ6SqyaLAvnwRyWaKdEDD4I5J8IclmUKUDHcWS48RmtJhh72g8tT4gaLLC5lTqGKb2uI4A38tVzZXVnaZ1IiKRwIiIAsTTCyXxzo1XAanYYHULS7KaZ1Y3+lv0WqrtBQaYNVvhLvYFdGEzGnV/hva7objqNQo/yyX9IxZlbBo1o6ABbBhAt6KVI5ZrbRAWwBEXTgQovjjCAQtNfBseIc0Ed4BHquWvn1Fli8E8m9r1FvVRGL2xm2HZvH8T9LcgDfzCqlkgu2TUZeiRq7L4d3+G0dJb/AKSuc7GYf8J/rqf7lDu2kxgN2t6bvtf812YXbUtj9op7oP3m8OrfoVUp4m+ies0dtPYrCgz8Jh73De/1SpSjlrGiGgAcgIHks8JjGVG71NzXA3lplb1oUY+ipt+zEMA0WSIpHAiIgCIiAFVfMdoHOeW0zutBu7i7pyVnIXnuOrtpVHMfYgkX9Fl8iUklRdiSb5OfOMVUpMdUo1mgNBcQW7xjSZ01Pco3IsQKxFarVc9wkNZuhrWkyN61ifZSGNoCvTLA4Br7G48ysMvwlOgwNc6wteAB0nVebszZSoncrzx1Oo1pJcxxAIN92bSOSuYXmmDxPxq7KdBti4Eu/lBme4d69KC9Lxm3Hkx5Uk+Dmx+YMot3nnoBqTyAVZxu1FR4IpjcGk6ug8Z4eC+bUvJrQdA0R43PqopxIb2fP3VWbNK9UWY8aq2duFx1CnZzmzxk+t1E51nVLeAwxmrPY3LkHw0Cg9oQw0KjoHxAW7sAwQTe+notWyeNhgFg869kSe6VkUr5NGp6Nh9oqjID4fYTwPfBCsWBxrard5ht6g8ivP2vJF/7WU5sdW7dRvDdafWP10WzBllerM2SCq0WxYufAuslXdrsYQ1tMaOku7wNB+uS1zlqrKIx2dGeO2qaDFIb5/ETDfDiVAY7NqtY7ryAwXLWiBradZ0XNTM8lx5liABxB0BGv/C8/JllJGuEEmSDSyIsorMscKfaY4tc24IMEFVPPswqUiN5x7QkcLeK5skxDcQ6arnENPyzr4qqMX/sWv4eu5Fto59JjqrJkXLbHlMG3srRg8eyq2WGeY0IPIjgvOsPUEDdsALDkO5deBzA0nhzT15EcQVqhna7M8sSfR6EixpvkAjQiR43WS3GU04vEhjS52g9TwAVSzDMX1TcmPwjQfXqp3aKdxsaSfa3uVXSsHkTe2poxRVWc3wFw4HFCnLH2Lf1PRSNV8dFFYrC/HexnZ1uS4B0dxWJujQiTp51Si7wOpUZnGd4drT2wSbACSSe5ee7ThtKu6mCYadSfopLZQsqP7VEQAIcBDZmL8zqpLpM7RcNmXvbS3jLZe4tvENP95Vvy3aa+7V/q4jqBqFX6NaQtdUGZhWQySi7RXKKl2ejsfIkaL6oDZjFkg03GYG83uBMEe3mVPr08c942ZJLV0ERFMiEREAUbm+z9LEj942/BzTDh48fFSSLjSfY6KDV+y6HTSrwLwH0w6PIhdGH+zgz+9xBjlTphk+LiYV2RV/jDuie8vpwZVklLDN3aLY5k3cepNyu9EViVECsbW4N1qjb2g8Yg6mLxCrn7S2CHOgaHWPML0erSDhdQOP2OpVLiWnm23posuXA5O4l+PKkqZUMRRpO4sjqPz1WGFdSpwWlgJ+YN3ZjSbTHNTNb7OnH5K0AaSwH8wsaX2av+9iTB1DKbR6mVm/xp/C/9okHjs0n7ziZMbxtf1PS2gVv2Iy17GuqVAQ6pFjrHfy6LoynYfD0CHQXvH36h3j4TYeCsDWxoteHBpyzPkybcI+qtbX4QuLCOAIPTX8vVWVcWaYQvbLY3m3AOh5tPVWZYuUGkQxupKyiUbG6js6ZMboJ3iBFhEjWeAsrBi3s3iHCDN2m26evD2UbXpsPMaHUf2XlbV2bqvooecZI+o1u9JboBJdBmIbHfyW3Jtm3UyJt1Vtq0mDUkaHSRbogrMBkxedAeutoU/04oa82faFIgWPhGniuinT3RJ46DmVw1M7a1stbbSTz6f3W7J6L8VXAbO409t3CPwjv6LsU5ukclUeWen4UQxv+VvsFtWLGwB0WS9VHnnBnAmnwmZCqmMYQJHjzHVWrOaZLJaJLbxzHLqoOi5pEi88/YrzvKVSs1YXwQb61tFC4nCneDtSCDB5BW3F4QQYb5GJ81F1stt83nY+0LG6Zoi6KBm+RPfVJ/EZHG36lSWT5ZUZB3ieBBm3geHRWSnRHAt1kEuaPK86rezAyZO6PFotxMAqeySo57McNUIIBA9yusArEYQTYz0E+ugW+OH681zdeiNEzsvR7T3HkG+sn2CsihtndHRoIHdKmV62BVBGPI7kwiIriAREQBERAEREAREQBERAEREAREQBERAcWY5PTriKjZPBws4dCFWMx2Ce7+FW6B4n/ALmx7K6Iq5Y4y7RKM5R6PLcVsHjuBpuE/jI92rBn2f45x7RpMH+ZzvQAL1VFD8IfCf7SKHgPsxFv2mqakfdaNxnpc+auWAy2nRaG02hoGgAgLqRWxio9EHJvsIiKRE+ObIURjMikl1M7rvR3UfmphFGUFJUzqbTtFRxdKpTH7xh1+Zo3m+lwuNuKYdHDzV5IXHisopVPnptd1aJ815+TwU/9WaI5/qKmI7vRfN9szaynKmxeGP3I6OcPYrAbC4XiyernH3Kp/wACf0n+8fhW8Tm1NpjeBPIXJ6AXXVluW1q5ndNNnN3zno37vU+StWDyCjS/h02t6NA9l3sYBoFpxeHGLt8lcs7fCNOCwgpsDWiAF0Ii39GcIkIgCIiAIiIAiIgCIiAIiIAiIgCIiAIiIAiIgCIiAIiIAiIgCIiAIviID6iIgCIiAIiIB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www.tech2date.com/wp-content/uploads/2011/10/Convert-Grams-To-P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4267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Mass and Weight often confused?</a:t>
            </a:r>
            <a:endParaRPr lang="en-US" dirty="0"/>
          </a:p>
        </p:txBody>
      </p:sp>
      <p:pic>
        <p:nvPicPr>
          <p:cNvPr id="32772" name="Picture 4" descr="http://66.49.217.87/~remy/wp/wp-content/uploads/Earth-M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4038600" cy="4038600"/>
          </a:xfrm>
          <a:prstGeom prst="rect">
            <a:avLst/>
          </a:prstGeom>
          <a:noFill/>
        </p:spPr>
      </p:pic>
      <p:pic>
        <p:nvPicPr>
          <p:cNvPr id="32774" name="Picture 6" descr="http://scales-4-less.com/acatalog/142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19400"/>
            <a:ext cx="2857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would you weigh the most?</a:t>
            </a:r>
          </a:p>
          <a:p>
            <a:pPr lvl="1"/>
            <a:r>
              <a:rPr lang="en-US" sz="4000" dirty="0" smtClean="0"/>
              <a:t>On a boat</a:t>
            </a:r>
          </a:p>
          <a:p>
            <a:pPr lvl="1"/>
            <a:r>
              <a:rPr lang="en-US" sz="4000" dirty="0" smtClean="0"/>
              <a:t>On the space shuttle</a:t>
            </a:r>
          </a:p>
          <a:p>
            <a:pPr lvl="1"/>
            <a:r>
              <a:rPr lang="en-US" sz="4000" dirty="0" smtClean="0"/>
              <a:t>On the moon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Autofit/>
          </a:bodyPr>
          <a:lstStyle/>
          <a:p>
            <a:r>
              <a:rPr lang="en-US" sz="3800" dirty="0" smtClean="0"/>
              <a:t>If Earth’s mass doubled without changing its size, your weight would:</a:t>
            </a:r>
          </a:p>
          <a:p>
            <a:endParaRPr lang="en-US" sz="1400" dirty="0" smtClean="0"/>
          </a:p>
          <a:p>
            <a:pPr lvl="1"/>
            <a:r>
              <a:rPr lang="en-US" sz="3200" dirty="0" smtClean="0"/>
              <a:t>Decrease because gravitational force decreases</a:t>
            </a:r>
          </a:p>
          <a:p>
            <a:pPr lvl="1"/>
            <a:r>
              <a:rPr lang="en-US" sz="3200" dirty="0" smtClean="0"/>
              <a:t>Increase because gravitational force increases</a:t>
            </a:r>
          </a:p>
          <a:p>
            <a:pPr lvl="1"/>
            <a:r>
              <a:rPr lang="en-US" sz="3200" dirty="0" smtClean="0"/>
              <a:t>Increase because gravitational force decreases</a:t>
            </a:r>
          </a:p>
          <a:p>
            <a:pPr lvl="1"/>
            <a:r>
              <a:rPr lang="en-US" sz="3200" dirty="0" smtClean="0"/>
              <a:t>Not change because you are still on the Earth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Gravity – </a:t>
            </a:r>
            <a:r>
              <a:rPr lang="en-US" b="1" dirty="0" smtClean="0"/>
              <a:t>force of attraction between objects due to their mass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Can change speed, direction, or both</a:t>
            </a:r>
            <a:endParaRPr lang="en-US" dirty="0"/>
          </a:p>
        </p:txBody>
      </p:sp>
      <p:pic>
        <p:nvPicPr>
          <p:cNvPr id="14340" name="Picture 4" descr="http://www.physicsclassroom.com/class/vectors/u3l2a2.gif"/>
          <p:cNvPicPr>
            <a:picLocks noChangeAspect="1" noChangeArrowheads="1"/>
          </p:cNvPicPr>
          <p:nvPr/>
        </p:nvPicPr>
        <p:blipFill>
          <a:blip r:embed="rId2" cstate="print"/>
          <a:srcRect l="56471" t="7407"/>
          <a:stretch>
            <a:fillRect/>
          </a:stretch>
        </p:blipFill>
        <p:spPr bwMode="auto">
          <a:xfrm>
            <a:off x="1828800" y="1600199"/>
            <a:ext cx="3733800" cy="4036543"/>
          </a:xfrm>
          <a:prstGeom prst="rect">
            <a:avLst/>
          </a:prstGeom>
          <a:noFill/>
        </p:spPr>
      </p:pic>
      <p:pic>
        <p:nvPicPr>
          <p:cNvPr id="14344" name="Picture 8" descr="http://www.physicsclassroom.com/class/1dkin/U1L5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828800"/>
            <a:ext cx="1676400" cy="485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The gravitational force on Jupiter is approximately 2 times the gravitational force on Earth.  If an object has a mass of 70 kg and a weight of 600 N on Earth, what would the object’s mass and weight on Jupiter be?</a:t>
            </a:r>
            <a:endParaRPr lang="en-US" sz="3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Your friend thinks that there is no gravity in space.  How would you explain to your friend that there must be gravity in space?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objects experience an attraction toward all other objects</a:t>
            </a:r>
            <a:endParaRPr lang="en-US" dirty="0"/>
          </a:p>
        </p:txBody>
      </p:sp>
      <p:pic>
        <p:nvPicPr>
          <p:cNvPr id="6" name="Picture 2" descr="http://mail.colonial.net/~hkaiter/Aaa_web_images2012/gravity.gif"/>
          <p:cNvPicPr>
            <a:picLocks noChangeAspect="1" noChangeArrowheads="1"/>
          </p:cNvPicPr>
          <p:nvPr/>
        </p:nvPicPr>
        <p:blipFill>
          <a:blip r:embed="rId2" cstate="print"/>
          <a:srcRect l="23333" t="7818" r="24167" b="76981"/>
          <a:stretch>
            <a:fillRect/>
          </a:stretch>
        </p:blipFill>
        <p:spPr bwMode="auto">
          <a:xfrm>
            <a:off x="1219200" y="2971800"/>
            <a:ext cx="6629400" cy="147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6096000"/>
            <a:ext cx="734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don’t you notice objects moving toward each other?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Compared to all objects around you, Earth has a HUGE mass</a:t>
            </a:r>
            <a:endParaRPr lang="en-US" dirty="0"/>
          </a:p>
        </p:txBody>
      </p:sp>
      <p:pic>
        <p:nvPicPr>
          <p:cNvPr id="4" name="Picture 2" descr="http://www.bbc.co.uk/schools/gcsebitesize/science/images/13_gravity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59112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by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Sir Isaac Newton in 1665</a:t>
            </a:r>
          </a:p>
          <a:p>
            <a:endParaRPr lang="en-US" sz="4400" b="1" dirty="0"/>
          </a:p>
        </p:txBody>
      </p:sp>
      <p:pic>
        <p:nvPicPr>
          <p:cNvPr id="13314" name="Picture 2" descr="http://images.fineartamerica.com/images-medium-large/3-sir-isaac-newton-1643-1727-granger.jpg"/>
          <p:cNvPicPr>
            <a:picLocks noChangeAspect="1" noChangeArrowheads="1"/>
          </p:cNvPicPr>
          <p:nvPr/>
        </p:nvPicPr>
        <p:blipFill>
          <a:blip r:embed="rId2" cstate="print"/>
          <a:srcRect l="6695" t="3515" r="6276" b="10962"/>
          <a:stretch>
            <a:fillRect/>
          </a:stretch>
        </p:blipFill>
        <p:spPr bwMode="auto">
          <a:xfrm>
            <a:off x="5399762" y="1600200"/>
            <a:ext cx="3202487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6172200"/>
            <a:ext cx="207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British scientist</a:t>
            </a:r>
            <a:endParaRPr lang="en-US" sz="2400" dirty="0"/>
          </a:p>
        </p:txBody>
      </p:sp>
      <p:pic>
        <p:nvPicPr>
          <p:cNvPr id="13316" name="Picture 4" descr="http://i2.mirror.co.uk/incoming/article195596.ece/ALTERNATES/s148/crazy-fines-image-3-880006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2761861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Law of Universal Gravitation </a:t>
            </a:r>
            <a:r>
              <a:rPr lang="en-US" dirty="0" smtClean="0"/>
              <a:t>–</a:t>
            </a:r>
            <a:r>
              <a:rPr lang="en-US" b="1" dirty="0" smtClean="0"/>
              <a:t> all objects in the universe attract each other through gravitational force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 descr="http://bojidarmarinov.com/blog/wp-content/uploads/2012/11/gra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86138"/>
            <a:ext cx="2981325" cy="3348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09600" y="3505200"/>
            <a:ext cx="3810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Masses of objects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4876800"/>
            <a:ext cx="3810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Distance between objects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Law of Gravitation: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4800" dirty="0" smtClean="0"/>
              <a:t>1. Gravitational </a:t>
            </a:r>
            <a:r>
              <a:rPr lang="en-US" sz="4800" dirty="0"/>
              <a:t>force </a:t>
            </a:r>
            <a:r>
              <a:rPr lang="en-US" sz="4800" b="1" dirty="0" smtClean="0"/>
              <a:t>increases</a:t>
            </a:r>
            <a:r>
              <a:rPr lang="en-US" sz="4800" dirty="0" smtClean="0"/>
              <a:t> </a:t>
            </a:r>
            <a:r>
              <a:rPr lang="en-US" sz="4800" dirty="0"/>
              <a:t>as mass </a:t>
            </a:r>
            <a:r>
              <a:rPr lang="en-US" sz="4800" b="1" dirty="0" smtClean="0"/>
              <a:t>increases</a:t>
            </a:r>
            <a:endParaRPr lang="en-US" sz="4800" b="1" dirty="0"/>
          </a:p>
          <a:p>
            <a:endParaRPr lang="en-US" dirty="0"/>
          </a:p>
        </p:txBody>
      </p:sp>
      <p:pic>
        <p:nvPicPr>
          <p:cNvPr id="5" name="Picture 2" descr="http://mail.colonial.net/~hkaiter/Aaa_web_images2012/gravity.gif"/>
          <p:cNvPicPr>
            <a:picLocks noChangeAspect="1" noChangeArrowheads="1"/>
          </p:cNvPicPr>
          <p:nvPr/>
        </p:nvPicPr>
        <p:blipFill>
          <a:blip r:embed="rId2" cstate="print"/>
          <a:srcRect l="7644" t="35337" r="7874" b="44220"/>
          <a:stretch>
            <a:fillRect/>
          </a:stretch>
        </p:blipFill>
        <p:spPr bwMode="auto">
          <a:xfrm>
            <a:off x="1219200" y="4724400"/>
            <a:ext cx="7795846" cy="1447800"/>
          </a:xfrm>
          <a:prstGeom prst="rect">
            <a:avLst/>
          </a:prstGeom>
          <a:noFill/>
        </p:spPr>
      </p:pic>
      <p:pic>
        <p:nvPicPr>
          <p:cNvPr id="6" name="Picture 2" descr="http://mail.colonial.net/~hkaiter/Aaa_web_images2012/gravity.gif"/>
          <p:cNvPicPr>
            <a:picLocks noChangeAspect="1" noChangeArrowheads="1"/>
          </p:cNvPicPr>
          <p:nvPr/>
        </p:nvPicPr>
        <p:blipFill>
          <a:blip r:embed="rId2" cstate="print"/>
          <a:srcRect l="7644" t="7031" r="7874" b="77244"/>
          <a:stretch>
            <a:fillRect/>
          </a:stretch>
        </p:blipFill>
        <p:spPr bwMode="auto">
          <a:xfrm>
            <a:off x="2286000" y="3429000"/>
            <a:ext cx="5334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vs. Elephant</a:t>
            </a:r>
            <a:endParaRPr lang="en-US" dirty="0"/>
          </a:p>
        </p:txBody>
      </p:sp>
      <p:pic>
        <p:nvPicPr>
          <p:cNvPr id="4" name="Picture 5" descr="cat-breeds"/>
          <p:cNvPicPr>
            <a:picLocks noChangeAspect="1" noChangeArrowheads="1"/>
          </p:cNvPicPr>
          <p:nvPr/>
        </p:nvPicPr>
        <p:blipFill>
          <a:blip r:embed="rId2" cstate="print"/>
          <a:srcRect l="32477" t="4651" r="35048" b="55814"/>
          <a:stretch>
            <a:fillRect/>
          </a:stretch>
        </p:blipFill>
        <p:spPr bwMode="auto">
          <a:xfrm>
            <a:off x="1828800" y="5065151"/>
            <a:ext cx="988646" cy="840349"/>
          </a:xfrm>
          <a:prstGeom prst="rect">
            <a:avLst/>
          </a:prstGeom>
          <a:noFill/>
        </p:spPr>
      </p:pic>
      <p:pic>
        <p:nvPicPr>
          <p:cNvPr id="5" name="Picture 7" descr="elephant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438400"/>
            <a:ext cx="449384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Moon and </a:t>
            </a:r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File:Moon Earth Comparis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62250"/>
            <a:ext cx="5410200" cy="3829050"/>
          </a:xfrm>
          <a:prstGeom prst="rect">
            <a:avLst/>
          </a:prstGeom>
          <a:noFill/>
        </p:spPr>
      </p:pic>
      <p:pic>
        <p:nvPicPr>
          <p:cNvPr id="6" name="Picture 5" descr="cu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447800"/>
            <a:ext cx="28384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318</Words>
  <Application>Microsoft Office PowerPoint</Application>
  <PresentationFormat>On-screen Show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Gravity – force of attraction between objects due to their mass </vt:lpstr>
      <vt:lpstr>All objects experience an attraction toward all other objects</vt:lpstr>
      <vt:lpstr>Compared to all objects around you, Earth has a HUGE mass</vt:lpstr>
      <vt:lpstr>Discovered by </vt:lpstr>
      <vt:lpstr>The Law of Universal Gravitation – all objects in the universe attract each other through gravitational force  </vt:lpstr>
      <vt:lpstr>Universal Law of Gravitation:</vt:lpstr>
      <vt:lpstr>Cat vs. Elephant</vt:lpstr>
      <vt:lpstr>Moon and Earth</vt:lpstr>
      <vt:lpstr>Universal Law of Gravitation:</vt:lpstr>
      <vt:lpstr>You and Sun vs. You and Earth</vt:lpstr>
      <vt:lpstr>Weight – measure of gravitational force on an object</vt:lpstr>
      <vt:lpstr>Your weight on other planets &amp; 3 different types of stars</vt:lpstr>
      <vt:lpstr>Weight</vt:lpstr>
      <vt:lpstr>Mass – amount of matter in an object</vt:lpstr>
      <vt:lpstr>Mass</vt:lpstr>
      <vt:lpstr>Why are Mass and Weight often confused?</vt:lpstr>
      <vt:lpstr>Questions</vt:lpstr>
      <vt:lpstr>Questions</vt:lpstr>
      <vt:lpstr>Questions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</dc:creator>
  <cp:lastModifiedBy>Jam</cp:lastModifiedBy>
  <cp:revision>15</cp:revision>
  <dcterms:created xsi:type="dcterms:W3CDTF">2013-01-14T00:14:34Z</dcterms:created>
  <dcterms:modified xsi:type="dcterms:W3CDTF">2013-01-14T15:33:48Z</dcterms:modified>
</cp:coreProperties>
</file>