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2" r:id="rId3"/>
    <p:sldId id="293" r:id="rId4"/>
    <p:sldId id="296" r:id="rId5"/>
    <p:sldId id="294" r:id="rId6"/>
    <p:sldId id="256" r:id="rId7"/>
    <p:sldId id="265" r:id="rId8"/>
    <p:sldId id="270" r:id="rId9"/>
    <p:sldId id="273" r:id="rId10"/>
    <p:sldId id="274" r:id="rId11"/>
    <p:sldId id="275" r:id="rId12"/>
    <p:sldId id="281" r:id="rId13"/>
    <p:sldId id="282" r:id="rId14"/>
    <p:sldId id="271" r:id="rId15"/>
    <p:sldId id="276" r:id="rId16"/>
    <p:sldId id="278" r:id="rId17"/>
    <p:sldId id="277" r:id="rId18"/>
    <p:sldId id="284" r:id="rId19"/>
    <p:sldId id="285" r:id="rId20"/>
    <p:sldId id="272" r:id="rId21"/>
    <p:sldId id="280" r:id="rId22"/>
    <p:sldId id="279" r:id="rId23"/>
    <p:sldId id="287" r:id="rId24"/>
    <p:sldId id="288" r:id="rId25"/>
    <p:sldId id="28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1232-3042-4355-8C37-95CEDE537A5C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97D9-2364-4518-9AB0-97471C7A78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1232-3042-4355-8C37-95CEDE537A5C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97D9-2364-4518-9AB0-97471C7A78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1232-3042-4355-8C37-95CEDE537A5C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97D9-2364-4518-9AB0-97471C7A78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1232-3042-4355-8C37-95CEDE537A5C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97D9-2364-4518-9AB0-97471C7A78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1232-3042-4355-8C37-95CEDE537A5C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97D9-2364-4518-9AB0-97471C7A78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1232-3042-4355-8C37-95CEDE537A5C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97D9-2364-4518-9AB0-97471C7A78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1232-3042-4355-8C37-95CEDE537A5C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97D9-2364-4518-9AB0-97471C7A78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1232-3042-4355-8C37-95CEDE537A5C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97D9-2364-4518-9AB0-97471C7A78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1232-3042-4355-8C37-95CEDE537A5C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97D9-2364-4518-9AB0-97471C7A78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1232-3042-4355-8C37-95CEDE537A5C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97D9-2364-4518-9AB0-97471C7A78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1232-3042-4355-8C37-95CEDE537A5C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97D9-2364-4518-9AB0-97471C7A78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E1232-3042-4355-8C37-95CEDE537A5C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297D9-2364-4518-9AB0-97471C7A78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-of-elements.com/carbo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hyperlink" Target="http://www.periodictable.com/Samples/002.9/index.s15.html" TargetMode="Externa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Quick Review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leevalley.com/en/images/item/woodworking/assorted/27k0750s2.jpg"/>
          <p:cNvPicPr>
            <a:picLocks noChangeAspect="1" noChangeArrowheads="1"/>
          </p:cNvPicPr>
          <p:nvPr/>
        </p:nvPicPr>
        <p:blipFill>
          <a:blip r:embed="rId2" cstate="print"/>
          <a:srcRect l="9346"/>
          <a:stretch>
            <a:fillRect/>
          </a:stretch>
        </p:blipFill>
        <p:spPr bwMode="auto">
          <a:xfrm>
            <a:off x="3429000" y="4800600"/>
            <a:ext cx="3695700" cy="18345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Malleable and Ductile</a:t>
            </a:r>
            <a:endParaRPr lang="en-US" dirty="0"/>
          </a:p>
        </p:txBody>
      </p:sp>
      <p:pic>
        <p:nvPicPr>
          <p:cNvPr id="2050" name="Picture 2" descr="http://www.800mainstreet.com/1/malleab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14600"/>
            <a:ext cx="2819400" cy="3891238"/>
          </a:xfrm>
          <a:prstGeom prst="rect">
            <a:avLst/>
          </a:prstGeom>
          <a:noFill/>
        </p:spPr>
      </p:pic>
      <p:pic>
        <p:nvPicPr>
          <p:cNvPr id="2054" name="Picture 6" descr="http://www.sciencelearn.org.nz/var/sciencelearn/storage/images/contexts/super-sense/sci-media/images/copper-wire/258483-1-eng-NZ/Copper-wire_full_size_landsca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133600"/>
            <a:ext cx="3546784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Found on left side of periodic table</a:t>
            </a:r>
          </a:p>
          <a:p>
            <a:pPr lvl="0"/>
            <a:endParaRPr lang="en-US" dirty="0"/>
          </a:p>
        </p:txBody>
      </p:sp>
      <p:pic>
        <p:nvPicPr>
          <p:cNvPr id="5" name="Picture 2" descr="http://library.kcc.hawaii.edu/external/chemistry/metals_n_nonmetals_fig1.gif"/>
          <p:cNvPicPr>
            <a:picLocks noChangeAspect="1" noChangeArrowheads="1"/>
          </p:cNvPicPr>
          <p:nvPr/>
        </p:nvPicPr>
        <p:blipFill>
          <a:blip r:embed="rId2" cstate="print"/>
          <a:srcRect l="7114" r="10133"/>
          <a:stretch>
            <a:fillRect/>
          </a:stretch>
        </p:blipFill>
        <p:spPr bwMode="auto">
          <a:xfrm>
            <a:off x="1981200" y="2743200"/>
            <a:ext cx="5710222" cy="3833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Metals are solids at room temp.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		</a:t>
            </a:r>
            <a:r>
              <a:rPr lang="en-US" sz="4400" b="1" dirty="0" smtClean="0"/>
              <a:t>Exceptions:</a:t>
            </a:r>
          </a:p>
          <a:p>
            <a:r>
              <a:rPr lang="en-US" sz="4400" b="1" dirty="0" smtClean="0"/>
              <a:t>Mercury (Hg)</a:t>
            </a:r>
          </a:p>
          <a:p>
            <a:r>
              <a:rPr lang="en-US" sz="4400" b="1" dirty="0" smtClean="0"/>
              <a:t>Gallium (</a:t>
            </a:r>
            <a:r>
              <a:rPr lang="en-US" sz="4400" b="1" dirty="0" err="1" smtClean="0"/>
              <a:t>Ga</a:t>
            </a:r>
            <a:r>
              <a:rPr lang="en-US" sz="4400" b="1" dirty="0" smtClean="0"/>
              <a:t>)</a:t>
            </a:r>
          </a:p>
          <a:p>
            <a:r>
              <a:rPr lang="en-US" sz="4400" b="1" dirty="0" smtClean="0"/>
              <a:t>Cesium (Cs)</a:t>
            </a:r>
          </a:p>
          <a:p>
            <a:r>
              <a:rPr lang="en-US" sz="4400" b="1" dirty="0" smtClean="0"/>
              <a:t>Francium (Fr)</a:t>
            </a:r>
            <a:endParaRPr lang="en-US" sz="4400" b="1" dirty="0"/>
          </a:p>
        </p:txBody>
      </p:sp>
      <p:pic>
        <p:nvPicPr>
          <p:cNvPr id="1026" name="Picture 2" descr="http://www.juniorsbook.com/images/tellmewhy/Element_Mercury.jpg"/>
          <p:cNvPicPr>
            <a:picLocks noChangeAspect="1" noChangeArrowheads="1"/>
          </p:cNvPicPr>
          <p:nvPr/>
        </p:nvPicPr>
        <p:blipFill>
          <a:blip r:embed="rId2" cstate="print"/>
          <a:srcRect l="9249" t="4624" r="2890" b="2890"/>
          <a:stretch>
            <a:fillRect/>
          </a:stretch>
        </p:blipFill>
        <p:spPr bwMode="auto">
          <a:xfrm>
            <a:off x="6781800" y="1905000"/>
            <a:ext cx="1882140" cy="1981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http://binrock.net/permanent/2006/1201_gallium/gallium.jpg"/>
          <p:cNvPicPr>
            <a:picLocks noChangeAspect="1" noChangeArrowheads="1"/>
          </p:cNvPicPr>
          <p:nvPr/>
        </p:nvPicPr>
        <p:blipFill>
          <a:blip r:embed="rId3" cstate="print"/>
          <a:srcRect b="12000"/>
          <a:stretch>
            <a:fillRect/>
          </a:stretch>
        </p:blipFill>
        <p:spPr bwMode="auto">
          <a:xfrm>
            <a:off x="4648200" y="3048000"/>
            <a:ext cx="1752600" cy="1542288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495800" y="5181600"/>
            <a:ext cx="1665080" cy="14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t0.gstatic.com/images?q=tbn:ANd9GcQ45kBXdWz6roUIk_8iI_3SDaLBB-SrR0vpGu0nTAvmoAlnxguzYAAJCfMyWA"/>
          <p:cNvPicPr>
            <a:picLocks noChangeAspect="1" noChangeArrowheads="1"/>
          </p:cNvPicPr>
          <p:nvPr/>
        </p:nvPicPr>
        <p:blipFill>
          <a:blip r:embed="rId5" cstate="print"/>
          <a:srcRect l="20253" t="5797" r="3797" b="7246"/>
          <a:stretch>
            <a:fillRect/>
          </a:stretch>
        </p:blipFill>
        <p:spPr bwMode="auto">
          <a:xfrm>
            <a:off x="5791200" y="4267200"/>
            <a:ext cx="1371600" cy="1371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48400" y="6248400"/>
            <a:ext cx="1920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Warm room temp.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METALS</a:t>
            </a:r>
          </a:p>
          <a:p>
            <a:r>
              <a:rPr lang="en-US" sz="5400" b="1" dirty="0" smtClean="0"/>
              <a:t>NONMETALS</a:t>
            </a:r>
          </a:p>
          <a:p>
            <a:r>
              <a:rPr lang="en-US" sz="5400" b="1" dirty="0" smtClean="0"/>
              <a:t>METALLOIDS</a:t>
            </a:r>
            <a:endParaRPr lang="en-US" sz="5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NONMETALS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b="1" dirty="0" smtClean="0"/>
              <a:t>Dull or transparent </a:t>
            </a:r>
            <a:endParaRPr lang="en-US" sz="3600" dirty="0"/>
          </a:p>
          <a:p>
            <a:endParaRPr lang="en-US" dirty="0"/>
          </a:p>
        </p:txBody>
      </p:sp>
      <p:pic>
        <p:nvPicPr>
          <p:cNvPr id="5" name="Picture 2" descr="http://www.green-planet-solar-energy.com/images/chlorine-gas.gif"/>
          <p:cNvPicPr>
            <a:picLocks noChangeAspect="1" noChangeArrowheads="1"/>
          </p:cNvPicPr>
          <p:nvPr/>
        </p:nvPicPr>
        <p:blipFill>
          <a:blip r:embed="rId2" cstate="print"/>
          <a:srcRect l="49600" t="5479" r="2400" b="6849"/>
          <a:stretch>
            <a:fillRect/>
          </a:stretch>
        </p:blipFill>
        <p:spPr bwMode="auto">
          <a:xfrm>
            <a:off x="5943600" y="1600200"/>
            <a:ext cx="2428875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2" descr="picture of hydro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038600"/>
            <a:ext cx="2209800" cy="2209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2" name="Picture 2" descr="http://www.galleries.com/minerals/elements/selenium/seleni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667000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NONMETALS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b="1" dirty="0" smtClean="0"/>
              <a:t>Poor conductors of heat and electricity</a:t>
            </a:r>
            <a:endParaRPr lang="en-US" sz="3600" dirty="0" smtClean="0"/>
          </a:p>
          <a:p>
            <a:endParaRPr lang="en-US" dirty="0"/>
          </a:p>
        </p:txBody>
      </p:sp>
      <p:pic>
        <p:nvPicPr>
          <p:cNvPr id="19458" name="Picture 2" descr="http://z.about.com/d/chemistry/1/0/i/6/sulf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33800"/>
            <a:ext cx="4114800" cy="2743200"/>
          </a:xfrm>
          <a:prstGeom prst="rect">
            <a:avLst/>
          </a:prstGeom>
          <a:noFill/>
        </p:spPr>
      </p:pic>
      <p:pic>
        <p:nvPicPr>
          <p:cNvPr id="35842" name="Picture 2" descr="http://futurismic.com/wp-content/uploads/2009/01/smoke_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124200"/>
            <a:ext cx="3862060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NONMETALS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 sz="3600" b="1" dirty="0" smtClean="0"/>
              <a:t>Brittle and not </a:t>
            </a:r>
            <a:r>
              <a:rPr lang="en-US" sz="3600" b="1" dirty="0"/>
              <a:t>ductile</a:t>
            </a:r>
            <a:endParaRPr lang="en-US" sz="3600" dirty="0"/>
          </a:p>
          <a:p>
            <a:endParaRPr lang="en-US" dirty="0"/>
          </a:p>
        </p:txBody>
      </p:sp>
      <p:pic>
        <p:nvPicPr>
          <p:cNvPr id="33796" name="Picture 4" descr="http://www.carexcanada.ca/img/carbon_bl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276600"/>
            <a:ext cx="4391025" cy="26157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3798" name="Picture 6" descr="http://elements.vanderkrogt.net/images/elements/phosphorus_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819400"/>
            <a:ext cx="34290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458200" y="53340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86740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NONMETALS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b="1" dirty="0" smtClean="0"/>
              <a:t>Found on upper right of periodic table</a:t>
            </a:r>
          </a:p>
          <a:p>
            <a:endParaRPr lang="en-US" dirty="0"/>
          </a:p>
        </p:txBody>
      </p:sp>
      <p:pic>
        <p:nvPicPr>
          <p:cNvPr id="5" name="Picture 2" descr="http://library.kcc.hawaii.edu/external/chemistry/metals_n_nonmetals_fig1.gif"/>
          <p:cNvPicPr>
            <a:picLocks noChangeAspect="1" noChangeArrowheads="1"/>
          </p:cNvPicPr>
          <p:nvPr/>
        </p:nvPicPr>
        <p:blipFill>
          <a:blip r:embed="rId2" cstate="print"/>
          <a:srcRect l="7114" r="10133"/>
          <a:stretch>
            <a:fillRect/>
          </a:stretch>
        </p:blipFill>
        <p:spPr bwMode="auto">
          <a:xfrm>
            <a:off x="1981200" y="2743200"/>
            <a:ext cx="5710222" cy="3833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Nonmetals include all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smtClean="0"/>
              <a:t>Solid = Carbon (C)</a:t>
            </a:r>
          </a:p>
          <a:p>
            <a:r>
              <a:rPr lang="en-US" sz="4400" b="1" dirty="0" smtClean="0"/>
              <a:t>Liquid = Bromine (Br)</a:t>
            </a:r>
          </a:p>
          <a:p>
            <a:r>
              <a:rPr lang="en-US" sz="4400" b="1" dirty="0" smtClean="0"/>
              <a:t>Gas = Helium (He)</a:t>
            </a:r>
            <a:endParaRPr lang="en-US" sz="4400" b="1" dirty="0"/>
          </a:p>
        </p:txBody>
      </p:sp>
      <p:pic>
        <p:nvPicPr>
          <p:cNvPr id="9" name="Picture 2" descr="Carbon as graphite bar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343400"/>
            <a:ext cx="2286000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8914" name="Picture 2" descr="http://easycalculation.com/chemistry/elements/images/brom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572000"/>
            <a:ext cx="2066925" cy="1905000"/>
          </a:xfrm>
          <a:prstGeom prst="rect">
            <a:avLst/>
          </a:prstGeom>
          <a:noFill/>
        </p:spPr>
      </p:pic>
      <p:pic>
        <p:nvPicPr>
          <p:cNvPr id="12" name="Picture 2" descr="Helium Classic helium balloon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b="2564"/>
          <a:stretch>
            <a:fillRect/>
          </a:stretch>
        </p:blipFill>
        <p:spPr bwMode="auto">
          <a:xfrm>
            <a:off x="6324600" y="4419600"/>
            <a:ext cx="2286000" cy="2227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METALS</a:t>
            </a:r>
          </a:p>
          <a:p>
            <a:r>
              <a:rPr lang="en-US" sz="5400" b="1" dirty="0" smtClean="0"/>
              <a:t>NONMETALS</a:t>
            </a:r>
          </a:p>
          <a:p>
            <a:r>
              <a:rPr lang="en-US" sz="5400" b="1" dirty="0" smtClean="0"/>
              <a:t>METALLOIDS</a:t>
            </a:r>
            <a:endParaRPr lang="en-US" sz="5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eich-chemistry.wikispaces.com/file/view/mendeleev.jpg/146783513/mendele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142999"/>
            <a:ext cx="2128242" cy="2971800"/>
          </a:xfrm>
          <a:prstGeom prst="rect">
            <a:avLst/>
          </a:prstGeom>
          <a:noFill/>
        </p:spPr>
      </p:pic>
      <p:pic>
        <p:nvPicPr>
          <p:cNvPr id="6148" name="Picture 4" descr="http://www.nndb.com/people/480/000103171/john-alexander-reina-newlands-1-siz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2133600" cy="2933700"/>
          </a:xfrm>
          <a:prstGeom prst="rect">
            <a:avLst/>
          </a:prstGeom>
          <a:noFill/>
        </p:spPr>
      </p:pic>
      <p:pic>
        <p:nvPicPr>
          <p:cNvPr id="6150" name="Picture 6" descr="http://www.bpc.edu/mathscience/chemistry/images/lothar_mey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399" y="3200399"/>
            <a:ext cx="1447800" cy="1193242"/>
          </a:xfrm>
          <a:prstGeom prst="rect">
            <a:avLst/>
          </a:prstGeom>
          <a:noFill/>
        </p:spPr>
      </p:pic>
      <p:pic>
        <p:nvPicPr>
          <p:cNvPr id="6152" name="Picture 8" descr="http://listverse.files.wordpress.com/2008/10/henry-mosele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142999"/>
            <a:ext cx="2333625" cy="31033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380999"/>
            <a:ext cx="81459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Newlands	    Mendeleev and Meyer	  Moseley</a:t>
            </a:r>
            <a:endParaRPr lang="en-US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800600"/>
            <a:ext cx="694382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Arranged the elements by increasing atomic mass?</a:t>
            </a:r>
          </a:p>
          <a:p>
            <a:r>
              <a:rPr lang="en-US" sz="2400" dirty="0" smtClean="0"/>
              <a:t>Predicted elements that had not been discovered yet?</a:t>
            </a:r>
          </a:p>
          <a:p>
            <a:r>
              <a:rPr lang="en-US" sz="2400" dirty="0" smtClean="0"/>
              <a:t>Arranged the elements by increasing atomic number?</a:t>
            </a:r>
          </a:p>
          <a:p>
            <a:r>
              <a:rPr lang="en-US" sz="2400" dirty="0" smtClean="0"/>
              <a:t>Came up with the law of octaves?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/>
              <a:t>METALLOIDS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000" b="1" dirty="0" smtClean="0"/>
              <a:t>Contains properties of both metals and nonmetals</a:t>
            </a:r>
            <a:endParaRPr lang="en-US" sz="4000" dirty="0"/>
          </a:p>
          <a:p>
            <a:endParaRPr lang="en-US" dirty="0"/>
          </a:p>
        </p:txBody>
      </p:sp>
      <p:pic>
        <p:nvPicPr>
          <p:cNvPr id="18434" name="Picture 2" descr="http://www.sciencewithmrmilstid.com/wp-content/uploads/metalloid_elements1.jpg"/>
          <p:cNvPicPr>
            <a:picLocks noChangeAspect="1" noChangeArrowheads="1"/>
          </p:cNvPicPr>
          <p:nvPr/>
        </p:nvPicPr>
        <p:blipFill>
          <a:blip r:embed="rId2" cstate="print"/>
          <a:srcRect b="4478"/>
          <a:stretch>
            <a:fillRect/>
          </a:stretch>
        </p:blipFill>
        <p:spPr bwMode="auto">
          <a:xfrm>
            <a:off x="4800600" y="2819400"/>
            <a:ext cx="3886200" cy="3712191"/>
          </a:xfrm>
          <a:prstGeom prst="rect">
            <a:avLst/>
          </a:prstGeom>
          <a:noFill/>
        </p:spPr>
      </p:pic>
      <p:pic>
        <p:nvPicPr>
          <p:cNvPr id="4100" name="Picture 4" descr="http://t1.gstatic.com/images?q=tbn:ANd9GcQJMCb1DnLNm5k8dDaywu3euzfKNGdmhfP6aYKWXXs1F6zE_Osd-RGrOfbdx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657600"/>
            <a:ext cx="3255388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6324600"/>
            <a:ext cx="3912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Weak conductors of heat and electricity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/>
              <a:t>METALLOIDS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b="1" dirty="0" smtClean="0"/>
              <a:t>Found along the stair steps of periodic table</a:t>
            </a:r>
          </a:p>
          <a:p>
            <a:endParaRPr lang="en-US" dirty="0"/>
          </a:p>
        </p:txBody>
      </p:sp>
      <p:pic>
        <p:nvPicPr>
          <p:cNvPr id="6" name="Picture 2" descr="http://library.kcc.hawaii.edu/external/chemistry/metals_n_nonmetals_fig1.gif"/>
          <p:cNvPicPr>
            <a:picLocks noChangeAspect="1" noChangeArrowheads="1"/>
          </p:cNvPicPr>
          <p:nvPr/>
        </p:nvPicPr>
        <p:blipFill>
          <a:blip r:embed="rId2" cstate="print"/>
          <a:srcRect l="7114" r="10133"/>
          <a:stretch>
            <a:fillRect/>
          </a:stretch>
        </p:blipFill>
        <p:spPr bwMode="auto">
          <a:xfrm>
            <a:off x="1144593" y="2590800"/>
            <a:ext cx="5937229" cy="398592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62800" y="3429000"/>
            <a:ext cx="13019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Boron</a:t>
            </a:r>
          </a:p>
          <a:p>
            <a:r>
              <a:rPr lang="en-US" dirty="0" smtClean="0"/>
              <a:t>Silicon</a:t>
            </a:r>
          </a:p>
          <a:p>
            <a:r>
              <a:rPr lang="en-US" dirty="0" smtClean="0"/>
              <a:t>Germanium</a:t>
            </a:r>
          </a:p>
          <a:p>
            <a:r>
              <a:rPr lang="en-US" dirty="0" smtClean="0"/>
              <a:t>Arsenic</a:t>
            </a:r>
          </a:p>
          <a:p>
            <a:r>
              <a:rPr lang="en-US" dirty="0" smtClean="0"/>
              <a:t>Antimony</a:t>
            </a:r>
          </a:p>
          <a:p>
            <a:r>
              <a:rPr lang="en-US" dirty="0" smtClean="0"/>
              <a:t>Tellurium</a:t>
            </a:r>
          </a:p>
          <a:p>
            <a:r>
              <a:rPr lang="en-US" dirty="0" smtClean="0"/>
              <a:t>Polonium</a:t>
            </a:r>
          </a:p>
          <a:p>
            <a:r>
              <a:rPr lang="en-US" dirty="0" smtClean="0"/>
              <a:t>Astatine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5486400"/>
            <a:ext cx="3048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Connector 9"/>
          <p:cNvCxnSpPr/>
          <p:nvPr/>
        </p:nvCxnSpPr>
        <p:spPr>
          <a:xfrm>
            <a:off x="5029200" y="45720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Germanium vs. Silicon</a:t>
            </a:r>
            <a:endParaRPr lang="en-US" b="1" dirty="0"/>
          </a:p>
        </p:txBody>
      </p:sp>
      <p:pic>
        <p:nvPicPr>
          <p:cNvPr id="36866" name="Picture 2" descr="http://images-of-elements.com/german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362200"/>
            <a:ext cx="2133600" cy="2133601"/>
          </a:xfrm>
          <a:prstGeom prst="rect">
            <a:avLst/>
          </a:prstGeom>
          <a:noFill/>
        </p:spPr>
      </p:pic>
      <p:pic>
        <p:nvPicPr>
          <p:cNvPr id="13314" name="Picture 2" descr="http://t2.gstatic.com/images?q=tbn:ANd9GcSgEzW1atzHvta6TfBj-YwboitTM8QADeR_P9977LtwfITWPqeOqFDDieDy"/>
          <p:cNvPicPr>
            <a:picLocks noChangeAspect="1" noChangeArrowheads="1"/>
          </p:cNvPicPr>
          <p:nvPr/>
        </p:nvPicPr>
        <p:blipFill>
          <a:blip r:embed="rId3" cstate="print"/>
          <a:srcRect l="51421" t="13043"/>
          <a:stretch>
            <a:fillRect/>
          </a:stretch>
        </p:blipFill>
        <p:spPr bwMode="auto">
          <a:xfrm>
            <a:off x="5562600" y="2438400"/>
            <a:ext cx="3304333" cy="388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316" name="Picture 4" descr="http://upload.wikimedia.org/wikipedia/commons/5/59/Polycrystalline_silicon_r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876800"/>
            <a:ext cx="2286000" cy="1719875"/>
          </a:xfrm>
          <a:prstGeom prst="rect">
            <a:avLst/>
          </a:prstGeom>
          <a:noFill/>
        </p:spPr>
      </p:pic>
      <p:pic>
        <p:nvPicPr>
          <p:cNvPr id="7" name="Picture 4" descr="http://t1.gstatic.com/images?q=tbn:ANd9GcQJMCb1DnLNm5k8dDaywu3euzfKNGdmhfP6aYKWXXs1F6zE_Osd-RGrOfbdx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581400"/>
            <a:ext cx="2543272" cy="1905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67000" y="24384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Because of position, Germanium has more metallic properties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57150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silicon is more abundant and cheaper to manufacture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Metal, Nonmetal, or Metalloid?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b="1" dirty="0" smtClean="0"/>
              <a:t>If you found a substance that was dull and brittle and couldn’t conduct heat, you have most likely found …</a:t>
            </a:r>
            <a:endParaRPr lang="en-US" dirty="0" smtClean="0"/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Metal, Nonmetal, or Metalloid?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If you found a substance that was shiny but brittle and could sort of hold a current, you have most likely found …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Metal, Nonmetal, or Metalloid?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If you found a substance that was shiny and malleable and could be formed into wires to hold heat and an electric current, you have most likely found …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Columns?</a:t>
            </a: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09800"/>
            <a:ext cx="658615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Copper, Silver, and Gold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3 of the few that are found naturally in elemental state</a:t>
            </a:r>
          </a:p>
          <a:p>
            <a:r>
              <a:rPr lang="en-US" sz="1800" dirty="0" smtClean="0"/>
              <a:t>Used in currency and jewelry because of colors and resistance to corrosion</a:t>
            </a:r>
          </a:p>
          <a:p>
            <a:r>
              <a:rPr lang="en-US" sz="2000" b="1" dirty="0" smtClean="0"/>
              <a:t>How does the table show that they have similar characteristics?</a:t>
            </a:r>
          </a:p>
          <a:p>
            <a:endParaRPr lang="en-US" sz="1800" dirty="0"/>
          </a:p>
        </p:txBody>
      </p:sp>
      <p:pic>
        <p:nvPicPr>
          <p:cNvPr id="53250" name="Picture 2" descr="http://www.chemicalelements.com/graphics/tab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819400"/>
            <a:ext cx="703288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Rows?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823642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Classification</a:t>
            </a:r>
            <a:endParaRPr lang="en-US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ibrary.kcc.hawaii.edu/external/chemistry/metals_n_nonmetals_fig1.gif"/>
          <p:cNvPicPr>
            <a:picLocks noChangeAspect="1" noChangeArrowheads="1"/>
          </p:cNvPicPr>
          <p:nvPr/>
        </p:nvPicPr>
        <p:blipFill>
          <a:blip r:embed="rId2" cstate="print"/>
          <a:srcRect l="7114" r="10133"/>
          <a:stretch>
            <a:fillRect/>
          </a:stretch>
        </p:blipFill>
        <p:spPr bwMode="auto">
          <a:xfrm>
            <a:off x="381000" y="582418"/>
            <a:ext cx="8529622" cy="572630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6400800"/>
            <a:ext cx="3738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Metals make up most of the elements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Shiny</a:t>
            </a:r>
            <a:endParaRPr lang="en-US" dirty="0"/>
          </a:p>
        </p:txBody>
      </p:sp>
      <p:pic>
        <p:nvPicPr>
          <p:cNvPr id="20484" name="Picture 4" descr="http://z.about.com/d/chemistry/1/0/H/Q/gall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657600"/>
            <a:ext cx="3581400" cy="2686050"/>
          </a:xfrm>
          <a:prstGeom prst="rect">
            <a:avLst/>
          </a:prstGeom>
          <a:noFill/>
        </p:spPr>
      </p:pic>
      <p:pic>
        <p:nvPicPr>
          <p:cNvPr id="6146" name="Picture 2" descr="http://www.topnews.in/files/Precious-meta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981200"/>
            <a:ext cx="5095875" cy="23336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Good conductors of </a:t>
            </a:r>
            <a:r>
              <a:rPr lang="en-US" b="1" dirty="0"/>
              <a:t>heat and </a:t>
            </a:r>
            <a:r>
              <a:rPr lang="en-US" b="1" dirty="0" smtClean="0"/>
              <a:t>electricity</a:t>
            </a:r>
            <a:endParaRPr lang="en-US" dirty="0"/>
          </a:p>
        </p:txBody>
      </p:sp>
      <p:pic>
        <p:nvPicPr>
          <p:cNvPr id="3074" name="Picture 2" descr="http://www.tvcables.co.uk/images/items/XHV601-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2590800"/>
            <a:ext cx="4361573" cy="3429000"/>
          </a:xfrm>
          <a:prstGeom prst="rect">
            <a:avLst/>
          </a:prstGeom>
          <a:noFill/>
        </p:spPr>
      </p:pic>
      <p:pic>
        <p:nvPicPr>
          <p:cNvPr id="3076" name="Picture 4" descr="http://reigninggifts.com/images/prodimages/light/StainlessSteelStockPots70353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438400"/>
            <a:ext cx="3771900" cy="37719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327</Words>
  <Application>Microsoft Office PowerPoint</Application>
  <PresentationFormat>On-screen Show (4:3)</PresentationFormat>
  <Paragraphs>75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Quick Review</vt:lpstr>
      <vt:lpstr>Slide 2</vt:lpstr>
      <vt:lpstr>Vertical Columns?</vt:lpstr>
      <vt:lpstr>Copper, Silver, and Gold</vt:lpstr>
      <vt:lpstr>Horizontal Rows?</vt:lpstr>
      <vt:lpstr>Classification</vt:lpstr>
      <vt:lpstr>Slide 7</vt:lpstr>
      <vt:lpstr>METALS</vt:lpstr>
      <vt:lpstr>METALS</vt:lpstr>
      <vt:lpstr>METALS</vt:lpstr>
      <vt:lpstr>METALS</vt:lpstr>
      <vt:lpstr>Metals are solids at room temp.</vt:lpstr>
      <vt:lpstr>Classification</vt:lpstr>
      <vt:lpstr>NONMETALS</vt:lpstr>
      <vt:lpstr>NONMETALS</vt:lpstr>
      <vt:lpstr>NONMETALS</vt:lpstr>
      <vt:lpstr>NONMETALS</vt:lpstr>
      <vt:lpstr>Nonmetals include all phases</vt:lpstr>
      <vt:lpstr>Classification</vt:lpstr>
      <vt:lpstr>METALLOIDS</vt:lpstr>
      <vt:lpstr>METALLOIDS</vt:lpstr>
      <vt:lpstr>Germanium vs. Silicon</vt:lpstr>
      <vt:lpstr>Metal, Nonmetal, or Metalloid?</vt:lpstr>
      <vt:lpstr>Metal, Nonmetal, or Metalloid?</vt:lpstr>
      <vt:lpstr>Metal, Nonmetal, or Metalloid?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Periodic Table of Elements</dc:title>
  <dc:creator>Jam</dc:creator>
  <cp:lastModifiedBy>Jam</cp:lastModifiedBy>
  <cp:revision>29</cp:revision>
  <dcterms:created xsi:type="dcterms:W3CDTF">2011-10-26T03:30:47Z</dcterms:created>
  <dcterms:modified xsi:type="dcterms:W3CDTF">2013-12-02T13:37:27Z</dcterms:modified>
</cp:coreProperties>
</file>