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3" r:id="rId2"/>
    <p:sldId id="287" r:id="rId3"/>
    <p:sldId id="286" r:id="rId4"/>
    <p:sldId id="279" r:id="rId5"/>
    <p:sldId id="284" r:id="rId6"/>
    <p:sldId id="282" r:id="rId7"/>
    <p:sldId id="281" r:id="rId8"/>
    <p:sldId id="285" r:id="rId9"/>
    <p:sldId id="283" r:id="rId10"/>
    <p:sldId id="277" r:id="rId11"/>
    <p:sldId id="280" r:id="rId12"/>
    <p:sldId id="288" r:id="rId13"/>
    <p:sldId id="276" r:id="rId14"/>
    <p:sldId id="256" r:id="rId15"/>
    <p:sldId id="257" r:id="rId16"/>
    <p:sldId id="258" r:id="rId17"/>
    <p:sldId id="262" r:id="rId18"/>
    <p:sldId id="272" r:id="rId19"/>
    <p:sldId id="260" r:id="rId20"/>
    <p:sldId id="259" r:id="rId21"/>
    <p:sldId id="261" r:id="rId22"/>
    <p:sldId id="263" r:id="rId23"/>
    <p:sldId id="264" r:id="rId24"/>
    <p:sldId id="266" r:id="rId25"/>
    <p:sldId id="265" r:id="rId26"/>
    <p:sldId id="267" r:id="rId27"/>
    <p:sldId id="268" r:id="rId28"/>
    <p:sldId id="290" r:id="rId29"/>
    <p:sldId id="291" r:id="rId30"/>
    <p:sldId id="269" r:id="rId31"/>
    <p:sldId id="270" r:id="rId32"/>
    <p:sldId id="27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480ED-8BF2-4998-98D6-D688FDA30EE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CD9FD-FAA3-4ABD-B4BD-4870FA0CC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D9FD-FAA3-4ABD-B4BD-4870FA0CC81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94C2-A22B-47B0-99D3-EDEC4C98729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E2EB-091A-49EA-9F3B-3AC3A013B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94C2-A22B-47B0-99D3-EDEC4C98729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E2EB-091A-49EA-9F3B-3AC3A013B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94C2-A22B-47B0-99D3-EDEC4C98729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E2EB-091A-49EA-9F3B-3AC3A013B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94C2-A22B-47B0-99D3-EDEC4C98729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E2EB-091A-49EA-9F3B-3AC3A013B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94C2-A22B-47B0-99D3-EDEC4C98729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E2EB-091A-49EA-9F3B-3AC3A013B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94C2-A22B-47B0-99D3-EDEC4C98729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E2EB-091A-49EA-9F3B-3AC3A013B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94C2-A22B-47B0-99D3-EDEC4C98729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E2EB-091A-49EA-9F3B-3AC3A013B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94C2-A22B-47B0-99D3-EDEC4C98729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E2EB-091A-49EA-9F3B-3AC3A013B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94C2-A22B-47B0-99D3-EDEC4C98729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E2EB-091A-49EA-9F3B-3AC3A013B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94C2-A22B-47B0-99D3-EDEC4C98729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E2EB-091A-49EA-9F3B-3AC3A013B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94C2-A22B-47B0-99D3-EDEC4C98729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E2EB-091A-49EA-9F3B-3AC3A013B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A94C2-A22B-47B0-99D3-EDEC4C98729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E2EB-091A-49EA-9F3B-3AC3A013B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Meiosis and Mitosis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or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smtClean="0"/>
              <a:t>2 divisions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057400"/>
            <a:ext cx="3367087" cy="423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or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smtClean="0"/>
              <a:t>Chromosome # is halved</a:t>
            </a:r>
          </a:p>
          <a:p>
            <a:endParaRPr lang="en-US" dirty="0"/>
          </a:p>
        </p:txBody>
      </p:sp>
      <p:pic>
        <p:nvPicPr>
          <p:cNvPr id="7172" name="Picture 4" descr="http://fhs-bio-wiki.pbworks.com/f/1263518126/image002.gif"/>
          <p:cNvPicPr>
            <a:picLocks noChangeAspect="1" noChangeArrowheads="1"/>
          </p:cNvPicPr>
          <p:nvPr/>
        </p:nvPicPr>
        <p:blipFill>
          <a:blip r:embed="rId2" cstate="print"/>
          <a:srcRect l="34241" r="48638" b="87097"/>
          <a:stretch>
            <a:fillRect/>
          </a:stretch>
        </p:blipFill>
        <p:spPr bwMode="auto">
          <a:xfrm>
            <a:off x="1600200" y="3657600"/>
            <a:ext cx="1990725" cy="1447800"/>
          </a:xfrm>
          <a:prstGeom prst="rect">
            <a:avLst/>
          </a:prstGeom>
          <a:noFill/>
        </p:spPr>
      </p:pic>
      <p:pic>
        <p:nvPicPr>
          <p:cNvPr id="7174" name="Picture 6" descr="http://fhs-bio-wiki.pbworks.com/f/1263518126/image002.gif"/>
          <p:cNvPicPr>
            <a:picLocks noChangeAspect="1" noChangeArrowheads="1"/>
          </p:cNvPicPr>
          <p:nvPr/>
        </p:nvPicPr>
        <p:blipFill>
          <a:blip r:embed="rId2" cstate="print"/>
          <a:srcRect l="43580" t="85484" r="42412"/>
          <a:stretch>
            <a:fillRect/>
          </a:stretch>
        </p:blipFill>
        <p:spPr bwMode="auto">
          <a:xfrm>
            <a:off x="4876800" y="3886200"/>
            <a:ext cx="1600200" cy="1600202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3581400" y="4419600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or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smtClean="0"/>
              <a:t>Daughter cells identical to parent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352800"/>
            <a:ext cx="186309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200400"/>
            <a:ext cx="1991207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4191000" y="38862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ms8bluescience.wikispaces.com/file/view/mitosis_meiosis.gif/198064422/mitosis_mei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1540"/>
            <a:ext cx="6659961" cy="6624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Regulating the Cell Cycle</a:t>
            </a:r>
            <a:endParaRPr lang="en-US" sz="8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 all cells move through the </a:t>
            </a:r>
            <a:r>
              <a:rPr lang="en-US" b="1" dirty="0" smtClean="0"/>
              <a:t>cell cycle</a:t>
            </a:r>
            <a:r>
              <a:rPr lang="en-US" dirty="0" smtClean="0"/>
              <a:t> at the </a:t>
            </a:r>
            <a:r>
              <a:rPr lang="en-US" b="1" dirty="0" smtClean="0"/>
              <a:t>same rate</a:t>
            </a:r>
            <a:endParaRPr lang="en-US" b="1" dirty="0"/>
          </a:p>
        </p:txBody>
      </p:sp>
      <p:pic>
        <p:nvPicPr>
          <p:cNvPr id="4" name="Picture 2" descr="http://thehivedaily.com/wp-content/uploads/2011/06/b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199"/>
            <a:ext cx="2667000" cy="1997677"/>
          </a:xfrm>
          <a:prstGeom prst="rect">
            <a:avLst/>
          </a:prstGeom>
          <a:noFill/>
        </p:spPr>
      </p:pic>
      <p:pic>
        <p:nvPicPr>
          <p:cNvPr id="5122" name="Picture 2" descr="http://c.photoshelter.com/img-get/I0000MTd9KMmENoc/s"/>
          <p:cNvPicPr>
            <a:picLocks noChangeAspect="1" noChangeArrowheads="1"/>
          </p:cNvPicPr>
          <p:nvPr/>
        </p:nvPicPr>
        <p:blipFill>
          <a:blip r:embed="rId4" cstate="print"/>
          <a:srcRect r="15200" b="15789"/>
          <a:stretch>
            <a:fillRect/>
          </a:stretch>
        </p:blipFill>
        <p:spPr bwMode="auto">
          <a:xfrm>
            <a:off x="457200" y="4419600"/>
            <a:ext cx="2850777" cy="182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3962400"/>
            <a:ext cx="282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Nerve cells </a:t>
            </a:r>
            <a:r>
              <a:rPr lang="en-US" sz="1000" dirty="0" smtClean="0"/>
              <a:t>– long lived, most don’t divide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248400"/>
            <a:ext cx="322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Muscle cells </a:t>
            </a:r>
            <a:r>
              <a:rPr lang="en-US" sz="1000" dirty="0" smtClean="0"/>
              <a:t>– long lived, can’t divide</a:t>
            </a:r>
            <a:endParaRPr lang="en-US" sz="1000" dirty="0"/>
          </a:p>
        </p:txBody>
      </p:sp>
      <p:pic>
        <p:nvPicPr>
          <p:cNvPr id="5124" name="Picture 4" descr="http://www.lahey.org/assets/0/71/511/95/158/508/42606063-ff6a-4e03-91c2-a80bfd300e5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828800"/>
            <a:ext cx="1504950" cy="2190750"/>
          </a:xfrm>
          <a:prstGeom prst="rect">
            <a:avLst/>
          </a:prstGeom>
          <a:noFill/>
        </p:spPr>
      </p:pic>
      <p:pic>
        <p:nvPicPr>
          <p:cNvPr id="5126" name="Picture 6" descr="http://t3.gstatic.com/images?q=tbn:ANd9GcT_rNeRmvYh81iiilAisKPktDP8oOnemkKS4gG9jB6kmopr2qvc0Q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3848100" y="1981200"/>
            <a:ext cx="2971798" cy="1981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67200" y="3962400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Skin cells</a:t>
            </a:r>
            <a:r>
              <a:rPr lang="en-US" sz="1000" dirty="0" smtClean="0"/>
              <a:t> – every 28 days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4038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Cells of Digestive Tract </a:t>
            </a:r>
            <a:r>
              <a:rPr lang="en-US" sz="1000" dirty="0" smtClean="0"/>
              <a:t>– 2-5 days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5486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blood cells </a:t>
            </a:r>
            <a:r>
              <a:rPr lang="en-US" sz="1000" dirty="0" smtClean="0"/>
              <a:t>– under 120 days, can’t divide</a:t>
            </a:r>
            <a:endParaRPr lang="en-US" sz="1000" dirty="0"/>
          </a:p>
        </p:txBody>
      </p:sp>
      <p:pic>
        <p:nvPicPr>
          <p:cNvPr id="15362" name="Picture 2" descr="http://singularityhub.com/wp-content/uploads/2008/08/red-blood-cells.bmp"/>
          <p:cNvPicPr>
            <a:picLocks noChangeAspect="1" noChangeArrowheads="1"/>
          </p:cNvPicPr>
          <p:nvPr/>
        </p:nvPicPr>
        <p:blipFill>
          <a:blip r:embed="rId7" cstate="print"/>
          <a:srcRect l="11111" r="11111" b="40000"/>
          <a:stretch>
            <a:fillRect/>
          </a:stretch>
        </p:blipFill>
        <p:spPr bwMode="auto">
          <a:xfrm>
            <a:off x="4038600" y="4419600"/>
            <a:ext cx="26670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Controlled Cell Growth</a:t>
            </a:r>
            <a:endParaRPr lang="en-US" dirty="0"/>
          </a:p>
        </p:txBody>
      </p:sp>
      <p:pic>
        <p:nvPicPr>
          <p:cNvPr id="4098" name="Picture 2" descr="http://www.openclipart.org/image/800px/svg_to_png/petri_d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667000"/>
            <a:ext cx="3096898" cy="1447800"/>
          </a:xfrm>
          <a:prstGeom prst="rect">
            <a:avLst/>
          </a:prstGeom>
          <a:noFill/>
        </p:spPr>
      </p:pic>
      <p:pic>
        <p:nvPicPr>
          <p:cNvPr id="5" name="Picture 2" descr="http://www.openclipart.org/image/800px/svg_to_png/petri_d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419600"/>
            <a:ext cx="3096898" cy="14478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 rot="2084204">
            <a:off x="4167856" y="4148055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4267200"/>
            <a:ext cx="102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Few cells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6019800"/>
            <a:ext cx="287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Eventually fill the entire area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1" y="51816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cells come in contact with other cells, they respond by not growing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Controlled Cell Growth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967477">
            <a:off x="2841017" y="4021741"/>
            <a:ext cx="877855" cy="260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www.openclipart.org/image/800px/svg_to_png/petri_d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3096898" cy="1447800"/>
          </a:xfrm>
          <a:prstGeom prst="rect">
            <a:avLst/>
          </a:prstGeom>
          <a:noFill/>
        </p:spPr>
      </p:pic>
      <p:pic>
        <p:nvPicPr>
          <p:cNvPr id="10" name="Picture 2" descr="http://www.openclipart.org/image/800px/svg_to_png/petri_d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362200"/>
            <a:ext cx="3096898" cy="1447800"/>
          </a:xfrm>
          <a:prstGeom prst="rect">
            <a:avLst/>
          </a:prstGeom>
          <a:noFill/>
        </p:spPr>
      </p:pic>
      <p:pic>
        <p:nvPicPr>
          <p:cNvPr id="11" name="Picture 2" descr="http://www.openclipart.org/image/800px/svg_to_png/petri_d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495800"/>
            <a:ext cx="3096898" cy="1447800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 rot="19055246">
            <a:off x="5383237" y="3995735"/>
            <a:ext cx="877855" cy="260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0" y="1828800"/>
            <a:ext cx="202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cells are removed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1" y="6019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Cells next to the space will begin growing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1" y="4114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Until the entire space is filled again and then they stop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they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5400" dirty="0" smtClean="0"/>
              <a:t>Controls on cell growth and cell division </a:t>
            </a:r>
            <a:r>
              <a:rPr lang="en-US" sz="5400" b="1" dirty="0" smtClean="0"/>
              <a:t>can be turned on and off</a:t>
            </a:r>
          </a:p>
          <a:p>
            <a:endParaRPr lang="en-US" dirty="0"/>
          </a:p>
        </p:txBody>
      </p:sp>
      <p:pic>
        <p:nvPicPr>
          <p:cNvPr id="29698" name="Picture 2" descr="http://www.happehtheory.com/wp-content/uploads/2010/09/SOL34-DividingCell-B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191000"/>
            <a:ext cx="3714749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Healing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next to the wound are stimulated to start dividing rapidly</a:t>
            </a:r>
            <a:endParaRPr lang="en-US" dirty="0"/>
          </a:p>
        </p:txBody>
      </p:sp>
      <p:pic>
        <p:nvPicPr>
          <p:cNvPr id="2052" name="Picture 4" descr="http://www.utahmountainbiking.com/firstaid/images/pics-firstaid/lac6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295400" y="3124200"/>
            <a:ext cx="5187409" cy="3581400"/>
          </a:xfrm>
          <a:prstGeom prst="rect">
            <a:avLst/>
          </a:prstGeom>
          <a:noFill/>
        </p:spPr>
      </p:pic>
      <p:pic>
        <p:nvPicPr>
          <p:cNvPr id="2050" name="Picture 2" descr="http://www.healthfiend.com/wp-content/uploads/2011/04/Re-epithelialization-through-cell-divi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14600"/>
            <a:ext cx="3200400" cy="32766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or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smtClean="0"/>
              <a:t>1 division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667000"/>
            <a:ext cx="349186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Cell Cycle Regulators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495800" cy="4419600"/>
          </a:xfrm>
        </p:spPr>
        <p:txBody>
          <a:bodyPr/>
          <a:lstStyle/>
          <a:p>
            <a:r>
              <a:rPr lang="en-US" dirty="0" smtClean="0"/>
              <a:t>Scientists searched for a substance that would “tell” cells when it was time to duplicate</a:t>
            </a:r>
          </a:p>
          <a:p>
            <a:endParaRPr lang="en-US" dirty="0"/>
          </a:p>
          <a:p>
            <a:endParaRPr lang="en-US" sz="800" dirty="0" smtClean="0"/>
          </a:p>
          <a:p>
            <a:r>
              <a:rPr lang="en-US" dirty="0" smtClean="0"/>
              <a:t>In early 1980’s they found it</a:t>
            </a:r>
            <a:endParaRPr lang="en-US" dirty="0"/>
          </a:p>
        </p:txBody>
      </p:sp>
      <p:pic>
        <p:nvPicPr>
          <p:cNvPr id="3076" name="Picture 4" descr="http://www.mayoclinicproceedings.com/content/83/7/825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3332767" cy="499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pic>
        <p:nvPicPr>
          <p:cNvPr id="1028" name="Picture 4" descr="Meiosis"/>
          <p:cNvPicPr>
            <a:picLocks noChangeAspect="1" noChangeArrowheads="1"/>
          </p:cNvPicPr>
          <p:nvPr/>
        </p:nvPicPr>
        <p:blipFill>
          <a:blip r:embed="rId2" cstate="print"/>
          <a:srcRect l="73611" t="8500" b="69495"/>
          <a:stretch>
            <a:fillRect/>
          </a:stretch>
        </p:blipFill>
        <p:spPr bwMode="auto">
          <a:xfrm>
            <a:off x="647642" y="2514600"/>
            <a:ext cx="2252133" cy="2133600"/>
          </a:xfrm>
          <a:prstGeom prst="rect">
            <a:avLst/>
          </a:prstGeom>
          <a:noFill/>
        </p:spPr>
      </p:pic>
      <p:pic>
        <p:nvPicPr>
          <p:cNvPr id="7" name="Picture 4" descr="Meiosis"/>
          <p:cNvPicPr>
            <a:picLocks noChangeAspect="1" noChangeArrowheads="1"/>
          </p:cNvPicPr>
          <p:nvPr/>
        </p:nvPicPr>
        <p:blipFill>
          <a:blip r:embed="rId2" cstate="print"/>
          <a:srcRect l="1389" t="8500" r="75000" b="69495"/>
          <a:stretch>
            <a:fillRect/>
          </a:stretch>
        </p:blipFill>
        <p:spPr bwMode="auto">
          <a:xfrm>
            <a:off x="3695643" y="2514600"/>
            <a:ext cx="1943100" cy="2057400"/>
          </a:xfrm>
          <a:prstGeom prst="rect">
            <a:avLst/>
          </a:prstGeom>
          <a:noFill/>
        </p:spPr>
      </p:pic>
      <p:pic>
        <p:nvPicPr>
          <p:cNvPr id="8" name="Picture 4" descr="Meiosis"/>
          <p:cNvPicPr>
            <a:picLocks noChangeAspect="1" noChangeArrowheads="1"/>
          </p:cNvPicPr>
          <p:nvPr/>
        </p:nvPicPr>
        <p:blipFill>
          <a:blip r:embed="rId2" cstate="print"/>
          <a:srcRect l="37500" t="8500" r="37500" b="69495"/>
          <a:stretch>
            <a:fillRect/>
          </a:stretch>
        </p:blipFill>
        <p:spPr bwMode="auto">
          <a:xfrm>
            <a:off x="6591243" y="2438400"/>
            <a:ext cx="2209800" cy="2209800"/>
          </a:xfrm>
          <a:prstGeom prst="rect">
            <a:avLst/>
          </a:prstGeom>
          <a:noFill/>
        </p:spPr>
      </p:pic>
      <p:pic>
        <p:nvPicPr>
          <p:cNvPr id="1030" name="Picture 6" descr="C:\Users\Jam\AppData\Local\Microsoft\Windows\Temporary Internet Files\Content.IE5\WCHDC39F\MC90019936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99307">
            <a:off x="487804" y="1162132"/>
            <a:ext cx="506994" cy="1860341"/>
          </a:xfrm>
          <a:prstGeom prst="rect">
            <a:avLst/>
          </a:prstGeom>
          <a:noFill/>
        </p:spPr>
      </p:pic>
      <p:pic>
        <p:nvPicPr>
          <p:cNvPr id="11" name="Picture 6" descr="C:\Users\Jam\AppData\Local\Microsoft\Windows\Temporary Internet Files\Content.IE5\WCHDC39F\MC90019936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99307">
            <a:off x="3537876" y="1244895"/>
            <a:ext cx="505184" cy="1853697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2933643" y="33528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829243" y="33528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33600" y="6019800"/>
            <a:ext cx="534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cytoplasm contained certain proteins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1" y="47244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of cytoplasm is taken from a cell in mitosis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4724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injected into a new cell in </a:t>
            </a:r>
            <a:r>
              <a:rPr lang="en-US" dirty="0" err="1" smtClean="0"/>
              <a:t>Interphase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1" y="4800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new cell begins mitosis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Cyclins</a:t>
            </a:r>
            <a:r>
              <a:rPr lang="en-US" dirty="0" smtClean="0"/>
              <a:t> – proteins that tell the cell when to duplicate</a:t>
            </a:r>
            <a:endParaRPr lang="en-US" dirty="0"/>
          </a:p>
        </p:txBody>
      </p:sp>
      <p:pic>
        <p:nvPicPr>
          <p:cNvPr id="4" name="Picture 4" descr="http://www.mayoclinicproceedings.com/content/83/7/825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828800"/>
            <a:ext cx="4267200" cy="482945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3352800"/>
            <a:ext cx="2667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Since then we have discovered many different types of </a:t>
            </a:r>
            <a:r>
              <a:rPr lang="en-US" sz="2800" dirty="0" err="1" smtClean="0"/>
              <a:t>cyclins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Internal Regulators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Proteins that respond to events inside the cell</a:t>
            </a:r>
          </a:p>
          <a:p>
            <a:endParaRPr lang="en-US" sz="4000" dirty="0"/>
          </a:p>
          <a:p>
            <a:pPr>
              <a:buNone/>
            </a:pP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1" y="3886200"/>
            <a:ext cx="434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Makes sure cell doesn’t enter mitosis until all the chromosomes have replicated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1816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Prevents cell from going into Anaphase until all the chromosomes are attached to mitotic spindles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098774"/>
            <a:ext cx="2209800" cy="140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429000"/>
            <a:ext cx="1746543" cy="141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External Regulators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Proteins that respond to events outside the cell</a:t>
            </a:r>
          </a:p>
          <a:p>
            <a:endParaRPr lang="en-US" sz="4000" dirty="0"/>
          </a:p>
          <a:p>
            <a:pPr>
              <a:buNone/>
            </a:pP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1" y="3886200"/>
            <a:ext cx="434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Growth hormones that tell cells to start growing – embryonic development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4876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Wound healing process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638800"/>
            <a:ext cx="4315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Molecules on neighboring cells are slowed down to prevent excess cell growth in the area</a:t>
            </a:r>
            <a:endParaRPr lang="en-US" dirty="0"/>
          </a:p>
        </p:txBody>
      </p:sp>
      <p:pic>
        <p:nvPicPr>
          <p:cNvPr id="9" name="Picture 4" descr="http://upload.wikimedia.org/wikipedia/commons/2/21/Tubal_Pregnancy_with_embr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14599"/>
            <a:ext cx="1752600" cy="1870753"/>
          </a:xfrm>
          <a:prstGeom prst="rect">
            <a:avLst/>
          </a:prstGeom>
          <a:noFill/>
        </p:spPr>
      </p:pic>
      <p:pic>
        <p:nvPicPr>
          <p:cNvPr id="20482" name="Picture 2" descr="http://www.betalogue.com/images/uploads/apple/DSCN4515-cut.jpg"/>
          <p:cNvPicPr>
            <a:picLocks noChangeAspect="1" noChangeArrowheads="1"/>
          </p:cNvPicPr>
          <p:nvPr/>
        </p:nvPicPr>
        <p:blipFill>
          <a:blip r:embed="rId3" cstate="print"/>
          <a:srcRect l="9333" t="10169" r="8889" b="18644"/>
          <a:stretch>
            <a:fillRect/>
          </a:stretch>
        </p:blipFill>
        <p:spPr bwMode="auto">
          <a:xfrm>
            <a:off x="7010400" y="3124200"/>
            <a:ext cx="1919515" cy="1752600"/>
          </a:xfrm>
          <a:prstGeom prst="rect">
            <a:avLst/>
          </a:prstGeom>
          <a:noFill/>
        </p:spPr>
      </p:pic>
      <p:pic>
        <p:nvPicPr>
          <p:cNvPr id="20484" name="Picture 4" descr="http://karmannghia.blogspot.com/wound-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8826" y="5029200"/>
            <a:ext cx="2533173" cy="1666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happens if cell growth isn’t regulated?</a:t>
            </a:r>
            <a:endParaRPr lang="en-US" dirty="0"/>
          </a:p>
        </p:txBody>
      </p:sp>
      <p:pic>
        <p:nvPicPr>
          <p:cNvPr id="21506" name="Picture 2" descr="http://www.elements4health.com/images/stories/melanocy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3533565" cy="3733800"/>
          </a:xfrm>
          <a:prstGeom prst="rect">
            <a:avLst/>
          </a:prstGeom>
          <a:noFill/>
        </p:spPr>
      </p:pic>
      <p:pic>
        <p:nvPicPr>
          <p:cNvPr id="21508" name="Picture 4" descr="http://medicalimages.allrefer.com/large/stages-of-cancer.jpg"/>
          <p:cNvPicPr>
            <a:picLocks noChangeAspect="1" noChangeArrowheads="1"/>
          </p:cNvPicPr>
          <p:nvPr/>
        </p:nvPicPr>
        <p:blipFill>
          <a:blip r:embed="rId3" cstate="print"/>
          <a:srcRect t="22500" b="7500"/>
          <a:stretch>
            <a:fillRect/>
          </a:stretch>
        </p:blipFill>
        <p:spPr bwMode="auto">
          <a:xfrm>
            <a:off x="4800600" y="3124200"/>
            <a:ext cx="38100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Autofit/>
          </a:bodyPr>
          <a:lstStyle/>
          <a:p>
            <a:r>
              <a:rPr lang="en-US" sz="4800" dirty="0" smtClean="0"/>
              <a:t>Cancer cells do not respond to the signals that regulate the growth of most cells.  As a result, they form masses of cells called tumors that can damage the surrounding tissues.</a:t>
            </a:r>
            <a:endParaRPr lang="en-US" sz="4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uturevogue.com/wp-content/uploads/Cancer-Cells.jpg"/>
          <p:cNvPicPr>
            <a:picLocks noChangeAspect="1" noChangeArrowheads="1"/>
          </p:cNvPicPr>
          <p:nvPr/>
        </p:nvPicPr>
        <p:blipFill>
          <a:blip r:embed="rId2" cstate="print"/>
          <a:srcRect b="7500"/>
          <a:stretch>
            <a:fillRect/>
          </a:stretch>
        </p:blipFill>
        <p:spPr bwMode="auto">
          <a:xfrm>
            <a:off x="457200" y="457200"/>
            <a:ext cx="8134865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Cancer – abnormal growth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4400" dirty="0" smtClean="0"/>
              <a:t>Benign (kindly) – grow slowly, push around cells, localized</a:t>
            </a:r>
          </a:p>
          <a:p>
            <a:pPr lvl="1"/>
            <a:endParaRPr lang="en-US" sz="4400" dirty="0" smtClean="0"/>
          </a:p>
          <a:p>
            <a:pPr lvl="1"/>
            <a:r>
              <a:rPr lang="en-US" sz="4400" dirty="0" smtClean="0"/>
              <a:t>Malignant (bad) – grow quickly, invade other cells, and travel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ctorspiller.com/images/OralAnatomy/OralCa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47663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or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fontAlgn="t"/>
            <a:r>
              <a:rPr lang="en-US" dirty="0" smtClean="0"/>
              <a:t>4 daughter cells produced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505200"/>
            <a:ext cx="59356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What causes cells to lose control over growth?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67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radiation</a:t>
            </a:r>
          </a:p>
          <a:p>
            <a:r>
              <a:rPr lang="en-US" sz="4800" dirty="0" smtClean="0"/>
              <a:t>trauma</a:t>
            </a:r>
          </a:p>
          <a:p>
            <a:r>
              <a:rPr lang="en-US" sz="4800" dirty="0" smtClean="0"/>
              <a:t>certain viral infections</a:t>
            </a:r>
          </a:p>
          <a:p>
            <a:r>
              <a:rPr lang="en-US" sz="4800" dirty="0" smtClean="0"/>
              <a:t>chemicals (tobacco tars)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4133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: </a:t>
            </a:r>
          </a:p>
          <a:p>
            <a:pPr algn="ctr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Curing Cancer?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Cancer is a disease of the cell cycle, and conquering cancer will require a much deeper understanding  of the processes that control cell division.</a:t>
            </a:r>
            <a:endParaRPr lang="en-US" sz="4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Why study cells?</a:t>
            </a:r>
          </a:p>
          <a:p>
            <a:endParaRPr lang="en-US" sz="5400" b="1" dirty="0"/>
          </a:p>
          <a:p>
            <a:r>
              <a:rPr lang="en-US" sz="5400" b="1" dirty="0" smtClean="0"/>
              <a:t>Why is understanding cell division important?</a:t>
            </a:r>
            <a:endParaRPr lang="en-US" sz="5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or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smtClean="0"/>
              <a:t>Daughter cells different from parent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276600"/>
            <a:ext cx="219280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t="26801" b="50000"/>
          <a:stretch>
            <a:fillRect/>
          </a:stretch>
        </p:blipFill>
        <p:spPr bwMode="auto">
          <a:xfrm>
            <a:off x="5105400" y="3657600"/>
            <a:ext cx="176864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3733800" y="41148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or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smtClean="0"/>
              <a:t>Asexual reproduction</a:t>
            </a:r>
          </a:p>
          <a:p>
            <a:endParaRPr lang="en-US" dirty="0"/>
          </a:p>
        </p:txBody>
      </p:sp>
      <p:pic>
        <p:nvPicPr>
          <p:cNvPr id="9218" name="Picture 2" descr="http://images.sciencedaily.com/2011/07/110713131425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2667000"/>
            <a:ext cx="5251605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or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smtClean="0"/>
              <a:t>Duplicates chromosomes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599" y="2514600"/>
            <a:ext cx="32896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or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smtClean="0"/>
              <a:t>Chromosome # stays same</a:t>
            </a:r>
          </a:p>
          <a:p>
            <a:endParaRPr lang="en-US" dirty="0"/>
          </a:p>
        </p:txBody>
      </p:sp>
      <p:pic>
        <p:nvPicPr>
          <p:cNvPr id="11266" name="Picture 2" descr="http://fhs-bio-wiki.pbworks.com/f/1263518126/image002.gif"/>
          <p:cNvPicPr>
            <a:picLocks noChangeAspect="1" noChangeArrowheads="1"/>
          </p:cNvPicPr>
          <p:nvPr/>
        </p:nvPicPr>
        <p:blipFill>
          <a:blip r:embed="rId2" cstate="print"/>
          <a:srcRect l="35798" r="48638" b="87097"/>
          <a:stretch>
            <a:fillRect/>
          </a:stretch>
        </p:blipFill>
        <p:spPr bwMode="auto">
          <a:xfrm>
            <a:off x="1219200" y="3124200"/>
            <a:ext cx="2095500" cy="1676400"/>
          </a:xfrm>
          <a:prstGeom prst="rect">
            <a:avLst/>
          </a:prstGeom>
          <a:noFill/>
        </p:spPr>
      </p:pic>
      <p:pic>
        <p:nvPicPr>
          <p:cNvPr id="6" name="Picture 2" descr="http://fhs-bio-wiki.pbworks.com/f/1263518126/image002.gif"/>
          <p:cNvPicPr>
            <a:picLocks noChangeAspect="1" noChangeArrowheads="1"/>
          </p:cNvPicPr>
          <p:nvPr/>
        </p:nvPicPr>
        <p:blipFill>
          <a:blip r:embed="rId2" cstate="print"/>
          <a:srcRect l="35798" r="48638" b="87097"/>
          <a:stretch>
            <a:fillRect/>
          </a:stretch>
        </p:blipFill>
        <p:spPr bwMode="auto">
          <a:xfrm>
            <a:off x="4876800" y="3200400"/>
            <a:ext cx="2095500" cy="167640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3429000" y="3810000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or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smtClean="0"/>
              <a:t>2 daughter cells produced</a:t>
            </a:r>
          </a:p>
          <a:p>
            <a:endParaRPr lang="en-US" dirty="0"/>
          </a:p>
        </p:txBody>
      </p:sp>
      <p:pic>
        <p:nvPicPr>
          <p:cNvPr id="4" name="Picture 2" descr="http://wms8bluescience.wikispaces.com/file/view/mitosis_meiosis.gif/198064422/mitosis_meiosis.gif"/>
          <p:cNvPicPr>
            <a:picLocks noChangeAspect="1" noChangeArrowheads="1"/>
          </p:cNvPicPr>
          <p:nvPr/>
        </p:nvPicPr>
        <p:blipFill>
          <a:blip r:embed="rId2" cstate="print"/>
          <a:srcRect t="57512" r="51946" b="17255"/>
          <a:stretch>
            <a:fillRect/>
          </a:stretch>
        </p:blipFill>
        <p:spPr bwMode="auto">
          <a:xfrm>
            <a:off x="1905000" y="2895600"/>
            <a:ext cx="496062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or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smtClean="0"/>
              <a:t>Sexual reproduction</a:t>
            </a:r>
          </a:p>
          <a:p>
            <a:endParaRPr lang="en-US" dirty="0"/>
          </a:p>
        </p:txBody>
      </p:sp>
      <p:pic>
        <p:nvPicPr>
          <p:cNvPr id="4" name="Picture 2" descr="http://www.daviddarling.info/images/fertilization_diagram_simple.jpg"/>
          <p:cNvPicPr>
            <a:picLocks noChangeAspect="1" noChangeArrowheads="1"/>
          </p:cNvPicPr>
          <p:nvPr/>
        </p:nvPicPr>
        <p:blipFill>
          <a:blip r:embed="rId2" cstate="print"/>
          <a:srcRect t="2098" b="60140"/>
          <a:stretch>
            <a:fillRect/>
          </a:stretch>
        </p:blipFill>
        <p:spPr bwMode="auto">
          <a:xfrm>
            <a:off x="1600200" y="3124200"/>
            <a:ext cx="57150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501</Words>
  <Application>Microsoft Office PowerPoint</Application>
  <PresentationFormat>On-screen Show (4:3)</PresentationFormat>
  <Paragraphs>81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Review Meiosis and Mitosis</vt:lpstr>
      <vt:lpstr>Mitosis or Meiosis</vt:lpstr>
      <vt:lpstr>Mitosis or Meiosis</vt:lpstr>
      <vt:lpstr>Mitosis or Meiosis</vt:lpstr>
      <vt:lpstr>Mitosis or Meiosis</vt:lpstr>
      <vt:lpstr>Mitosis or Meiosis</vt:lpstr>
      <vt:lpstr>Mitosis or Meiosis</vt:lpstr>
      <vt:lpstr>Mitosis or Meiosis</vt:lpstr>
      <vt:lpstr>Mitosis or Meiosis</vt:lpstr>
      <vt:lpstr>Mitosis or Meiosis</vt:lpstr>
      <vt:lpstr>Mitosis or Meiosis</vt:lpstr>
      <vt:lpstr>Mitosis or Meiosis</vt:lpstr>
      <vt:lpstr>Slide 13</vt:lpstr>
      <vt:lpstr>Regulating the Cell Cycle</vt:lpstr>
      <vt:lpstr>Not all cells move through the cell cycle at the same rate</vt:lpstr>
      <vt:lpstr>Observing Controlled Cell Growth</vt:lpstr>
      <vt:lpstr>Observing Controlled Cell Growth</vt:lpstr>
      <vt:lpstr>What did they learn?</vt:lpstr>
      <vt:lpstr>Healing Process</vt:lpstr>
      <vt:lpstr>Cell Cycle Regulators</vt:lpstr>
      <vt:lpstr>Experiment</vt:lpstr>
      <vt:lpstr>Cyclins – proteins that tell the cell when to duplicate</vt:lpstr>
      <vt:lpstr>Internal Regulators</vt:lpstr>
      <vt:lpstr>External Regulators</vt:lpstr>
      <vt:lpstr>What happens if cell growth isn’t regulated?</vt:lpstr>
      <vt:lpstr>Slide 26</vt:lpstr>
      <vt:lpstr>Slide 27</vt:lpstr>
      <vt:lpstr>Cancer – abnormal growth of cells</vt:lpstr>
      <vt:lpstr>Slide 29</vt:lpstr>
      <vt:lpstr>What causes cells to lose control over growth?</vt:lpstr>
      <vt:lpstr>Curing Cancer?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Regulating the Cell Cycle</dc:title>
  <dc:creator>Jam</dc:creator>
  <cp:lastModifiedBy>Malia kunde</cp:lastModifiedBy>
  <cp:revision>13</cp:revision>
  <dcterms:created xsi:type="dcterms:W3CDTF">2011-09-12T22:16:56Z</dcterms:created>
  <dcterms:modified xsi:type="dcterms:W3CDTF">2012-10-01T13:53:09Z</dcterms:modified>
</cp:coreProperties>
</file>