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71" r:id="rId7"/>
    <p:sldId id="272" r:id="rId8"/>
    <p:sldId id="273" r:id="rId9"/>
    <p:sldId id="262" r:id="rId10"/>
    <p:sldId id="260" r:id="rId11"/>
    <p:sldId id="276" r:id="rId12"/>
    <p:sldId id="263" r:id="rId13"/>
    <p:sldId id="264" r:id="rId14"/>
    <p:sldId id="265" r:id="rId15"/>
    <p:sldId id="266" r:id="rId16"/>
    <p:sldId id="274" r:id="rId17"/>
    <p:sldId id="267" r:id="rId18"/>
    <p:sldId id="275" r:id="rId19"/>
    <p:sldId id="268" r:id="rId20"/>
    <p:sldId id="269" r:id="rId21"/>
    <p:sldId id="277" r:id="rId22"/>
    <p:sldId id="27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21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E6764-41C1-43B6-8448-60C9961F30F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1ABE-5294-4D2E-81FD-AC7E50C5B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E6764-41C1-43B6-8448-60C9961F30F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1ABE-5294-4D2E-81FD-AC7E50C5B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E6764-41C1-43B6-8448-60C9961F30F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1ABE-5294-4D2E-81FD-AC7E50C5B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E6764-41C1-43B6-8448-60C9961F30F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1ABE-5294-4D2E-81FD-AC7E50C5B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E6764-41C1-43B6-8448-60C9961F30F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1ABE-5294-4D2E-81FD-AC7E50C5B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E6764-41C1-43B6-8448-60C9961F30F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1ABE-5294-4D2E-81FD-AC7E50C5B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E6764-41C1-43B6-8448-60C9961F30F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1ABE-5294-4D2E-81FD-AC7E50C5B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E6764-41C1-43B6-8448-60C9961F30F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1ABE-5294-4D2E-81FD-AC7E50C5B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E6764-41C1-43B6-8448-60C9961F30F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1ABE-5294-4D2E-81FD-AC7E50C5B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E6764-41C1-43B6-8448-60C9961F30F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1ABE-5294-4D2E-81FD-AC7E50C5B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E6764-41C1-43B6-8448-60C9961F30F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1ABE-5294-4D2E-81FD-AC7E50C5B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E6764-41C1-43B6-8448-60C9961F30F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61ABE-5294-4D2E-81FD-AC7E50C5B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Atomic Spectra</a:t>
            </a:r>
            <a:endParaRPr lang="en-US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Atomic Fingerprints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Can identify the elements of a light source by matching the patterns in the atomic spectrum</a:t>
            </a:r>
            <a:endParaRPr lang="en-US" sz="4400" dirty="0"/>
          </a:p>
        </p:txBody>
      </p:sp>
      <p:pic>
        <p:nvPicPr>
          <p:cNvPr id="25601" name="Picture 1" descr="C:\Users\Jam\AppData\Local\Microsoft\Windows\Temporary Internet Files\Content.IE5\HSJU2HAI\MP90030586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4038600"/>
            <a:ext cx="1739392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6971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000" dirty="0" smtClean="0"/>
              <a:t>Based on this spectral analysis it can be concluded that the rock sample contains:</a:t>
            </a:r>
          </a:p>
          <a:p>
            <a:pPr>
              <a:buNone/>
            </a:pPr>
            <a:endParaRPr lang="en-US" sz="1900" dirty="0" smtClean="0"/>
          </a:p>
          <a:p>
            <a:pPr>
              <a:buNone/>
            </a:pPr>
            <a:r>
              <a:rPr lang="en-US" sz="2600" dirty="0" smtClean="0"/>
              <a:t>a.  Strontium, but none of the other four metals </a:t>
            </a:r>
          </a:p>
          <a:p>
            <a:pPr>
              <a:buNone/>
            </a:pPr>
            <a:r>
              <a:rPr lang="en-US" sz="2600" dirty="0" smtClean="0"/>
              <a:t>b.  All of the five metals </a:t>
            </a:r>
          </a:p>
          <a:p>
            <a:pPr>
              <a:buNone/>
            </a:pPr>
            <a:r>
              <a:rPr lang="en-US" sz="2600" dirty="0" smtClean="0"/>
              <a:t>c.  Strontium and beryllium, but none of the other three metals </a:t>
            </a:r>
          </a:p>
          <a:p>
            <a:pPr>
              <a:buNone/>
            </a:pPr>
            <a:r>
              <a:rPr lang="en-US" sz="2600" dirty="0" smtClean="0"/>
              <a:t>d.  None of the five metals  </a:t>
            </a:r>
            <a:r>
              <a:rPr lang="en-US" dirty="0" smtClean="0"/>
              <a:t> </a:t>
            </a:r>
            <a:endParaRPr lang="en-US" dirty="0"/>
          </a:p>
        </p:txBody>
      </p:sp>
      <p:pic>
        <p:nvPicPr>
          <p:cNvPr id="33794" name="Picture 2" descr="http://wps.pearsoned.com.au/wps/media/objects/7518/7698991/images/Ibcol_ch1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04800"/>
            <a:ext cx="5791200" cy="3581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Stars?</a:t>
            </a:r>
            <a:endParaRPr lang="en-US" b="1" dirty="0"/>
          </a:p>
        </p:txBody>
      </p:sp>
      <p:pic>
        <p:nvPicPr>
          <p:cNvPr id="22530" name="Picture 2" descr="http://www.mysticfamiliar.com/library/meditation/images/meditation/white_Light_me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524000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Hydrogen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Atomic spectrum is more </a:t>
            </a:r>
            <a:r>
              <a:rPr lang="en-US" sz="4400" b="1" dirty="0" smtClean="0"/>
              <a:t>orderly </a:t>
            </a:r>
            <a:r>
              <a:rPr lang="en-US" sz="4400" dirty="0" smtClean="0"/>
              <a:t>– creates a </a:t>
            </a:r>
            <a:r>
              <a:rPr lang="en-US" sz="4400" b="1" dirty="0" smtClean="0"/>
              <a:t>set pattern</a:t>
            </a:r>
            <a:endParaRPr lang="en-US" sz="4400" b="1" dirty="0"/>
          </a:p>
        </p:txBody>
      </p:sp>
      <p:pic>
        <p:nvPicPr>
          <p:cNvPr id="21506" name="Picture 2" descr="http://www.learner.org/courses/physics/visual/img_full/Hydrogen_spectr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505200"/>
            <a:ext cx="6407596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Why should such orderliness exist?</a:t>
            </a:r>
          </a:p>
          <a:p>
            <a:r>
              <a:rPr lang="en-US" sz="4400" dirty="0" smtClean="0"/>
              <a:t>Why are the atomic spectrums lines rather than continuous?</a:t>
            </a:r>
            <a:endParaRPr lang="en-US" sz="4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Niels</a:t>
            </a:r>
            <a:r>
              <a:rPr lang="en-US" b="1" dirty="0" smtClean="0"/>
              <a:t> Bohr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45259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Atoms give off energy in </a:t>
            </a:r>
            <a:r>
              <a:rPr lang="en-US" sz="4400" b="1" dirty="0" smtClean="0"/>
              <a:t>levels</a:t>
            </a:r>
          </a:p>
          <a:p>
            <a:endParaRPr lang="en-US" sz="2000" dirty="0"/>
          </a:p>
          <a:p>
            <a:r>
              <a:rPr lang="en-US" sz="4400" dirty="0" smtClean="0"/>
              <a:t>Energy can’t exist </a:t>
            </a:r>
            <a:r>
              <a:rPr lang="en-US" sz="4400" b="1" dirty="0" smtClean="0"/>
              <a:t>in between </a:t>
            </a:r>
            <a:r>
              <a:rPr lang="en-US" sz="4400" dirty="0" smtClean="0"/>
              <a:t>those levels</a:t>
            </a:r>
            <a:endParaRPr lang="en-US" sz="4400" dirty="0"/>
          </a:p>
        </p:txBody>
      </p:sp>
      <p:pic>
        <p:nvPicPr>
          <p:cNvPr id="19458" name="Picture 2" descr="http://4.bp.blogspot.com/_7yB-eeGviiI/TSjN68uMBQI/AAAAAAAAFaU/sqEga641Bso/s1600/niels_bohr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524000"/>
            <a:ext cx="3124200" cy="428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Rungs of a Ladder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600200"/>
            <a:ext cx="4343400" cy="45259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You can’t step in between the rungs, just like electrons can’t stay in between the levels</a:t>
            </a:r>
            <a:endParaRPr lang="en-US" sz="4400" dirty="0"/>
          </a:p>
        </p:txBody>
      </p:sp>
      <p:pic>
        <p:nvPicPr>
          <p:cNvPr id="2050" name="Picture 2" descr="http://i00.i.aliimg.com/photo/v1/11109594/FRP_Lad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1" y="1371600"/>
            <a:ext cx="2289040" cy="5143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Bohr’s Planetary Model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Showed electrons </a:t>
            </a:r>
            <a:r>
              <a:rPr lang="en-US" sz="4400" b="1" dirty="0" smtClean="0"/>
              <a:t>orbiting</a:t>
            </a:r>
            <a:r>
              <a:rPr lang="en-US" sz="4400" dirty="0" smtClean="0"/>
              <a:t> the nucleus much like the </a:t>
            </a:r>
            <a:r>
              <a:rPr lang="en-US" sz="4400" b="1" dirty="0" smtClean="0"/>
              <a:t>planets</a:t>
            </a:r>
            <a:r>
              <a:rPr lang="en-US" sz="4400" dirty="0" smtClean="0"/>
              <a:t> orbit the sun</a:t>
            </a:r>
            <a:endParaRPr lang="en-US" sz="4400" dirty="0"/>
          </a:p>
        </p:txBody>
      </p:sp>
      <p:pic>
        <p:nvPicPr>
          <p:cNvPr id="18438" name="Picture 6" descr="http://1.bp.blogspot.com/_AbShkLARONQ/THJ1cpiyyZI/AAAAAAAAACA/Ws3PBm82Ty0/s1600/400px-ChadwicksMode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886200"/>
            <a:ext cx="4284336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Bohr’s Planetary Model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Each level was assigned a </a:t>
            </a:r>
            <a:r>
              <a:rPr lang="en-US" sz="4400" b="1" dirty="0" smtClean="0"/>
              <a:t>quantum</a:t>
            </a:r>
            <a:r>
              <a:rPr lang="en-US" sz="4400" dirty="0" smtClean="0"/>
              <a:t> number (</a:t>
            </a:r>
            <a:r>
              <a:rPr lang="en-US" sz="4400" b="1" dirty="0" smtClean="0"/>
              <a:t>n</a:t>
            </a:r>
            <a:r>
              <a:rPr lang="en-US" sz="4400" dirty="0" smtClean="0"/>
              <a:t>)</a:t>
            </a:r>
          </a:p>
          <a:p>
            <a:r>
              <a:rPr lang="en-US" sz="4400" b="1" dirty="0"/>
              <a:t>n</a:t>
            </a:r>
            <a:r>
              <a:rPr lang="en-US" sz="4400" b="1" dirty="0" smtClean="0"/>
              <a:t>=1 </a:t>
            </a:r>
            <a:r>
              <a:rPr lang="en-US" sz="4400" dirty="0" smtClean="0"/>
              <a:t>is the lowest or closest level to the nucleus</a:t>
            </a:r>
            <a:endParaRPr lang="en-US" sz="4400" dirty="0"/>
          </a:p>
        </p:txBody>
      </p:sp>
      <p:pic>
        <p:nvPicPr>
          <p:cNvPr id="1026" name="Picture 2" descr="http://www.splung.com/nuclear/images/atoms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8785" y="3886200"/>
            <a:ext cx="3768490" cy="27813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Excited Electrons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When electrons are</a:t>
            </a:r>
            <a:r>
              <a:rPr lang="en-US" sz="4400" b="1" dirty="0" smtClean="0"/>
              <a:t> excited</a:t>
            </a:r>
            <a:r>
              <a:rPr lang="en-US" sz="4400" dirty="0" smtClean="0"/>
              <a:t>, they jump to </a:t>
            </a:r>
            <a:r>
              <a:rPr lang="en-US" sz="4400" b="1" dirty="0" smtClean="0"/>
              <a:t>higher</a:t>
            </a:r>
            <a:r>
              <a:rPr lang="en-US" sz="4400" dirty="0" smtClean="0"/>
              <a:t> energy levels</a:t>
            </a:r>
          </a:p>
          <a:p>
            <a:r>
              <a:rPr lang="en-US" sz="4400" dirty="0" smtClean="0"/>
              <a:t>As they drop back to </a:t>
            </a:r>
            <a:r>
              <a:rPr lang="en-US" sz="4400" b="1" dirty="0" smtClean="0"/>
              <a:t>lower</a:t>
            </a:r>
            <a:r>
              <a:rPr lang="en-US" sz="4400" dirty="0" smtClean="0"/>
              <a:t> energy levels, they </a:t>
            </a:r>
            <a:r>
              <a:rPr lang="en-US" sz="4400" b="1" dirty="0" smtClean="0"/>
              <a:t>give off </a:t>
            </a:r>
            <a:r>
              <a:rPr lang="en-US" sz="4400" dirty="0" smtClean="0"/>
              <a:t>certain light frequencies</a:t>
            </a: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Visible Light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When all frequencies (</a:t>
            </a:r>
            <a:r>
              <a:rPr lang="en-US" sz="4400" b="1" dirty="0"/>
              <a:t>colors</a:t>
            </a:r>
            <a:r>
              <a:rPr lang="en-US" sz="4400" dirty="0"/>
              <a:t>) of visible light reach our eye at the </a:t>
            </a:r>
            <a:r>
              <a:rPr lang="en-US" sz="4400" b="1" dirty="0"/>
              <a:t>same time</a:t>
            </a:r>
            <a:r>
              <a:rPr lang="en-US" sz="4400" dirty="0"/>
              <a:t>, we see </a:t>
            </a:r>
            <a:r>
              <a:rPr lang="en-US" sz="4400" b="1" dirty="0"/>
              <a:t>white light</a:t>
            </a:r>
          </a:p>
          <a:p>
            <a:endParaRPr lang="en-US" dirty="0"/>
          </a:p>
        </p:txBody>
      </p:sp>
      <p:sp>
        <p:nvSpPr>
          <p:cNvPr id="28674" name="AutoShape 2" descr="http://t2.gstatic.com/images?q=tbn:ANd9GcR9ELgdIYyN2NcaOa0slM8XxQB0dvwl2euRZkyeXmzqhFs-xsuJyg"/>
          <p:cNvSpPr>
            <a:spLocks noChangeAspect="1" noChangeArrowheads="1"/>
          </p:cNvSpPr>
          <p:nvPr/>
        </p:nvSpPr>
        <p:spPr bwMode="auto">
          <a:xfrm>
            <a:off x="63500" y="-849313"/>
            <a:ext cx="2609850" cy="1752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8676" name="Picture 4" descr="http://emmybella.files.wordpress.com/2009/12/visible-light-spectrum.jpg"/>
          <p:cNvPicPr>
            <a:picLocks noChangeAspect="1" noChangeArrowheads="1"/>
          </p:cNvPicPr>
          <p:nvPr/>
        </p:nvPicPr>
        <p:blipFill>
          <a:blip r:embed="rId2" cstate="print"/>
          <a:srcRect l="6907" t="19955" r="19424" b="49206"/>
          <a:stretch>
            <a:fillRect/>
          </a:stretch>
        </p:blipFill>
        <p:spPr bwMode="auto">
          <a:xfrm>
            <a:off x="381000" y="4343400"/>
            <a:ext cx="4876800" cy="1295400"/>
          </a:xfrm>
          <a:prstGeom prst="rect">
            <a:avLst/>
          </a:prstGeom>
          <a:noFill/>
        </p:spPr>
      </p:pic>
      <p:pic>
        <p:nvPicPr>
          <p:cNvPr id="28678" name="Picture 6" descr="http://learn.uci.edu/media/OC08/11004/OC0811004_WhiteLight.jpg"/>
          <p:cNvPicPr>
            <a:picLocks noChangeAspect="1" noChangeArrowheads="1"/>
          </p:cNvPicPr>
          <p:nvPr/>
        </p:nvPicPr>
        <p:blipFill>
          <a:blip r:embed="rId3" cstate="print"/>
          <a:srcRect b="12903"/>
          <a:stretch>
            <a:fillRect/>
          </a:stretch>
        </p:blipFill>
        <p:spPr bwMode="auto">
          <a:xfrm>
            <a:off x="5867400" y="3962400"/>
            <a:ext cx="2952750" cy="2571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16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distance between levels is not evenly spaced like the rungs of a ladder and each distance the electron travels gives off a different frequency of light</a:t>
            </a:r>
            <a:endParaRPr lang="en-US" sz="4000" dirty="0"/>
          </a:p>
        </p:txBody>
      </p:sp>
      <p:pic>
        <p:nvPicPr>
          <p:cNvPr id="16386" name="Picture 2" descr="http://1.bp.blogspot.com/_Dg8VJObFngA/SnnG1uwDHzI/AAAAAAAAABs/z6JcYAdSSkM/s320/br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657600"/>
            <a:ext cx="3986561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Glowing Pickle!</a:t>
            </a:r>
            <a:endParaRPr lang="en-US" b="1" dirty="0"/>
          </a:p>
        </p:txBody>
      </p:sp>
      <p:pic>
        <p:nvPicPr>
          <p:cNvPr id="15362" name="Picture 2" descr="http://upload.wikimedia.org/wikipedia/commons/b/bb/Pick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86000"/>
            <a:ext cx="8077200" cy="278081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05000" y="5562600"/>
            <a:ext cx="5104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What element is found in pickles?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Separating white light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Prisms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Diffraction Grating</a:t>
            </a:r>
            <a:endParaRPr lang="en-US" dirty="0"/>
          </a:p>
        </p:txBody>
      </p:sp>
      <p:pic>
        <p:nvPicPr>
          <p:cNvPr id="27650" name="Picture 2" descr="http://www.bbc.co.uk/schools/gcsebitesize/science/images/pri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600200"/>
            <a:ext cx="2152650" cy="2152650"/>
          </a:xfrm>
          <a:prstGeom prst="rect">
            <a:avLst/>
          </a:prstGeom>
          <a:noFill/>
        </p:spPr>
      </p:pic>
      <p:pic>
        <p:nvPicPr>
          <p:cNvPr id="27652" name="Picture 4" descr="http://outreach.atnf.csiro.au/education/senior/astrophysics/images/spectra/nasadiffractiongrat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4267200"/>
            <a:ext cx="3276600" cy="2439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Spectroscope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an </a:t>
            </a:r>
            <a:r>
              <a:rPr lang="en-US" sz="4400" dirty="0"/>
              <a:t>instrument used to see the </a:t>
            </a:r>
            <a:r>
              <a:rPr lang="en-US" sz="4400" b="1" dirty="0"/>
              <a:t>color</a:t>
            </a:r>
            <a:r>
              <a:rPr lang="en-US" sz="4400" dirty="0"/>
              <a:t> components of any </a:t>
            </a:r>
            <a:r>
              <a:rPr lang="en-US" sz="4400" b="1" dirty="0"/>
              <a:t>light</a:t>
            </a:r>
            <a:r>
              <a:rPr lang="en-US" sz="4400" dirty="0"/>
              <a:t> source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42672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Lets us analyze the light given off by elements when they are made to glow</a:t>
            </a:r>
            <a:endParaRPr lang="en-US" dirty="0"/>
          </a:p>
        </p:txBody>
      </p:sp>
      <p:pic>
        <p:nvPicPr>
          <p:cNvPr id="26626" name="Picture 2" descr="http://www.chemistryland.com/CHM130W/10-ModernAtom/Spectra/SpectroscopeAndLigh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3352800"/>
            <a:ext cx="4876800" cy="3181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Making atoms glow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When </a:t>
            </a:r>
            <a:r>
              <a:rPr lang="en-US" sz="4400" b="1" dirty="0" smtClean="0"/>
              <a:t>heat</a:t>
            </a:r>
            <a:r>
              <a:rPr lang="en-US" sz="4400" dirty="0" smtClean="0"/>
              <a:t> or </a:t>
            </a:r>
            <a:r>
              <a:rPr lang="en-US" sz="4400" b="1" dirty="0" smtClean="0"/>
              <a:t>electricity</a:t>
            </a:r>
            <a:r>
              <a:rPr lang="en-US" sz="4400" dirty="0" smtClean="0"/>
              <a:t> is added to an element, the atoms </a:t>
            </a:r>
            <a:r>
              <a:rPr lang="en-US" sz="4400" b="1" dirty="0" smtClean="0"/>
              <a:t>absorb the energy</a:t>
            </a:r>
            <a:r>
              <a:rPr lang="en-US" sz="4400" dirty="0" smtClean="0"/>
              <a:t> and become </a:t>
            </a:r>
            <a:r>
              <a:rPr lang="en-US" sz="4400" b="1" dirty="0" smtClean="0"/>
              <a:t>excited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Making atoms glow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To go back to a </a:t>
            </a:r>
            <a:r>
              <a:rPr lang="en-US" sz="4400" b="1" dirty="0" smtClean="0"/>
              <a:t>normal</a:t>
            </a:r>
            <a:r>
              <a:rPr lang="en-US" sz="4400" dirty="0" smtClean="0"/>
              <a:t> state, the atom </a:t>
            </a:r>
            <a:r>
              <a:rPr lang="en-US" sz="4400" b="1" dirty="0" smtClean="0"/>
              <a:t>emits light </a:t>
            </a:r>
            <a:r>
              <a:rPr lang="en-US" sz="4400" dirty="0" smtClean="0"/>
              <a:t>to release the energy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The atoms of each element emit only </a:t>
            </a:r>
            <a:r>
              <a:rPr lang="en-US" sz="4400" b="1" dirty="0" smtClean="0"/>
              <a:t>certain</a:t>
            </a:r>
            <a:r>
              <a:rPr lang="en-US" sz="4400" dirty="0" smtClean="0"/>
              <a:t> frequencies of light, giving each element a </a:t>
            </a:r>
            <a:r>
              <a:rPr lang="en-US" sz="4400" b="1" dirty="0" smtClean="0"/>
              <a:t>distinctive</a:t>
            </a:r>
            <a:r>
              <a:rPr lang="en-US" sz="4400" dirty="0" smtClean="0"/>
              <a:t> glow when energized</a:t>
            </a:r>
            <a:endParaRPr lang="en-US" sz="4400" dirty="0"/>
          </a:p>
        </p:txBody>
      </p:sp>
      <p:pic>
        <p:nvPicPr>
          <p:cNvPr id="4098" name="Picture 2" descr="http://www.sciencephoto.com/image/428120/350wm/C0109580-Flame_test_sequence-SPL.jpg"/>
          <p:cNvPicPr>
            <a:picLocks noChangeAspect="1" noChangeArrowheads="1"/>
          </p:cNvPicPr>
          <p:nvPr/>
        </p:nvPicPr>
        <p:blipFill>
          <a:blip r:embed="rId2" cstate="print"/>
          <a:srcRect t="29714"/>
          <a:stretch>
            <a:fillRect/>
          </a:stretch>
        </p:blipFill>
        <p:spPr bwMode="auto">
          <a:xfrm>
            <a:off x="1143000" y="3733800"/>
            <a:ext cx="6705600" cy="25908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676400" y="6324600"/>
            <a:ext cx="601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Copper,  Lithium,  Strontium,  Sodium,  Boron, and  Potassium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Spectroscope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http://www.rsc.org/images/FEATURE-Caesium-400_tcm18-184939.jpg"/>
          <p:cNvPicPr>
            <a:picLocks noChangeAspect="1" noChangeArrowheads="1"/>
          </p:cNvPicPr>
          <p:nvPr/>
        </p:nvPicPr>
        <p:blipFill>
          <a:blip r:embed="rId2" cstate="print"/>
          <a:srcRect l="4000" t="76356" r="5333" b="15546"/>
          <a:stretch>
            <a:fillRect/>
          </a:stretch>
        </p:blipFill>
        <p:spPr bwMode="auto">
          <a:xfrm>
            <a:off x="1295400" y="3505200"/>
            <a:ext cx="5181600" cy="533400"/>
          </a:xfrm>
          <a:prstGeom prst="rect">
            <a:avLst/>
          </a:prstGeom>
          <a:noFill/>
        </p:spPr>
      </p:pic>
      <p:pic>
        <p:nvPicPr>
          <p:cNvPr id="5" name="Picture 2" descr="http://www.rsc.org/images/FEATURE-Caesium-400_tcm18-184939.jpg"/>
          <p:cNvPicPr>
            <a:picLocks noChangeAspect="1" noChangeArrowheads="1"/>
          </p:cNvPicPr>
          <p:nvPr/>
        </p:nvPicPr>
        <p:blipFill>
          <a:blip r:embed="rId2" cstate="print"/>
          <a:srcRect l="4000" t="16197" r="5333" b="76862"/>
          <a:stretch>
            <a:fillRect/>
          </a:stretch>
        </p:blipFill>
        <p:spPr bwMode="auto">
          <a:xfrm>
            <a:off x="1295400" y="1676400"/>
            <a:ext cx="5181600" cy="533400"/>
          </a:xfrm>
          <a:prstGeom prst="rect">
            <a:avLst/>
          </a:prstGeom>
          <a:noFill/>
        </p:spPr>
      </p:pic>
      <p:pic>
        <p:nvPicPr>
          <p:cNvPr id="6" name="Picture 2" descr="http://www.rsc.org/images/FEATURE-Caesium-400_tcm18-184939.jpg"/>
          <p:cNvPicPr>
            <a:picLocks noChangeAspect="1" noChangeArrowheads="1"/>
          </p:cNvPicPr>
          <p:nvPr/>
        </p:nvPicPr>
        <p:blipFill>
          <a:blip r:embed="rId2" cstate="print"/>
          <a:srcRect l="4000" t="89082" r="5333" b="3977"/>
          <a:stretch>
            <a:fillRect/>
          </a:stretch>
        </p:blipFill>
        <p:spPr bwMode="auto">
          <a:xfrm>
            <a:off x="1295400" y="5334000"/>
            <a:ext cx="5181600" cy="533400"/>
          </a:xfrm>
          <a:prstGeom prst="rect">
            <a:avLst/>
          </a:prstGeom>
          <a:noFill/>
        </p:spPr>
      </p:pic>
      <p:pic>
        <p:nvPicPr>
          <p:cNvPr id="8" name="Picture 2" descr="http://www.sciencephoto.com/image/428120/350wm/C0109580-Flame_test_sequence-SPL.jpg"/>
          <p:cNvPicPr>
            <a:picLocks noChangeAspect="1" noChangeArrowheads="1"/>
          </p:cNvPicPr>
          <p:nvPr/>
        </p:nvPicPr>
        <p:blipFill>
          <a:blip r:embed="rId3" cstate="print"/>
          <a:srcRect l="77273" t="29714" r="7954" b="6202"/>
          <a:stretch>
            <a:fillRect/>
          </a:stretch>
        </p:blipFill>
        <p:spPr bwMode="auto">
          <a:xfrm>
            <a:off x="6934200" y="762000"/>
            <a:ext cx="990600" cy="1828800"/>
          </a:xfrm>
          <a:prstGeom prst="rect">
            <a:avLst/>
          </a:prstGeom>
          <a:noFill/>
        </p:spPr>
      </p:pic>
      <p:pic>
        <p:nvPicPr>
          <p:cNvPr id="9" name="Picture 2" descr="http://www.sciencephoto.com/image/428120/350wm/C0109580-Flame_test_sequence-SPL.jpg"/>
          <p:cNvPicPr>
            <a:picLocks noChangeAspect="1" noChangeArrowheads="1"/>
          </p:cNvPicPr>
          <p:nvPr/>
        </p:nvPicPr>
        <p:blipFill>
          <a:blip r:embed="rId3" cstate="print"/>
          <a:srcRect l="48864" t="29714" r="36364" b="6202"/>
          <a:stretch>
            <a:fillRect/>
          </a:stretch>
        </p:blipFill>
        <p:spPr bwMode="auto">
          <a:xfrm>
            <a:off x="6934200" y="2819400"/>
            <a:ext cx="990600" cy="1828800"/>
          </a:xfrm>
          <a:prstGeom prst="rect">
            <a:avLst/>
          </a:prstGeom>
          <a:noFill/>
        </p:spPr>
      </p:pic>
      <p:pic>
        <p:nvPicPr>
          <p:cNvPr id="10" name="Picture 2" descr="http://www.sciencephoto.com/image/428120/350wm/C0109580-Flame_test_sequence-SPL.jpg"/>
          <p:cNvPicPr>
            <a:picLocks noChangeAspect="1" noChangeArrowheads="1"/>
          </p:cNvPicPr>
          <p:nvPr/>
        </p:nvPicPr>
        <p:blipFill>
          <a:blip r:embed="rId3" cstate="print"/>
          <a:srcRect l="21591" t="29714" r="64773" b="4134"/>
          <a:stretch>
            <a:fillRect/>
          </a:stretch>
        </p:blipFill>
        <p:spPr bwMode="auto">
          <a:xfrm>
            <a:off x="6934200" y="4876800"/>
            <a:ext cx="990600" cy="18288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819400" y="2438400"/>
            <a:ext cx="1502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Potassium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819400" y="4191000"/>
            <a:ext cx="1151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Sodium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895600" y="6019800"/>
            <a:ext cx="1152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Lithium</a:t>
            </a:r>
            <a:endParaRPr lang="en-US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Atomic Spectrum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pattern of </a:t>
            </a:r>
            <a:r>
              <a:rPr lang="en-US" sz="4400" b="1" dirty="0" smtClean="0"/>
              <a:t>individual</a:t>
            </a:r>
            <a:r>
              <a:rPr lang="en-US" sz="4400" dirty="0" smtClean="0"/>
              <a:t> frequencies formed by an </a:t>
            </a:r>
            <a:r>
              <a:rPr lang="en-US" sz="4400" b="1" dirty="0" smtClean="0"/>
              <a:t>element</a:t>
            </a:r>
          </a:p>
          <a:p>
            <a:endParaRPr lang="en-US" dirty="0"/>
          </a:p>
        </p:txBody>
      </p:sp>
      <p:pic>
        <p:nvPicPr>
          <p:cNvPr id="23554" name="Picture 2" descr="http://woodahl.physics.iupui.edu/Astro105/05-16.jpg"/>
          <p:cNvPicPr>
            <a:picLocks noChangeAspect="1" noChangeArrowheads="1"/>
          </p:cNvPicPr>
          <p:nvPr/>
        </p:nvPicPr>
        <p:blipFill>
          <a:blip r:embed="rId2" cstate="print"/>
          <a:srcRect l="4076" t="4103" b="22052"/>
          <a:stretch>
            <a:fillRect/>
          </a:stretch>
        </p:blipFill>
        <p:spPr bwMode="auto">
          <a:xfrm>
            <a:off x="990600" y="3352800"/>
            <a:ext cx="7172325" cy="2819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1536</TotalTime>
  <Words>386</Words>
  <Application>Microsoft Office PowerPoint</Application>
  <PresentationFormat>On-screen Show (4:3)</PresentationFormat>
  <Paragraphs>57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Atomic Spectra</vt:lpstr>
      <vt:lpstr>Visible Light</vt:lpstr>
      <vt:lpstr>Separating white light</vt:lpstr>
      <vt:lpstr>Spectroscope</vt:lpstr>
      <vt:lpstr>Making atoms glow</vt:lpstr>
      <vt:lpstr>Making atoms glow</vt:lpstr>
      <vt:lpstr>Slide 7</vt:lpstr>
      <vt:lpstr>Spectroscope</vt:lpstr>
      <vt:lpstr>Atomic Spectrum </vt:lpstr>
      <vt:lpstr>Atomic Fingerprints</vt:lpstr>
      <vt:lpstr>Slide 11</vt:lpstr>
      <vt:lpstr>Stars?</vt:lpstr>
      <vt:lpstr>Hydrogen</vt:lpstr>
      <vt:lpstr>Questions?</vt:lpstr>
      <vt:lpstr>Niels Bohr</vt:lpstr>
      <vt:lpstr>Rungs of a Ladder</vt:lpstr>
      <vt:lpstr>Bohr’s Planetary Model</vt:lpstr>
      <vt:lpstr>Bohr’s Planetary Model</vt:lpstr>
      <vt:lpstr>Excited Electrons</vt:lpstr>
      <vt:lpstr>Slide 20</vt:lpstr>
      <vt:lpstr>Slide 21</vt:lpstr>
      <vt:lpstr>Glowing Pickle!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Spectra</dc:title>
  <dc:creator>Jam</dc:creator>
  <cp:lastModifiedBy>mkunde</cp:lastModifiedBy>
  <cp:revision>13</cp:revision>
  <dcterms:created xsi:type="dcterms:W3CDTF">2011-12-04T03:51:10Z</dcterms:created>
  <dcterms:modified xsi:type="dcterms:W3CDTF">2011-12-06T14:58:30Z</dcterms:modified>
</cp:coreProperties>
</file>