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77" r:id="rId9"/>
    <p:sldId id="273" r:id="rId10"/>
    <p:sldId id="275" r:id="rId11"/>
    <p:sldId id="267" r:id="rId12"/>
    <p:sldId id="274" r:id="rId13"/>
    <p:sldId id="278" r:id="rId14"/>
    <p:sldId id="279" r:id="rId15"/>
    <p:sldId id="280" r:id="rId16"/>
    <p:sldId id="266" r:id="rId17"/>
    <p:sldId id="261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90C0-0B4F-4793-A38A-761E19144B2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D87B-FCE6-4EC0-AE68-5EF1E0904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b="1" dirty="0" smtClean="0"/>
              <a:t>Food Chains and Food Webs</a:t>
            </a:r>
            <a:endParaRPr lang="en-US" b="1" dirty="0"/>
          </a:p>
        </p:txBody>
      </p:sp>
      <p:pic>
        <p:nvPicPr>
          <p:cNvPr id="5" name="Picture 4" descr="http://www.change.org/photos/wordpress_copies/food-chain-blue.jpg"/>
          <p:cNvPicPr>
            <a:picLocks noChangeAspect="1" noChangeArrowheads="1"/>
          </p:cNvPicPr>
          <p:nvPr/>
        </p:nvPicPr>
        <p:blipFill>
          <a:blip r:embed="rId2" cstate="print"/>
          <a:srcRect t="16293" b="13646"/>
          <a:stretch>
            <a:fillRect/>
          </a:stretch>
        </p:blipFill>
        <p:spPr bwMode="auto">
          <a:xfrm>
            <a:off x="2362200" y="2895600"/>
            <a:ext cx="4343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5143"/>
          <a:stretch>
            <a:fillRect/>
          </a:stretch>
        </p:blipFill>
        <p:spPr bwMode="auto">
          <a:xfrm>
            <a:off x="914400" y="771276"/>
            <a:ext cx="2895600" cy="57471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19600" y="990600"/>
            <a:ext cx="395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Order Consumer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419600" y="2438400"/>
            <a:ext cx="401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Order Consumer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4419600" y="4114800"/>
            <a:ext cx="4025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Order Consumer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981200" y="8382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5562600"/>
            <a:ext cx="1923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Producer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change dead producers and consumers into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minerals for producers (fungi, bacteria, </a:t>
            </a:r>
            <a:r>
              <a:rPr lang="en-US" b="1" dirty="0" err="1" smtClean="0"/>
              <a:t>tubifex</a:t>
            </a:r>
            <a:r>
              <a:rPr lang="en-US" b="1" dirty="0" smtClean="0"/>
              <a:t> worms)</a:t>
            </a:r>
            <a:endParaRPr lang="en-US" dirty="0"/>
          </a:p>
        </p:txBody>
      </p:sp>
      <p:pic>
        <p:nvPicPr>
          <p:cNvPr id="4098" name="Picture 2" descr="http://www.williamsclass.com/SixthScienceWork/Classification/ClassificationNotes/images/fungiMush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05200"/>
            <a:ext cx="3676650" cy="2990850"/>
          </a:xfrm>
          <a:prstGeom prst="rect">
            <a:avLst/>
          </a:prstGeom>
          <a:noFill/>
        </p:spPr>
      </p:pic>
      <p:pic>
        <p:nvPicPr>
          <p:cNvPr id="4100" name="Picture 4" descr="http://www.natur.cuni.cz/ekologie/galleries/Terenni%20hydrobiologicke%20praktikum%20II/2004/organismy/slides/Krouzkovec%20Lumbriculus%20variegatus%20P9290161.JPG"/>
          <p:cNvPicPr>
            <a:picLocks noChangeAspect="1" noChangeArrowheads="1"/>
          </p:cNvPicPr>
          <p:nvPr/>
        </p:nvPicPr>
        <p:blipFill>
          <a:blip r:embed="rId3" cstate="print"/>
          <a:srcRect l="14238" t="20833" r="25461" b="29871"/>
          <a:stretch>
            <a:fillRect/>
          </a:stretch>
        </p:blipFill>
        <p:spPr bwMode="auto">
          <a:xfrm>
            <a:off x="4876800" y="5334000"/>
            <a:ext cx="2362200" cy="1377950"/>
          </a:xfrm>
          <a:prstGeom prst="rect">
            <a:avLst/>
          </a:prstGeom>
          <a:noFill/>
        </p:spPr>
      </p:pic>
      <p:pic>
        <p:nvPicPr>
          <p:cNvPr id="4102" name="Picture 6" descr="http://www.earth-cards.com/pseudomonas_bact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0"/>
            <a:ext cx="30956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2075"/>
          <a:stretch>
            <a:fillRect/>
          </a:stretch>
        </p:blipFill>
        <p:spPr bwMode="auto">
          <a:xfrm>
            <a:off x="1600200" y="533400"/>
            <a:ext cx="5638800" cy="5869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flow in an Ecosystem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The sun </a:t>
            </a:r>
            <a:r>
              <a:rPr lang="en-US" sz="4000" b="1" dirty="0" smtClean="0"/>
              <a:t>-</a:t>
            </a:r>
            <a:r>
              <a:rPr lang="en-US" sz="4000" b="1" dirty="0" smtClean="0"/>
              <a:t> </a:t>
            </a:r>
            <a:r>
              <a:rPr lang="en-US" sz="4000" b="1" dirty="0" smtClean="0"/>
              <a:t>the ultimate source of energy for all organisms</a:t>
            </a:r>
          </a:p>
          <a:p>
            <a:endParaRPr lang="en-US" b="1" dirty="0"/>
          </a:p>
        </p:txBody>
      </p:sp>
      <p:pic>
        <p:nvPicPr>
          <p:cNvPr id="3074" name="Picture 2" descr="http://raleigh.skirt.com/files/u17866/sunsh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7625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is: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/>
              <a:t>Used in life’s processes</a:t>
            </a:r>
          </a:p>
          <a:p>
            <a:r>
              <a:rPr lang="en-US" sz="4400" b="1" dirty="0" smtClean="0"/>
              <a:t>Lost to the environment as heat</a:t>
            </a:r>
          </a:p>
          <a:p>
            <a:r>
              <a:rPr lang="en-US" sz="4400" b="1" dirty="0" smtClean="0"/>
              <a:t>Stored in body tissues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4000" b="1" dirty="0" smtClean="0"/>
              <a:t>Only stored energy is passed on to the next consumer in the food chain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At each step in the food chain, only 10% is passed 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Because of this loss of energy, most of the original stored energy is lost in just 5 steps of the food chain. (a food chain will never be larger than 5 steps, because all the energy is lost by that point)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5908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Sun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76400" y="2438400"/>
            <a:ext cx="1143000" cy="879620"/>
            <a:chOff x="1905000" y="2438400"/>
            <a:chExt cx="1143000" cy="87962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12793" t="81434" r="23241"/>
            <a:stretch>
              <a:fillRect/>
            </a:stretch>
          </p:blipFill>
          <p:spPr bwMode="auto">
            <a:xfrm>
              <a:off x="1905000" y="2438400"/>
              <a:ext cx="1143000" cy="8796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2362200" y="24384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6600" y="2438400"/>
            <a:ext cx="1447800" cy="914400"/>
            <a:chOff x="3352800" y="2438400"/>
            <a:chExt cx="1447800" cy="91440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12793" t="60526" r="6184" b="20174"/>
            <a:stretch>
              <a:fillRect/>
            </a:stretch>
          </p:blipFill>
          <p:spPr bwMode="auto">
            <a:xfrm>
              <a:off x="3352800" y="2438400"/>
              <a:ext cx="1447800" cy="9144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3810000" y="24384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81600" y="2438400"/>
            <a:ext cx="1371600" cy="914400"/>
            <a:chOff x="4953000" y="2438400"/>
            <a:chExt cx="1371600" cy="91440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12793" t="41226" r="10449" b="39474"/>
            <a:stretch>
              <a:fillRect/>
            </a:stretch>
          </p:blipFill>
          <p:spPr bwMode="auto">
            <a:xfrm>
              <a:off x="4953000" y="2438400"/>
              <a:ext cx="1371600" cy="9144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5410200" y="24384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34200" y="2438400"/>
            <a:ext cx="1524000" cy="914400"/>
            <a:chOff x="6477000" y="2438400"/>
            <a:chExt cx="1524000" cy="914400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4265" t="23535" r="10449" b="57166"/>
            <a:stretch>
              <a:fillRect/>
            </a:stretch>
          </p:blipFill>
          <p:spPr bwMode="auto">
            <a:xfrm>
              <a:off x="6477000" y="2438400"/>
              <a:ext cx="1524000" cy="9144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7010400" y="25146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39000" y="24384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86600" y="32004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 flipV="1">
            <a:off x="1447800" y="2743201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V="1">
            <a:off x="2971800" y="27432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V="1">
            <a:off x="4876800" y="27432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V="1">
            <a:off x="6629400" y="27432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Energy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diagram that shows how energy is lost as </a:t>
            </a:r>
            <a:r>
              <a:rPr lang="en-US" sz="3600" b="1" dirty="0" smtClean="0"/>
              <a:t>it</a:t>
            </a:r>
            <a:r>
              <a:rPr lang="en-US" sz="3600" dirty="0" smtClean="0"/>
              <a:t> </a:t>
            </a:r>
            <a:r>
              <a:rPr lang="en-US" sz="3600" b="1" dirty="0" smtClean="0"/>
              <a:t>moves </a:t>
            </a:r>
            <a:r>
              <a:rPr lang="en-US" sz="3600" b="1" dirty="0"/>
              <a:t>through food chains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98854" y="2635146"/>
            <a:ext cx="3733800" cy="44071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881996" cy="5715000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875433" y="1319826"/>
            <a:ext cx="1820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Decreasing amount of energy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70286" y="1300240"/>
            <a:ext cx="1953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Decreasing number of organisms</a:t>
            </a:r>
            <a:endParaRPr lang="en-US" sz="2800" b="1" dirty="0"/>
          </a:p>
        </p:txBody>
      </p:sp>
      <p:sp>
        <p:nvSpPr>
          <p:cNvPr id="20" name="Up Arrow 19"/>
          <p:cNvSpPr/>
          <p:nvPr/>
        </p:nvSpPr>
        <p:spPr>
          <a:xfrm rot="1877798">
            <a:off x="1284531" y="2902757"/>
            <a:ext cx="348912" cy="20039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9831912">
            <a:off x="7458767" y="2974520"/>
            <a:ext cx="348914" cy="20039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38600" y="5715000"/>
            <a:ext cx="123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grass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9550" y="3889719"/>
            <a:ext cx="217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</a:t>
            </a:r>
            <a:r>
              <a:rPr lang="en-US" sz="3200" b="1" dirty="0" smtClean="0">
                <a:solidFill>
                  <a:srgbClr val="FFFF00"/>
                </a:solidFill>
              </a:rPr>
              <a:t>rairie dogs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9118" y="1937842"/>
            <a:ext cx="101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wolf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Food Chain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animals feeding on other animals or plants</a:t>
            </a: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676400" y="2362200"/>
            <a:ext cx="1605790" cy="4257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562600" y="2286000"/>
            <a:ext cx="1524000" cy="42794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Food Chain</a:t>
            </a:r>
            <a:endParaRPr lang="en-US" b="1" dirty="0"/>
          </a:p>
        </p:txBody>
      </p:sp>
      <p:pic>
        <p:nvPicPr>
          <p:cNvPr id="2050" name="Picture 2" descr="http://boilingpotusa.files.wordpress.com/2006/11/snakef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239000" cy="51649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Food Web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group of food chains related together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715000" cy="42032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3 Main Parts of the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food </a:t>
            </a:r>
            <a:r>
              <a:rPr lang="en-US" sz="5400" b="1" dirty="0"/>
              <a:t>chains and webs</a:t>
            </a:r>
            <a:endParaRPr lang="en-US" sz="5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2587873"/>
            <a:ext cx="7543800" cy="4001850"/>
            <a:chOff x="457200" y="2587873"/>
            <a:chExt cx="7543800" cy="4001850"/>
          </a:xfrm>
        </p:grpSpPr>
        <p:sp>
          <p:nvSpPr>
            <p:cNvPr id="9" name="Circular Arrow 8"/>
            <p:cNvSpPr/>
            <p:nvPr/>
          </p:nvSpPr>
          <p:spPr>
            <a:xfrm rot="8638164">
              <a:off x="3326776" y="4151323"/>
              <a:ext cx="2989888" cy="2438400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ircular Arrow 7"/>
            <p:cNvSpPr/>
            <p:nvPr/>
          </p:nvSpPr>
          <p:spPr>
            <a:xfrm rot="782727">
              <a:off x="3753852" y="2587873"/>
              <a:ext cx="2965368" cy="254219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1600" y="4572000"/>
              <a:ext cx="1371600" cy="990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ircular Arrow 9"/>
            <p:cNvSpPr/>
            <p:nvPr/>
          </p:nvSpPr>
          <p:spPr>
            <a:xfrm rot="16677763">
              <a:off x="356982" y="3097200"/>
              <a:ext cx="2682069" cy="2438400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33800" y="2590800"/>
              <a:ext cx="1371600" cy="1295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" y="4648200"/>
              <a:ext cx="12192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3600" y="2743200"/>
              <a:ext cx="2590800" cy="1066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09800" y="2819400"/>
              <a:ext cx="25241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Producers</a:t>
              </a:r>
              <a:endParaRPr lang="en-US" sz="44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4800600"/>
              <a:ext cx="3505200" cy="1066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05400" y="4191000"/>
              <a:ext cx="2895600" cy="1066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4343400"/>
              <a:ext cx="27762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Consumers</a:t>
              </a:r>
              <a:endParaRPr lang="en-US" sz="4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4953000"/>
              <a:ext cx="33505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Decomposers</a:t>
              </a:r>
              <a:endParaRPr lang="en-US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Producers – </a:t>
            </a:r>
            <a:r>
              <a:rPr lang="en-US" sz="3600" b="1" dirty="0" smtClean="0"/>
              <a:t>also called </a:t>
            </a:r>
            <a:r>
              <a:rPr lang="en-US" sz="3600" b="1" dirty="0" err="1" smtClean="0"/>
              <a:t>autotrophs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make their own food (plants)</a:t>
            </a:r>
            <a:endParaRPr lang="en-US" dirty="0"/>
          </a:p>
        </p:txBody>
      </p:sp>
      <p:pic>
        <p:nvPicPr>
          <p:cNvPr id="20482" name="Picture 2" descr="http://www.biology-blog.com/images/blogs/1-2009/shade-trees-2841.jpg"/>
          <p:cNvPicPr>
            <a:picLocks noChangeAspect="1" noChangeArrowheads="1"/>
          </p:cNvPicPr>
          <p:nvPr/>
        </p:nvPicPr>
        <p:blipFill>
          <a:blip r:embed="rId2" cstate="print"/>
          <a:srcRect l="11042" t="2606" r="2827" b="6189"/>
          <a:stretch>
            <a:fillRect/>
          </a:stretch>
        </p:blipFill>
        <p:spPr bwMode="auto">
          <a:xfrm>
            <a:off x="304801" y="2819400"/>
            <a:ext cx="2057400" cy="2209800"/>
          </a:xfrm>
          <a:prstGeom prst="rect">
            <a:avLst/>
          </a:prstGeom>
          <a:noFill/>
        </p:spPr>
      </p:pic>
      <p:pic>
        <p:nvPicPr>
          <p:cNvPr id="20484" name="Picture 4" descr="http://bscd.org/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24400"/>
            <a:ext cx="2753246" cy="1844675"/>
          </a:xfrm>
          <a:prstGeom prst="rect">
            <a:avLst/>
          </a:prstGeom>
          <a:noFill/>
        </p:spPr>
      </p:pic>
      <p:pic>
        <p:nvPicPr>
          <p:cNvPr id="20486" name="Picture 6" descr="http://www.freefoto.com/images/12/13/12_13_56---Flowers_web.jpg"/>
          <p:cNvPicPr>
            <a:picLocks noChangeAspect="1" noChangeArrowheads="1"/>
          </p:cNvPicPr>
          <p:nvPr/>
        </p:nvPicPr>
        <p:blipFill>
          <a:blip r:embed="rId4" cstate="print"/>
          <a:srcRect t="9566" b="8744"/>
          <a:stretch>
            <a:fillRect/>
          </a:stretch>
        </p:blipFill>
        <p:spPr bwMode="auto">
          <a:xfrm>
            <a:off x="6858000" y="2438400"/>
            <a:ext cx="2053951" cy="2514600"/>
          </a:xfrm>
          <a:prstGeom prst="rect">
            <a:avLst/>
          </a:prstGeom>
          <a:noFill/>
        </p:spPr>
      </p:pic>
      <p:pic>
        <p:nvPicPr>
          <p:cNvPr id="20488" name="Picture 8" descr="http://www.statesymbolsusa.org/IMAGES/Alabama/pecan-nuts-on-tr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048000"/>
            <a:ext cx="2286000" cy="1528011"/>
          </a:xfrm>
          <a:prstGeom prst="rect">
            <a:avLst/>
          </a:prstGeom>
          <a:noFill/>
        </p:spPr>
      </p:pic>
      <p:pic>
        <p:nvPicPr>
          <p:cNvPr id="20490" name="Picture 10" descr="http://www.virtualviz.com/lyngbya.jpg"/>
          <p:cNvPicPr>
            <a:picLocks noChangeAspect="1" noChangeArrowheads="1"/>
          </p:cNvPicPr>
          <p:nvPr/>
        </p:nvPicPr>
        <p:blipFill>
          <a:blip r:embed="rId6" cstate="print"/>
          <a:srcRect l="18958" t="26320" r="12292" b="20347"/>
          <a:stretch>
            <a:fillRect/>
          </a:stretch>
        </p:blipFill>
        <p:spPr bwMode="auto">
          <a:xfrm>
            <a:off x="533400" y="5181600"/>
            <a:ext cx="2590800" cy="1507375"/>
          </a:xfrm>
          <a:prstGeom prst="rect">
            <a:avLst/>
          </a:prstGeom>
          <a:noFill/>
        </p:spPr>
      </p:pic>
      <p:pic>
        <p:nvPicPr>
          <p:cNvPr id="20492" name="Picture 12" descr="http://www.dtplankton.com/images/PRB-1.jpg"/>
          <p:cNvPicPr>
            <a:picLocks noChangeAspect="1" noChangeArrowheads="1"/>
          </p:cNvPicPr>
          <p:nvPr/>
        </p:nvPicPr>
        <p:blipFill>
          <a:blip r:embed="rId7" cstate="print"/>
          <a:srcRect r="41714" b="52762"/>
          <a:stretch>
            <a:fillRect/>
          </a:stretch>
        </p:blipFill>
        <p:spPr bwMode="auto">
          <a:xfrm>
            <a:off x="6248400" y="5029200"/>
            <a:ext cx="2590800" cy="1574800"/>
          </a:xfrm>
          <a:prstGeom prst="rect">
            <a:avLst/>
          </a:prstGeom>
          <a:noFill/>
        </p:spPr>
      </p:pic>
      <p:pic>
        <p:nvPicPr>
          <p:cNvPr id="20494" name="Picture 14" descr="http://cascajun.arabie.org/wp-content/uploads/2007/08/BlackBerries.jpg"/>
          <p:cNvPicPr>
            <a:picLocks noChangeAspect="1" noChangeArrowheads="1"/>
          </p:cNvPicPr>
          <p:nvPr/>
        </p:nvPicPr>
        <p:blipFill>
          <a:blip r:embed="rId8" cstate="print"/>
          <a:srcRect l="14152"/>
          <a:stretch>
            <a:fillRect/>
          </a:stretch>
        </p:blipFill>
        <p:spPr bwMode="auto">
          <a:xfrm>
            <a:off x="2514600" y="2971800"/>
            <a:ext cx="1849017" cy="1616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Consumers</a:t>
            </a:r>
            <a:r>
              <a:rPr lang="en-US" b="1" dirty="0" smtClean="0"/>
              <a:t> – </a:t>
            </a:r>
            <a:r>
              <a:rPr lang="en-US" sz="4000" b="1" dirty="0" smtClean="0"/>
              <a:t>also called </a:t>
            </a:r>
            <a:r>
              <a:rPr lang="en-US" sz="4000" b="1" dirty="0" err="1" smtClean="0"/>
              <a:t>heterotrophs</a:t>
            </a:r>
            <a:r>
              <a:rPr lang="en-US" sz="4000" b="1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feed on other organisms</a:t>
            </a:r>
            <a:endParaRPr lang="en-US" dirty="0"/>
          </a:p>
        </p:txBody>
      </p:sp>
      <p:pic>
        <p:nvPicPr>
          <p:cNvPr id="3076" name="Picture 4" descr="http://mollyinindia.files.wordpress.com/2008/08/grassh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0"/>
            <a:ext cx="2057400" cy="1042416"/>
          </a:xfrm>
          <a:prstGeom prst="rect">
            <a:avLst/>
          </a:prstGeom>
          <a:noFill/>
        </p:spPr>
      </p:pic>
      <p:pic>
        <p:nvPicPr>
          <p:cNvPr id="3078" name="Picture 6" descr="http://www.solarnavigator.net/animal_kingdom/animal_images/mouse_woodmouse_apodemus_sylvati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199" y="4800600"/>
            <a:ext cx="2869691" cy="1600200"/>
          </a:xfrm>
          <a:prstGeom prst="rect">
            <a:avLst/>
          </a:prstGeom>
          <a:noFill/>
        </p:spPr>
      </p:pic>
      <p:pic>
        <p:nvPicPr>
          <p:cNvPr id="3080" name="Picture 8" descr="http://www.werc.usgs.gov/fieldguide/images/hy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95600"/>
            <a:ext cx="2667000" cy="2162432"/>
          </a:xfrm>
          <a:prstGeom prst="rect">
            <a:avLst/>
          </a:prstGeom>
          <a:noFill/>
        </p:spPr>
      </p:pic>
      <p:pic>
        <p:nvPicPr>
          <p:cNvPr id="3082" name="Picture 10" descr="http://blogs.courierpostonline.com/fishhead/files/2008/10/rainbow_trout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19400"/>
            <a:ext cx="3583004" cy="1381342"/>
          </a:xfrm>
          <a:prstGeom prst="rect">
            <a:avLst/>
          </a:prstGeom>
          <a:noFill/>
        </p:spPr>
      </p:pic>
      <p:pic>
        <p:nvPicPr>
          <p:cNvPr id="3084" name="Picture 12" descr="http://a1.twimg.com/profile_images/110715814/deer_norm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343400"/>
            <a:ext cx="2225126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Consumers described partly on how they obtain their food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Herbivores – eat only plants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Carnivores – eat only animals</a:t>
            </a:r>
          </a:p>
          <a:p>
            <a:endParaRPr lang="en-US" b="1" dirty="0" smtClean="0"/>
          </a:p>
          <a:p>
            <a:r>
              <a:rPr lang="en-US" b="1" dirty="0" smtClean="0"/>
              <a:t>Omnivores – eat both plants and animals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Consumers described partly on where they fit in a food chain/food web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2743200" cy="419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133600"/>
            <a:ext cx="2743200" cy="419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133600"/>
            <a:ext cx="2743200" cy="419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133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600" b="1" baseline="30000" dirty="0" smtClean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Order Consumer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133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b="1" baseline="30000" dirty="0" smtClean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Order Consumer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133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3</a:t>
            </a:r>
            <a:r>
              <a:rPr lang="en-US" sz="3600" b="1" baseline="30000" dirty="0" smtClean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Order Consumer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352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animals that eat </a:t>
            </a:r>
            <a:r>
              <a:rPr lang="en-US" sz="2400" b="1" dirty="0" smtClean="0"/>
              <a:t>plants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3352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animals that eat </a:t>
            </a:r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order </a:t>
            </a:r>
            <a:r>
              <a:rPr lang="en-US" sz="2400" b="1" dirty="0"/>
              <a:t>consumers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096000" y="3276600"/>
            <a:ext cx="274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animals that eat </a:t>
            </a:r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order </a:t>
            </a:r>
            <a:r>
              <a:rPr lang="en-US" sz="2400" b="1" dirty="0"/>
              <a:t>consumers </a:t>
            </a:r>
            <a:endParaRPr 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0"/>
            <a:ext cx="1772529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0"/>
            <a:ext cx="18859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419600"/>
            <a:ext cx="1371600" cy="1656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Right Arrow 15"/>
          <p:cNvSpPr/>
          <p:nvPr/>
        </p:nvSpPr>
        <p:spPr>
          <a:xfrm>
            <a:off x="2743200" y="50292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791200" y="51054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269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Food Chains and Food Webs</vt:lpstr>
      <vt:lpstr>Food Chain</vt:lpstr>
      <vt:lpstr>Food Chain</vt:lpstr>
      <vt:lpstr>Food Web</vt:lpstr>
      <vt:lpstr>3 Main Parts of the  food chains and webs</vt:lpstr>
      <vt:lpstr>Producers – also called autotrophs</vt:lpstr>
      <vt:lpstr>Consumers – also called heterotrophs </vt:lpstr>
      <vt:lpstr>Consumers described partly on how they obtain their food</vt:lpstr>
      <vt:lpstr>Consumers described partly on where they fit in a food chain/food web</vt:lpstr>
      <vt:lpstr>Slide 10</vt:lpstr>
      <vt:lpstr>Decomposers</vt:lpstr>
      <vt:lpstr>Slide 12</vt:lpstr>
      <vt:lpstr>Energy flow in an Ecosystem</vt:lpstr>
      <vt:lpstr>Energy is:</vt:lpstr>
      <vt:lpstr>Slide 15</vt:lpstr>
      <vt:lpstr>Energy Pyramid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Chains and Food Webs</dc:title>
  <dc:creator>Jacob's Sexy</dc:creator>
  <cp:lastModifiedBy>Jam</cp:lastModifiedBy>
  <cp:revision>33</cp:revision>
  <dcterms:created xsi:type="dcterms:W3CDTF">2009-10-22T15:35:25Z</dcterms:created>
  <dcterms:modified xsi:type="dcterms:W3CDTF">2012-12-04T04:07:35Z</dcterms:modified>
</cp:coreProperties>
</file>