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8" r:id="rId5"/>
    <p:sldId id="267" r:id="rId6"/>
    <p:sldId id="266" r:id="rId7"/>
    <p:sldId id="265" r:id="rId8"/>
    <p:sldId id="264" r:id="rId9"/>
    <p:sldId id="258" r:id="rId10"/>
    <p:sldId id="259" r:id="rId11"/>
    <p:sldId id="260" r:id="rId12"/>
    <p:sldId id="261" r:id="rId13"/>
    <p:sldId id="262" r:id="rId14"/>
    <p:sldId id="263" r:id="rId15"/>
    <p:sldId id="270" r:id="rId16"/>
    <p:sldId id="271" r:id="rId17"/>
    <p:sldId id="272" r:id="rId18"/>
    <p:sldId id="370" r:id="rId19"/>
    <p:sldId id="369" r:id="rId20"/>
    <p:sldId id="368" r:id="rId21"/>
    <p:sldId id="3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03-768C-4CB9-A3D5-8415C00AA392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707D-5703-4DB3-8972-CBE53849A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03-768C-4CB9-A3D5-8415C00AA392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707D-5703-4DB3-8972-CBE53849A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03-768C-4CB9-A3D5-8415C00AA392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707D-5703-4DB3-8972-CBE53849A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03-768C-4CB9-A3D5-8415C00AA392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707D-5703-4DB3-8972-CBE53849A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03-768C-4CB9-A3D5-8415C00AA392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707D-5703-4DB3-8972-CBE53849A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03-768C-4CB9-A3D5-8415C00AA392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707D-5703-4DB3-8972-CBE53849A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03-768C-4CB9-A3D5-8415C00AA392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707D-5703-4DB3-8972-CBE53849A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03-768C-4CB9-A3D5-8415C00AA392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707D-5703-4DB3-8972-CBE53849A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03-768C-4CB9-A3D5-8415C00AA392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707D-5703-4DB3-8972-CBE53849A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03-768C-4CB9-A3D5-8415C00AA392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707D-5703-4DB3-8972-CBE53849A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03-768C-4CB9-A3D5-8415C00AA392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707D-5703-4DB3-8972-CBE53849A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C503-768C-4CB9-A3D5-8415C00AA392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3707D-5703-4DB3-8972-CBE53849A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efaddicts.com/attachment.php?s=6dbeac1eacc2959c225e65d1f402b47d&amp;attachmentid=1290&amp;d=1270421833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Mollusca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“soft” bodied animals</a:t>
            </a:r>
          </a:p>
          <a:p>
            <a:endParaRPr lang="en-US" dirty="0"/>
          </a:p>
          <a:p>
            <a:r>
              <a:rPr lang="en-US" dirty="0" smtClean="0"/>
              <a:t>Examples: snails, clams, octopus</a:t>
            </a:r>
          </a:p>
          <a:p>
            <a:endParaRPr lang="en-US" dirty="0"/>
          </a:p>
        </p:txBody>
      </p:sp>
      <p:pic>
        <p:nvPicPr>
          <p:cNvPr id="40962" name="Picture 2" descr="http://www.rbgsyd.nsw.gov.au/__data/assets/image/0006/80808/Austrorhytida_capillacea_620.JPG"/>
          <p:cNvPicPr>
            <a:picLocks noChangeAspect="1" noChangeArrowheads="1"/>
          </p:cNvPicPr>
          <p:nvPr/>
        </p:nvPicPr>
        <p:blipFill>
          <a:blip r:embed="rId2" cstate="print"/>
          <a:srcRect l="13453" t="12023" r="13901" b="6823"/>
          <a:stretch>
            <a:fillRect/>
          </a:stretch>
        </p:blipFill>
        <p:spPr bwMode="auto">
          <a:xfrm>
            <a:off x="304800" y="4038600"/>
            <a:ext cx="2057400" cy="2057400"/>
          </a:xfrm>
          <a:prstGeom prst="rect">
            <a:avLst/>
          </a:prstGeom>
          <a:noFill/>
        </p:spPr>
      </p:pic>
      <p:pic>
        <p:nvPicPr>
          <p:cNvPr id="40964" name="Picture 4" descr="http://open.salon.com/files/octopus1244124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810000" cy="2933700"/>
          </a:xfrm>
          <a:prstGeom prst="rect">
            <a:avLst/>
          </a:prstGeom>
          <a:noFill/>
        </p:spPr>
      </p:pic>
      <p:pic>
        <p:nvPicPr>
          <p:cNvPr id="40966" name="Picture 6" descr="http://www.diningsolutionsdirect.com/thumbnails/CLAMS.jpg"/>
          <p:cNvPicPr>
            <a:picLocks noChangeAspect="1" noChangeArrowheads="1"/>
          </p:cNvPicPr>
          <p:nvPr/>
        </p:nvPicPr>
        <p:blipFill>
          <a:blip r:embed="rId4" cstate="print"/>
          <a:srcRect l="9907" t="51638" r="52091" b="14678"/>
          <a:stretch>
            <a:fillRect/>
          </a:stretch>
        </p:blipFill>
        <p:spPr bwMode="auto">
          <a:xfrm>
            <a:off x="2514600" y="4419600"/>
            <a:ext cx="29718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major classes of mollusks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209800"/>
            <a:ext cx="3581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Gastropoda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2743200" y="3810000"/>
            <a:ext cx="3581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Cephalopoda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4648200" y="2209800"/>
            <a:ext cx="3581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Bivalvia</a:t>
            </a:r>
            <a:endParaRPr lang="en-US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Gastropoda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“belly foot” – crawl on a ventral muscular foot</a:t>
            </a:r>
          </a:p>
          <a:p>
            <a:r>
              <a:rPr lang="en-US" dirty="0" smtClean="0"/>
              <a:t>Single spiral shell if any</a:t>
            </a:r>
            <a:endParaRPr lang="en-US" dirty="0"/>
          </a:p>
        </p:txBody>
      </p:sp>
      <p:pic>
        <p:nvPicPr>
          <p:cNvPr id="4" name="Picture 4" descr="nudibranch"/>
          <p:cNvPicPr>
            <a:picLocks noChangeAspect="1" noChangeArrowheads="1"/>
          </p:cNvPicPr>
          <p:nvPr/>
        </p:nvPicPr>
        <p:blipFill>
          <a:blip r:embed="rId2" cstate="print"/>
          <a:srcRect l="26793" r="13310" b="10928"/>
          <a:stretch>
            <a:fillRect/>
          </a:stretch>
        </p:blipFill>
        <p:spPr bwMode="auto">
          <a:xfrm>
            <a:off x="5181600" y="2895600"/>
            <a:ext cx="3276600" cy="3642563"/>
          </a:xfrm>
          <a:prstGeom prst="rect">
            <a:avLst/>
          </a:prstGeom>
          <a:noFill/>
        </p:spPr>
      </p:pic>
      <p:pic>
        <p:nvPicPr>
          <p:cNvPr id="35842" name="Picture 2" descr="http://www.divegallery.com/shellfish5.jpg"/>
          <p:cNvPicPr>
            <a:picLocks noChangeAspect="1" noChangeArrowheads="1"/>
          </p:cNvPicPr>
          <p:nvPr/>
        </p:nvPicPr>
        <p:blipFill>
          <a:blip r:embed="rId3" cstate="print"/>
          <a:srcRect b="28729"/>
          <a:stretch>
            <a:fillRect/>
          </a:stretch>
        </p:blipFill>
        <p:spPr bwMode="auto">
          <a:xfrm>
            <a:off x="838200" y="3733800"/>
            <a:ext cx="3635375" cy="219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Gastropoda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– snails, slugs, abalone, limpet, </a:t>
            </a:r>
            <a:r>
              <a:rPr lang="en-US" dirty="0" err="1" smtClean="0"/>
              <a:t>welk</a:t>
            </a:r>
            <a:r>
              <a:rPr lang="en-US" dirty="0" smtClean="0"/>
              <a:t>, conch</a:t>
            </a:r>
            <a:endParaRPr lang="en-US" dirty="0"/>
          </a:p>
        </p:txBody>
      </p:sp>
      <p:pic>
        <p:nvPicPr>
          <p:cNvPr id="4" name="Picture 4" descr="sl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2743200" cy="2057400"/>
          </a:xfrm>
          <a:prstGeom prst="rect">
            <a:avLst/>
          </a:prstGeom>
          <a:noFill/>
        </p:spPr>
      </p:pic>
      <p:pic>
        <p:nvPicPr>
          <p:cNvPr id="34818" name="Picture 2" descr="http://www.georgiastrait.org/files/share/abal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3264363" cy="2190750"/>
          </a:xfrm>
          <a:prstGeom prst="rect">
            <a:avLst/>
          </a:prstGeom>
          <a:noFill/>
        </p:spPr>
      </p:pic>
      <p:pic>
        <p:nvPicPr>
          <p:cNvPr id="34820" name="Picture 4" descr="http://www.wordsmith.org/words/images/limpet_large.jpg"/>
          <p:cNvPicPr>
            <a:picLocks noChangeAspect="1" noChangeArrowheads="1"/>
          </p:cNvPicPr>
          <p:nvPr/>
        </p:nvPicPr>
        <p:blipFill>
          <a:blip r:embed="rId4" cstate="print"/>
          <a:srcRect l="15724" t="14011" r="10609" b="19057"/>
          <a:stretch>
            <a:fillRect/>
          </a:stretch>
        </p:blipFill>
        <p:spPr bwMode="auto">
          <a:xfrm>
            <a:off x="4191000" y="4191000"/>
            <a:ext cx="2068285" cy="1524000"/>
          </a:xfrm>
          <a:prstGeom prst="rect">
            <a:avLst/>
          </a:prstGeom>
          <a:noFill/>
        </p:spPr>
      </p:pic>
      <p:pic>
        <p:nvPicPr>
          <p:cNvPr id="34822" name="Picture 6" descr="http://farm1.static.flickr.com/214/512777473_fee8afb7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819400"/>
            <a:ext cx="2236931" cy="1673225"/>
          </a:xfrm>
          <a:prstGeom prst="rect">
            <a:avLst/>
          </a:prstGeom>
          <a:noFill/>
        </p:spPr>
      </p:pic>
      <p:pic>
        <p:nvPicPr>
          <p:cNvPr id="34824" name="Picture 8" descr="11conch.jpg image by Fish3d"/>
          <p:cNvPicPr>
            <a:picLocks noChangeAspect="1" noChangeArrowheads="1"/>
          </p:cNvPicPr>
          <p:nvPr/>
        </p:nvPicPr>
        <p:blipFill>
          <a:blip r:embed="rId6" cstate="print"/>
          <a:srcRect l="8969" t="12121" r="13901" b="10303"/>
          <a:stretch>
            <a:fillRect/>
          </a:stretch>
        </p:blipFill>
        <p:spPr bwMode="auto">
          <a:xfrm>
            <a:off x="6553200" y="2819400"/>
            <a:ext cx="2150269" cy="3200400"/>
          </a:xfrm>
          <a:prstGeom prst="rect">
            <a:avLst/>
          </a:prstGeom>
          <a:noFill/>
        </p:spPr>
      </p:pic>
      <p:pic>
        <p:nvPicPr>
          <p:cNvPr id="34826" name="Picture 10" descr="http://z.about.com/d/animals/1/0/X/7/shutterstock_714240.jpg"/>
          <p:cNvPicPr>
            <a:picLocks noChangeAspect="1" noChangeArrowheads="1"/>
          </p:cNvPicPr>
          <p:nvPr/>
        </p:nvPicPr>
        <p:blipFill>
          <a:blip r:embed="rId7" cstate="print"/>
          <a:srcRect l="16267" t="21121" r="21333" b="9209"/>
          <a:stretch>
            <a:fillRect/>
          </a:stretch>
        </p:blipFill>
        <p:spPr bwMode="auto">
          <a:xfrm>
            <a:off x="5334000" y="5257800"/>
            <a:ext cx="1844566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Bivalvia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“2 shells” – two hinged shells and a digging foot</a:t>
            </a:r>
          </a:p>
          <a:p>
            <a:endParaRPr lang="en-US" dirty="0"/>
          </a:p>
        </p:txBody>
      </p:sp>
      <p:pic>
        <p:nvPicPr>
          <p:cNvPr id="33794" name="Picture 2" descr="http://www.neptunea.org/Bival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3539383" cy="2667000"/>
          </a:xfrm>
          <a:prstGeom prst="rect">
            <a:avLst/>
          </a:prstGeom>
          <a:noFill/>
        </p:spPr>
      </p:pic>
      <p:pic>
        <p:nvPicPr>
          <p:cNvPr id="33796" name="Picture 4" descr="http://infusion.allconet.org/webquest/bivalv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0"/>
            <a:ext cx="2743200" cy="3478220"/>
          </a:xfrm>
          <a:prstGeom prst="rect">
            <a:avLst/>
          </a:prstGeom>
          <a:noFill/>
        </p:spPr>
      </p:pic>
      <p:pic>
        <p:nvPicPr>
          <p:cNvPr id="6" name="Picture 8" descr="cooper-clam-shell-web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00600"/>
            <a:ext cx="3048000" cy="1840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Bivalvia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– clams, mussels, oysters, scallops</a:t>
            </a:r>
            <a:endParaRPr lang="en-US" dirty="0"/>
          </a:p>
        </p:txBody>
      </p:sp>
      <p:pic>
        <p:nvPicPr>
          <p:cNvPr id="5" name="Picture 4" descr="700085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57600"/>
            <a:ext cx="4065588" cy="2782405"/>
          </a:xfrm>
          <a:prstGeom prst="rect">
            <a:avLst/>
          </a:prstGeom>
          <a:noFill/>
        </p:spPr>
      </p:pic>
      <p:pic>
        <p:nvPicPr>
          <p:cNvPr id="32770" name="Picture 2" descr="http://www.tonyboon.co.uk/imgs/images/oyster-1024x768.jpg"/>
          <p:cNvPicPr>
            <a:picLocks noChangeAspect="1" noChangeArrowheads="1"/>
          </p:cNvPicPr>
          <p:nvPr/>
        </p:nvPicPr>
        <p:blipFill>
          <a:blip r:embed="rId3" cstate="print"/>
          <a:srcRect l="7286" t="8461" r="8108" b="4113"/>
          <a:stretch>
            <a:fillRect/>
          </a:stretch>
        </p:blipFill>
        <p:spPr bwMode="auto">
          <a:xfrm>
            <a:off x="762000" y="4267200"/>
            <a:ext cx="3048000" cy="2362200"/>
          </a:xfrm>
          <a:prstGeom prst="rect">
            <a:avLst/>
          </a:prstGeom>
          <a:noFill/>
        </p:spPr>
      </p:pic>
      <p:pic>
        <p:nvPicPr>
          <p:cNvPr id="32772" name="Picture 4" descr="http://norvan.cps-ecp.org/Life%20on%20the%20Coast/images/mussels%203"/>
          <p:cNvPicPr>
            <a:picLocks noChangeAspect="1" noChangeArrowheads="1"/>
          </p:cNvPicPr>
          <p:nvPr/>
        </p:nvPicPr>
        <p:blipFill>
          <a:blip r:embed="rId4" cstate="print"/>
          <a:srcRect r="3778" b="21205"/>
          <a:stretch>
            <a:fillRect/>
          </a:stretch>
        </p:blipFill>
        <p:spPr bwMode="auto">
          <a:xfrm>
            <a:off x="5867400" y="2362200"/>
            <a:ext cx="2755900" cy="1519564"/>
          </a:xfrm>
          <a:prstGeom prst="rect">
            <a:avLst/>
          </a:prstGeom>
          <a:noFill/>
        </p:spPr>
      </p:pic>
      <p:pic>
        <p:nvPicPr>
          <p:cNvPr id="32774" name="Picture 6" descr="http://www.museumeducation.bedford.gov.uk/Bedfordbytes/nature/images_nature/gallery_natural_objects/images/Other%20half%20of%20Scallop%20Shell_jpg.jpg"/>
          <p:cNvPicPr>
            <a:picLocks noChangeAspect="1" noChangeArrowheads="1"/>
          </p:cNvPicPr>
          <p:nvPr/>
        </p:nvPicPr>
        <p:blipFill>
          <a:blip r:embed="rId5" cstate="print"/>
          <a:srcRect l="12222" r="17111"/>
          <a:stretch>
            <a:fillRect/>
          </a:stretch>
        </p:blipFill>
        <p:spPr bwMode="auto">
          <a:xfrm>
            <a:off x="2667000" y="2438400"/>
            <a:ext cx="2359216" cy="222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Cephalopoda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“head foot” – tentacles with suckers growing from the head</a:t>
            </a:r>
            <a:endParaRPr lang="en-US" dirty="0"/>
          </a:p>
        </p:txBody>
      </p:sp>
      <p:pic>
        <p:nvPicPr>
          <p:cNvPr id="5" name="Picture 4" descr="C:\WINDOWS\TEMP\~AUT00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14600"/>
            <a:ext cx="3170143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WINDOWS\TEMP\~AUT002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28956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WINDOWS\TEMP\~AUT0019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95800"/>
            <a:ext cx="48736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Cephalopoda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– octopus, squid, cuttlefish, nautilus</a:t>
            </a:r>
            <a:endParaRPr lang="en-US" dirty="0"/>
          </a:p>
        </p:txBody>
      </p:sp>
      <p:pic>
        <p:nvPicPr>
          <p:cNvPr id="15362" name="Picture 2" descr="http://infusion.allconet.org/webquest/cephComb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7944782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humans have for mollusks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</a:t>
            </a:r>
          </a:p>
          <a:p>
            <a:endParaRPr lang="en-US" dirty="0"/>
          </a:p>
        </p:txBody>
      </p:sp>
      <p:pic>
        <p:nvPicPr>
          <p:cNvPr id="81930" name="Picture 10" descr="http://t2.gstatic.com/images?q=tbn:ANd9GcRgKXi2iHah_-vNU1awnG-hf1m6rs6CjBoSmtuIcxGF5p-IGYQ&amp;t=1&amp;usg=__LbWxNgJZGbImHbz_GjXJkLSxc8E="/>
          <p:cNvPicPr>
            <a:picLocks noChangeAspect="1" noChangeArrowheads="1"/>
          </p:cNvPicPr>
          <p:nvPr/>
        </p:nvPicPr>
        <p:blipFill>
          <a:blip r:embed="rId2" cstate="print"/>
          <a:srcRect t="1646"/>
          <a:stretch>
            <a:fillRect/>
          </a:stretch>
        </p:blipFill>
        <p:spPr bwMode="auto">
          <a:xfrm>
            <a:off x="4495800" y="1828800"/>
            <a:ext cx="3962400" cy="455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32" name="Picture 12" descr="http://www.corbisimages.com/images/572/C309682E-4FF0-416B-A3A1-1E1F134AA39D/42-21940455.jpg"/>
          <p:cNvPicPr>
            <a:picLocks noChangeAspect="1" noChangeArrowheads="1"/>
          </p:cNvPicPr>
          <p:nvPr/>
        </p:nvPicPr>
        <p:blipFill>
          <a:blip r:embed="rId3" cstate="print"/>
          <a:srcRect t="12820" r="8000"/>
          <a:stretch>
            <a:fillRect/>
          </a:stretch>
        </p:blipFill>
        <p:spPr bwMode="auto">
          <a:xfrm>
            <a:off x="381000" y="2819400"/>
            <a:ext cx="2680446" cy="1981200"/>
          </a:xfrm>
          <a:prstGeom prst="rect">
            <a:avLst/>
          </a:prstGeom>
          <a:noFill/>
        </p:spPr>
      </p:pic>
      <p:pic>
        <p:nvPicPr>
          <p:cNvPr id="81936" name="Picture 16" descr="http://www.1066seafood.com/images/muss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648200"/>
            <a:ext cx="2594850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humans have for mollusks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aquarium glass</a:t>
            </a:r>
          </a:p>
          <a:p>
            <a:endParaRPr lang="en-US" dirty="0"/>
          </a:p>
        </p:txBody>
      </p:sp>
      <p:pic>
        <p:nvPicPr>
          <p:cNvPr id="81928" name="Picture 8" descr="http://i.ytimg.com/vi/3eVCKjZI4CM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3860798" cy="2895600"/>
          </a:xfrm>
          <a:prstGeom prst="rect">
            <a:avLst/>
          </a:prstGeom>
          <a:noFill/>
        </p:spPr>
      </p:pic>
      <p:pic>
        <p:nvPicPr>
          <p:cNvPr id="131078" name="Picture 6" descr="http://www.reefaddicts.com/attachment.php?s=6dbeac1eacc2959c225e65d1f402b47d&amp;attachmentid=1290&amp;d=127042183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447800"/>
            <a:ext cx="2514600" cy="1885950"/>
          </a:xfrm>
          <a:prstGeom prst="rect">
            <a:avLst/>
          </a:prstGeom>
          <a:noFill/>
        </p:spPr>
      </p:pic>
      <p:pic>
        <p:nvPicPr>
          <p:cNvPr id="131080" name="Picture 8" descr="http://i43.photobucket.com/albums/e370/topgun121/aquapod%2024/100_1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0400" y="4267200"/>
            <a:ext cx="3175000" cy="2381250"/>
          </a:xfrm>
          <a:prstGeom prst="rect">
            <a:avLst/>
          </a:prstGeom>
          <a:noFill/>
        </p:spPr>
      </p:pic>
      <p:pic>
        <p:nvPicPr>
          <p:cNvPr id="131074" name="Picture 2" descr="http://t3.gstatic.com/images?q=tbn:ANd9GcRFwaCHXarGJO8082PZgi1X4SC6hXgtWqbj_OnEhf-nHnOd0jg&amp;t=1&amp;usg=__nIcdukgOLQftb3Ln6FXOJqQQf_g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248150" y="2838450"/>
            <a:ext cx="24003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humans have for mollusks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</a:p>
          <a:p>
            <a:endParaRPr lang="en-US" dirty="0"/>
          </a:p>
        </p:txBody>
      </p:sp>
      <p:pic>
        <p:nvPicPr>
          <p:cNvPr id="81926" name="Picture 6" descr="http://t2.gstatic.com/images?q=tbn:ANd9GcRsbs-uDNYkd3NwjsnLbqliuEURokk7NG6uwwRN5OgLUfCmvcw&amp;t=1&amp;usg=__TdFlMBJzXfasiNnYQfE2dIYEtEg="/>
          <p:cNvPicPr>
            <a:picLocks noChangeAspect="1" noChangeArrowheads="1"/>
          </p:cNvPicPr>
          <p:nvPr/>
        </p:nvPicPr>
        <p:blipFill>
          <a:blip r:embed="rId2" cstate="print"/>
          <a:srcRect t="8743" r="4000"/>
          <a:stretch>
            <a:fillRect/>
          </a:stretch>
        </p:blipFill>
        <p:spPr bwMode="auto">
          <a:xfrm>
            <a:off x="1828799" y="2971800"/>
            <a:ext cx="5300231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cephalized</a:t>
            </a:r>
            <a:endParaRPr lang="en-US" dirty="0"/>
          </a:p>
        </p:txBody>
      </p:sp>
      <p:pic>
        <p:nvPicPr>
          <p:cNvPr id="97282" name="Picture 2" descr="http://complicatedoctopus.com/wp-content/upload/giantoct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19400"/>
            <a:ext cx="3257550" cy="3238501"/>
          </a:xfrm>
          <a:prstGeom prst="rect">
            <a:avLst/>
          </a:prstGeom>
          <a:noFill/>
        </p:spPr>
      </p:pic>
      <p:pic>
        <p:nvPicPr>
          <p:cNvPr id="97284" name="Picture 4" descr="http://content3.eol.org/content/2008/10/06/12/1671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4381500" cy="231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humans have for mollusks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Jewelry</a:t>
            </a:r>
          </a:p>
          <a:p>
            <a:endParaRPr lang="en-US" dirty="0"/>
          </a:p>
        </p:txBody>
      </p:sp>
      <p:pic>
        <p:nvPicPr>
          <p:cNvPr id="133122" name="Picture 2" descr="http://t1.gstatic.com/images?q=tbn:ANd9GcTZjFIWQOt2Ion0Bf3XXVUTRVkOhtOwgS2OsImM13eQ1IZdVCU&amp;t=1&amp;usg=__o_vNlkl8UL7RnH5qvYsf4B7fpPo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3124200" cy="3124200"/>
          </a:xfrm>
          <a:prstGeom prst="rect">
            <a:avLst/>
          </a:prstGeom>
          <a:noFill/>
        </p:spPr>
      </p:pic>
      <p:pic>
        <p:nvPicPr>
          <p:cNvPr id="133124" name="Picture 4" descr="http://www.wholesalesarong.com/2006-wholesale-fashion-jewelry/l-wholesale-gift/ferv13267.jpg"/>
          <p:cNvPicPr>
            <a:picLocks noChangeAspect="1" noChangeArrowheads="1"/>
          </p:cNvPicPr>
          <p:nvPr/>
        </p:nvPicPr>
        <p:blipFill>
          <a:blip r:embed="rId3" cstate="print"/>
          <a:srcRect l="26966"/>
          <a:stretch>
            <a:fillRect/>
          </a:stretch>
        </p:blipFill>
        <p:spPr bwMode="auto">
          <a:xfrm>
            <a:off x="4419600" y="1447800"/>
            <a:ext cx="1949431" cy="2057400"/>
          </a:xfrm>
          <a:prstGeom prst="rect">
            <a:avLst/>
          </a:prstGeom>
          <a:noFill/>
        </p:spPr>
      </p:pic>
      <p:pic>
        <p:nvPicPr>
          <p:cNvPr id="133126" name="Picture 6" descr="http://i.ehow.co.uk/images/a06/e7/eo/make-sea-shell-jewelry-200X200.jpg"/>
          <p:cNvPicPr>
            <a:picLocks noChangeAspect="1" noChangeArrowheads="1"/>
          </p:cNvPicPr>
          <p:nvPr/>
        </p:nvPicPr>
        <p:blipFill>
          <a:blip r:embed="rId4" cstate="print"/>
          <a:srcRect t="57446"/>
          <a:stretch>
            <a:fillRect/>
          </a:stretch>
        </p:blipFill>
        <p:spPr bwMode="auto">
          <a:xfrm>
            <a:off x="3886200" y="5105400"/>
            <a:ext cx="3581400" cy="1524000"/>
          </a:xfrm>
          <a:prstGeom prst="rect">
            <a:avLst/>
          </a:prstGeom>
          <a:noFill/>
        </p:spPr>
      </p:pic>
      <p:pic>
        <p:nvPicPr>
          <p:cNvPr id="4" name="Picture 2" descr="In the late 1800s and early 1900s, making buttons out of fresh-water mussel shells was a multi-million-dollar industry. This was common practice until the growth of the plastics industry in the 1940s and 1950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581400"/>
            <a:ext cx="2927542" cy="1995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humans have for mollusks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Cuttlefish bones for bird cages</a:t>
            </a:r>
          </a:p>
          <a:p>
            <a:endParaRPr lang="en-US" dirty="0"/>
          </a:p>
        </p:txBody>
      </p:sp>
      <p:pic>
        <p:nvPicPr>
          <p:cNvPr id="81922" name="Picture 2" descr="http://t2.gstatic.com/images?q=tbn:ANd9GcTSvUYrbj8f5QIQK1aMWo07ejVw3t1vlMS7fZADM1xHPQ8rj08&amp;t=1&amp;usg=__e6ij0NPbfMd3sMmjI7vCCz-p_RI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2092587" cy="4081196"/>
          </a:xfrm>
          <a:prstGeom prst="rect">
            <a:avLst/>
          </a:prstGeom>
          <a:noFill/>
        </p:spPr>
      </p:pic>
      <p:pic>
        <p:nvPicPr>
          <p:cNvPr id="134146" name="Picture 2" descr="cockatiel di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48000"/>
            <a:ext cx="4114800" cy="30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Bilateral symmetry</a:t>
            </a:r>
            <a:endParaRPr lang="en-US" dirty="0"/>
          </a:p>
        </p:txBody>
      </p:sp>
      <p:pic>
        <p:nvPicPr>
          <p:cNvPr id="96258" name="Picture 2" descr="http://www.photo.antarctica.ac.uk/external/guest/photo/medium/53616c7465645f5f2f1e5e267bd5fdc0a01d70067d1ad8294ccfd4995ba06110"/>
          <p:cNvPicPr>
            <a:picLocks noChangeAspect="1" noChangeArrowheads="1"/>
          </p:cNvPicPr>
          <p:nvPr/>
        </p:nvPicPr>
        <p:blipFill>
          <a:blip r:embed="rId2" cstate="print"/>
          <a:srcRect t="8205" b="15897"/>
          <a:stretch>
            <a:fillRect/>
          </a:stretch>
        </p:blipFill>
        <p:spPr bwMode="auto">
          <a:xfrm>
            <a:off x="1524000" y="3048000"/>
            <a:ext cx="602391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Ventral nerve chord</a:t>
            </a:r>
            <a:endParaRPr lang="en-US" dirty="0"/>
          </a:p>
        </p:txBody>
      </p:sp>
      <p:pic>
        <p:nvPicPr>
          <p:cNvPr id="95234" name="Picture 2" descr="http://www.cabrillo.edu/~jcarothers/lab/notes/molluscs/VISUALS/images/MainFrame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2514600"/>
            <a:ext cx="7536873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Head, muscular foot, and visceral area </a:t>
            </a:r>
            <a:r>
              <a:rPr lang="en-US" sz="1100" dirty="0" smtClean="0"/>
              <a:t>(contains internal organs)</a:t>
            </a:r>
            <a:endParaRPr lang="en-US" sz="1100" dirty="0"/>
          </a:p>
        </p:txBody>
      </p:sp>
      <p:pic>
        <p:nvPicPr>
          <p:cNvPr id="94212" name="Picture 4" descr="http://www.cabrillo.edu/~jcarothers/lab/notes/molluscs/VISUALS/images/MainFrame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200"/>
            <a:ext cx="706581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Respire through gills or mantle cavity</a:t>
            </a:r>
            <a:endParaRPr lang="en-US" dirty="0"/>
          </a:p>
        </p:txBody>
      </p:sp>
      <p:pic>
        <p:nvPicPr>
          <p:cNvPr id="4" name="Picture 3" descr="33-21-ClamAnatomy-L"/>
          <p:cNvPicPr>
            <a:picLocks noChangeAspect="1" noChangeArrowheads="1"/>
          </p:cNvPicPr>
          <p:nvPr/>
        </p:nvPicPr>
        <p:blipFill>
          <a:blip r:embed="rId2" cstate="print"/>
          <a:srcRect b="3017"/>
          <a:stretch>
            <a:fillRect/>
          </a:stretch>
        </p:blipFill>
        <p:spPr bwMode="auto">
          <a:xfrm>
            <a:off x="304800" y="2590799"/>
            <a:ext cx="4419600" cy="3084513"/>
          </a:xfrm>
          <a:prstGeom prst="rect">
            <a:avLst/>
          </a:prstGeom>
          <a:noFill/>
        </p:spPr>
      </p:pic>
      <p:pic>
        <p:nvPicPr>
          <p:cNvPr id="93186" name="Picture 2" descr="S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2262" y="3048000"/>
            <a:ext cx="3675963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Dorsal heart</a:t>
            </a:r>
            <a:endParaRPr lang="en-US" dirty="0"/>
          </a:p>
        </p:txBody>
      </p:sp>
      <p:pic>
        <p:nvPicPr>
          <p:cNvPr id="4" name="Picture 4" descr="http://www.cabrillo.edu/~jcarothers/lab/notes/molluscs/VISUALS/images/MainFrame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00400"/>
            <a:ext cx="6227618" cy="302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Coiled, complete digestive system</a:t>
            </a:r>
            <a:endParaRPr lang="en-US" dirty="0"/>
          </a:p>
        </p:txBody>
      </p:sp>
      <p:pic>
        <p:nvPicPr>
          <p:cNvPr id="91138" name="Picture 2" descr="http://animaldiversity.ummz.umich.edu/site/resources/biodidac/bivadigest.jpg/medium.jpg"/>
          <p:cNvPicPr>
            <a:picLocks noChangeAspect="1" noChangeArrowheads="1"/>
          </p:cNvPicPr>
          <p:nvPr/>
        </p:nvPicPr>
        <p:blipFill>
          <a:blip r:embed="rId2" cstate="print"/>
          <a:srcRect l="2500" t="13333" r="2500" b="15000"/>
          <a:stretch>
            <a:fillRect/>
          </a:stretch>
        </p:blipFill>
        <p:spPr bwMode="auto">
          <a:xfrm>
            <a:off x="1295400" y="2666999"/>
            <a:ext cx="6781800" cy="3837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their types of shell or muscular foot</a:t>
            </a:r>
            <a:endParaRPr lang="en-US" dirty="0"/>
          </a:p>
        </p:txBody>
      </p:sp>
      <p:pic>
        <p:nvPicPr>
          <p:cNvPr id="4" name="Picture 4" descr="gastropo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3037840" cy="2971800"/>
          </a:xfrm>
          <a:prstGeom prst="rect">
            <a:avLst/>
          </a:prstGeom>
          <a:noFill/>
        </p:spPr>
      </p:pic>
      <p:pic>
        <p:nvPicPr>
          <p:cNvPr id="5" name="Picture 5" descr="gastropo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0"/>
            <a:ext cx="1122363" cy="3429000"/>
          </a:xfrm>
          <a:prstGeom prst="rect">
            <a:avLst/>
          </a:prstGeom>
          <a:noFill/>
        </p:spPr>
      </p:pic>
      <p:pic>
        <p:nvPicPr>
          <p:cNvPr id="6" name="Picture 4" descr="nautilus2"/>
          <p:cNvPicPr>
            <a:picLocks noChangeAspect="1" noChangeArrowheads="1"/>
          </p:cNvPicPr>
          <p:nvPr/>
        </p:nvPicPr>
        <p:blipFill>
          <a:blip r:embed="rId4" cstate="print"/>
          <a:srcRect r="6512"/>
          <a:stretch>
            <a:fillRect/>
          </a:stretch>
        </p:blipFill>
        <p:spPr bwMode="auto">
          <a:xfrm>
            <a:off x="5580594" y="4191000"/>
            <a:ext cx="3258606" cy="244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187</Words>
  <Application>Microsoft Office PowerPoint</Application>
  <PresentationFormat>On-screen Show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Phylum Mollusca</vt:lpstr>
      <vt:lpstr>Traits</vt:lpstr>
      <vt:lpstr>Traits</vt:lpstr>
      <vt:lpstr>Traits</vt:lpstr>
      <vt:lpstr>Traits</vt:lpstr>
      <vt:lpstr>Traits</vt:lpstr>
      <vt:lpstr>Traits</vt:lpstr>
      <vt:lpstr>Traits</vt:lpstr>
      <vt:lpstr>Classification </vt:lpstr>
      <vt:lpstr>3 major classes of mollusks</vt:lpstr>
      <vt:lpstr>Gastropoda</vt:lpstr>
      <vt:lpstr>Gastropoda</vt:lpstr>
      <vt:lpstr>Bivalvia</vt:lpstr>
      <vt:lpstr>Bivalvia</vt:lpstr>
      <vt:lpstr>Cephalopoda</vt:lpstr>
      <vt:lpstr>Cephalopoda</vt:lpstr>
      <vt:lpstr>Uses humans have for mollusks</vt:lpstr>
      <vt:lpstr>Uses humans have for mollusks</vt:lpstr>
      <vt:lpstr>Uses humans have for mollusks</vt:lpstr>
      <vt:lpstr>Uses humans have for mollusks</vt:lpstr>
      <vt:lpstr>Uses humans have for mollusks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Mollusca</dc:title>
  <dc:creator>Jacob's Sexy</dc:creator>
  <cp:lastModifiedBy>Jam</cp:lastModifiedBy>
  <cp:revision>77</cp:revision>
  <dcterms:created xsi:type="dcterms:W3CDTF">2010-02-16T00:23:45Z</dcterms:created>
  <dcterms:modified xsi:type="dcterms:W3CDTF">2013-09-22T23:58:36Z</dcterms:modified>
</cp:coreProperties>
</file>