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0" r:id="rId36"/>
    <p:sldId id="302" r:id="rId37"/>
    <p:sldId id="304" r:id="rId38"/>
    <p:sldId id="301" r:id="rId39"/>
    <p:sldId id="303" r:id="rId40"/>
    <p:sldId id="305" r:id="rId41"/>
    <p:sldId id="306" r:id="rId42"/>
    <p:sldId id="307" r:id="rId43"/>
    <p:sldId id="308" r:id="rId44"/>
    <p:sldId id="309" r:id="rId45"/>
    <p:sldId id="313" r:id="rId46"/>
    <p:sldId id="314" r:id="rId47"/>
    <p:sldId id="315" r:id="rId48"/>
    <p:sldId id="316" r:id="rId49"/>
    <p:sldId id="317" r:id="rId50"/>
    <p:sldId id="311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85CE4-9864-4D23-AD62-13054053B597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C3DC-7349-46AB-A9F4-077A7AF541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wallawalla.edu/academics/departments/biology/rosario/inverts/Echinodermata/Class%20Asteroidea/Solaster_dawsoni2sDLC200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Echinodermata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“spiny skin” animals</a:t>
            </a:r>
          </a:p>
          <a:p>
            <a:endParaRPr lang="en-US" dirty="0" smtClean="0"/>
          </a:p>
          <a:p>
            <a:r>
              <a:rPr lang="en-US" dirty="0" smtClean="0"/>
              <a:t>Examples: sea stars, sea urchins, sea cucumbers</a:t>
            </a:r>
            <a:endParaRPr lang="en-US" dirty="0"/>
          </a:p>
        </p:txBody>
      </p:sp>
      <p:pic>
        <p:nvPicPr>
          <p:cNvPr id="5" name="Picture 5" descr="echin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2057400" cy="2057400"/>
          </a:xfrm>
          <a:prstGeom prst="rect">
            <a:avLst/>
          </a:prstGeom>
          <a:noFill/>
        </p:spPr>
      </p:pic>
      <p:pic>
        <p:nvPicPr>
          <p:cNvPr id="6" name="Picture 6" descr="echin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91000"/>
            <a:ext cx="2209800" cy="2438400"/>
          </a:xfrm>
          <a:prstGeom prst="rect">
            <a:avLst/>
          </a:prstGeom>
          <a:noFill/>
        </p:spPr>
      </p:pic>
      <p:pic>
        <p:nvPicPr>
          <p:cNvPr id="7" name="Picture 7" descr="DSCF0032bb"/>
          <p:cNvPicPr>
            <a:picLocks noChangeAspect="1" noChangeArrowheads="1"/>
          </p:cNvPicPr>
          <p:nvPr/>
        </p:nvPicPr>
        <p:blipFill>
          <a:blip r:embed="rId4" cstate="print"/>
          <a:srcRect l="13462" r="9615"/>
          <a:stretch>
            <a:fillRect/>
          </a:stretch>
        </p:blipFill>
        <p:spPr bwMode="auto">
          <a:xfrm>
            <a:off x="5715000" y="4191000"/>
            <a:ext cx="3048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Vertebrates are considered to be more closely related to echinoderms than other invertebrates because of similarities in early embryology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of tubes through which they pump water to use their tube feet</a:t>
            </a:r>
            <a:endParaRPr lang="en-US" dirty="0"/>
          </a:p>
        </p:txBody>
      </p:sp>
      <p:pic>
        <p:nvPicPr>
          <p:cNvPr id="36868" name="Picture 4" descr="http://js082.k12.sd.us/My_Classes/Advanced_Biology/Ch_27/WaterVascularSystem.jpg"/>
          <p:cNvPicPr>
            <a:picLocks noChangeAspect="1" noChangeArrowheads="1"/>
          </p:cNvPicPr>
          <p:nvPr/>
        </p:nvPicPr>
        <p:blipFill>
          <a:blip r:embed="rId2" cstate="print"/>
          <a:srcRect l="28164"/>
          <a:stretch>
            <a:fillRect/>
          </a:stretch>
        </p:blipFill>
        <p:spPr bwMode="auto">
          <a:xfrm>
            <a:off x="1828800" y="2743199"/>
            <a:ext cx="5257800" cy="3816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Suckers use to move and capture prey</a:t>
            </a:r>
            <a:endParaRPr lang="en-US" dirty="0"/>
          </a:p>
        </p:txBody>
      </p:sp>
      <p:pic>
        <p:nvPicPr>
          <p:cNvPr id="35842" name="Picture 2" descr="http://aspire.mlml.calstate.edu/aspire04/updates/nov/25nov/Acodontaster%20tube%20feet-redu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4572000" cy="3429000"/>
          </a:xfrm>
          <a:prstGeom prst="rect">
            <a:avLst/>
          </a:prstGeom>
          <a:noFill/>
        </p:spPr>
      </p:pic>
      <p:pic>
        <p:nvPicPr>
          <p:cNvPr id="35844" name="Picture 4" descr="http://egate.mcgehee.k12.la.us/faculty/jenniferz/biology/starfish%20B/STARFISH%20project/tube%20f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123254" cy="260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Madreporite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Sieve plate, opening to the water vascular system</a:t>
            </a:r>
            <a:endParaRPr lang="en-US" dirty="0"/>
          </a:p>
        </p:txBody>
      </p:sp>
      <p:pic>
        <p:nvPicPr>
          <p:cNvPr id="34818" name="Picture 2" descr="http://wpcontent.answers.com/wikipedia/commons/thumb/4/4c/Madreporenplatte.jpg/180px-Madreporenplatte.jpg"/>
          <p:cNvPicPr>
            <a:picLocks noChangeAspect="1" noChangeArrowheads="1"/>
          </p:cNvPicPr>
          <p:nvPr/>
        </p:nvPicPr>
        <p:blipFill>
          <a:blip r:embed="rId2" cstate="print"/>
          <a:srcRect r="6667" b="8280"/>
          <a:stretch>
            <a:fillRect/>
          </a:stretch>
        </p:blipFill>
        <p:spPr bwMode="auto">
          <a:xfrm>
            <a:off x="533400" y="3581400"/>
            <a:ext cx="3352800" cy="2873829"/>
          </a:xfrm>
          <a:prstGeom prst="ellipse">
            <a:avLst/>
          </a:prstGeom>
          <a:noFill/>
        </p:spPr>
      </p:pic>
      <p:pic>
        <p:nvPicPr>
          <p:cNvPr id="34822" name="Picture 6" descr="http://www.biologyjunction.com/images/clip02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62200"/>
            <a:ext cx="4724400" cy="4274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gjr.alpine.k12.ut.us/science/whitaker/Animal_Kingdom/SeaStar/Madrepor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807198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carnivores</a:t>
            </a:r>
            <a:endParaRPr lang="en-US" dirty="0"/>
          </a:p>
        </p:txBody>
      </p:sp>
      <p:pic>
        <p:nvPicPr>
          <p:cNvPr id="107524" name="Picture 4" descr="http://www.marinebio.net/marinescience/03ecology/flimg/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5715000" cy="4286250"/>
          </a:xfrm>
          <a:prstGeom prst="rect">
            <a:avLst/>
          </a:prstGeom>
          <a:noFill/>
        </p:spPr>
      </p:pic>
      <p:pic>
        <p:nvPicPr>
          <p:cNvPr id="107522" name="Picture 2" descr="http://ronda.la/sandbucks/images/starfish-eating-a-sand-dol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wallawalla.edu/academics/departments/biology/rosario/inverts/Echinodermata/Class%20Asteroidea/Solaster_dawsoni2sDLC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4262602" y="2819400"/>
            <a:ext cx="4367048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6858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 have 5 legs but some can have up to 20 or more</a:t>
            </a:r>
            <a:endParaRPr lang="en-US" sz="3200" dirty="0"/>
          </a:p>
        </p:txBody>
      </p:sp>
      <p:pic>
        <p:nvPicPr>
          <p:cNvPr id="80902" name="Picture 6" descr="http://www.microscopy-uk.org.uk/mag/imgdec01/STA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3809703" cy="3387724"/>
          </a:xfrm>
          <a:prstGeom prst="rect">
            <a:avLst/>
          </a:prstGeom>
          <a:noFill/>
        </p:spPr>
      </p:pic>
      <p:pic>
        <p:nvPicPr>
          <p:cNvPr id="80904" name="Picture 8" descr="http://www.itsnature.org/wp-content/uploads/2008/02/starfishes-sea-stars-asteroidea-seester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33400"/>
            <a:ext cx="3610784" cy="25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 to clam shell with tube feet and pull until clam opens a crack</a:t>
            </a:r>
          </a:p>
          <a:p>
            <a:r>
              <a:rPr lang="en-US" dirty="0" smtClean="0"/>
              <a:t>Turn stomach inside out into the clam shell and secrete enzymes to liquefy the clam</a:t>
            </a:r>
          </a:p>
          <a:p>
            <a:r>
              <a:rPr lang="en-US" dirty="0" smtClean="0"/>
              <a:t>Suck their stomach back in and finish digestion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66.204.151.69/2001OutWest/PacificNaturalHistory/Projects/ReynoldsJ/starfish.jpg"/>
          <p:cNvPicPr>
            <a:picLocks noChangeAspect="1" noChangeArrowheads="1"/>
          </p:cNvPicPr>
          <p:nvPr/>
        </p:nvPicPr>
        <p:blipFill>
          <a:blip r:embed="rId2" cstate="print"/>
          <a:srcRect l="4561" t="3918" r="2807" b="2047"/>
          <a:stretch>
            <a:fillRect/>
          </a:stretch>
        </p:blipFill>
        <p:spPr bwMode="auto">
          <a:xfrm rot="5400000">
            <a:off x="1943966" y="-419966"/>
            <a:ext cx="5105401" cy="7774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3.bp.blogspot.com/_96RnOgKLvMs/SPj1IqlOKOI/AAAAAAAAATc/NItp5kXioMU/s400/bat+star+stom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810000" cy="3343275"/>
          </a:xfrm>
          <a:prstGeom prst="rect">
            <a:avLst/>
          </a:prstGeom>
          <a:noFill/>
        </p:spPr>
      </p:pic>
      <p:pic>
        <p:nvPicPr>
          <p:cNvPr id="82948" name="Picture 4" descr="stomach2oq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0"/>
            <a:ext cx="4495800" cy="4028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Leathery skin with </a:t>
            </a:r>
            <a:r>
              <a:rPr lang="en-US" dirty="0" err="1" smtClean="0"/>
              <a:t>ossicles</a:t>
            </a:r>
            <a:r>
              <a:rPr lang="en-US" dirty="0" smtClean="0"/>
              <a:t> (bony plates)</a:t>
            </a:r>
            <a:endParaRPr lang="en-US" dirty="0"/>
          </a:p>
        </p:txBody>
      </p:sp>
      <p:sp>
        <p:nvSpPr>
          <p:cNvPr id="4" name="AutoShape 2" descr="data:image/jpeg;base64,/9j/4AAQSkZJRgABAQAAAQABAAD/2wCEAAkGBhQSERUTExQWFRUVGBgaGBgYGRocFxweGhgYGBgXHBoYHCYeGBkjHxoXHy8gJCcpLCwsFx8xNTAqNSYrLCkBCQoKDgwOGg8PGi0kHyU0LDAsMSwvLCwsMCwsLCwsLCwsLCwsLCwsLCwsLCwsLCwsLCwsLCwsLCwsLCwsLCwsLP/AABEIALcBFAMBIgACEQEDEQH/xAAbAAACAgMBAAAAAAAAAAAAAAAFBgMEAAECB//EADwQAAECBQMDAgQEBQMEAgMAAAECEQADBCExBRJBIlFhBnETMoGRobHR8BQjQsHhFVLxM2JyghaiQ0RT/8QAGwEAAwADAQEAAAAAAAAAAAAAAwQFAQIGAAf/xAAuEQACAgICAQQCAQQBBQEAAAABAgADBBESITEFEyJBFFFhIzKBkXEVUqHh8UL/2gAMAwEAAhEDEQA/AIqbTUgOYuU9OhRaB0yteJtJWVLeDfiVhO5j8mx23uWJ2hgG0X6Wk2iLglE3iNSiI5W33AxKjQlZW5DRPc7m1QlJeF+r1UqOYMV9EZiLZgFL0hSS6o6nBKLSG3Jdyln1LunzCA8WGWbu0RomBIiBWouWEa24iXH3bJlb2T4IIQQsiCAlFTNEWmUu66rCC81UqWl0mIjU2IC69LGWsVjxPmEdK04JYqAvEXq6UlMp0n6QDq9YUtmLNHKK50kLvBsfMQkK/j9wNlLDtYl16uqKEybf/MOdRpUteSxgar0ipQ6VAh46KrIqs8GJGsr5i5LmEHu+PAPJg56f0ZU1YBxhhYW5gnTeib7lHH2hgpyinl7RdXJj12VXSPPcytZfpZyo7FCUkP3i/M2BALB3zFWirUoBXkqiCt1BJL5Hbt5jmntNjnkfkf8AxKn4pCAr4h2nqJRlhyCGYg8R536lkfDmqVLAI/BotT9aSDtNhwRj6xYl0vx1DG04jP8AVTXIf6g60VSSDECqpypy2YFzKdQLNHtkz0nJSnr7QFq/Rspf/TUCYpquQo3rqYNtLn9TyqRp6iprmGrS6P4bRfnaCZSyFC0WJ1GpMnb/AFD8oUsuJYEzc61pfEHVU4hVoI001W3sYoyUbgxDEROkMepVosJk1FeyJOfHs3oCTmrJH94sUk7cLGB/hItFzSqLqB4GRHP5QV7CU8SrSOCafzDHxpcvGfMUaj1GAcx3qmjqmHcgwImaPsDr6lcARfpNNNQ0ZKZWtfuEj6hUUG8KmtTCu6eY6qqtTkAMO0ciYTZsxGbMf3SyyouIAnyk+gUgSdyswzJnlFxAGmkfCYrghLrErfa9o1vGRYPcYeJhPaU8VMJfxEtV1pvGRQSgxkKfnXDrcJ+PUYuoU8M2hMA8KkhBeDsqZtl2i41xe32geon7XCvmYWrdVLsmLlLO6HVmAFFLcuYNIUAIatpDp7aiJLbxPJp2Z6+BAyfMUpbGLxr+AIrzU3c2iZbjighUOzHar/cBZhoSBdESc2iSTTJQXMcTKtrCB9VWg2JiotTOP6h/xETbo/CFqvXSwAsIF1Wqq3BjniIZUgm/A7xa07TSuYFEWGITzjWoCGNYqudufEI0c9wHzBGnpt0WE0aEAE2jS9WSmyUiEjgm4f0xofs/cyckKfkZqdprkDdBDT9KPBijTeoU7xuQCDBebqCZagoGzBhCuThWY45seoWm8WfES3UUaZSNy1Qgaxrm9Z22SMfrBz1Bq5mylkYxHnkxXVY3/CKGBjqU90+T4g7XIPGM6NSHw8v28wOqaxYRvAdJI5vngQBNcqXhbBJDA2+bl4z+JVclZDTBcEFH25jIwl5lo6c3jXxEuajNK7l0jJ7+Is6JrKpSwHdL4gDUVJ3bicqLL4Phompp4JDM5iiqDXEyUzknc9QnamVo2kvZwYA0kyYmaLloJU0sCQg8i0cqqUi8ATNXHZqrD48QwrLDko8wtXUnxEJJDqIgfJ0hQJLGIJ+u/BRuJvxA2V64mbwxccwucD8rdm9b8TPumv4+ZfmaMoglPzdotStGltuURaLVNqPx0bwwUMiKRQVApdu0T68c05Art8Q7WFkJWYdSkpDBCYm06olKV8oH5Qv1NDNCgAl/aJquYJKdpPUzn9I6C+ulU8D+IhWHZvMK6lVJB6SAO/MCKXXAhSmL+TC3qOsqVYvnH5QNRXurZh+T+UT78TSar8yhh3qLN2+Ixz6tBWSQCDe0dS5qHccGFmdVMBdzdxxbzzHVJW3ceDGaMUcBy8/uYysoGw8P7f1DmpJJO57GONKV1fVo4m1DgEfKrPgxd0uUEOSRcWg1mQgQq/REAtTbDL4MYUJYCwjIoUlQsp6jd+3EajmH0WJ1KQBEWaMEqhiTp52OYi0jSSC5hjFCVAcCKWNzV+eu4PLdGHEeILpadotppSR2EWUSkpLGLJmhVmtFEeoIDxbr9yY2OT8hBqVJTgO0CqioMwEjvB4yUpB32EUviynZKXgu7LSHrXr+fubLwUFXPf8AEAIoVrLktF6m0AqVgwxyqEWKQzh4IyFgJJx5idZ6jkcjUB3/ABDLVWBygHTfT24sqwgtNkIkhRTfaIhqfUaJVkjeeTGIqBOSW5GIJVh2hg937mLMgMNLAa9Wckk5gfPqwSLvyL4itqidiyDZjApFQVO5Ni1rPd0nu0X5NK6MJyp7rSHL2GcQfnVjnaS9oAaVSufiH3eLyJyTMU1yGe0QPWLPiEEpYNffKFUSSqXMHAEJCklKiXGbdvcx6PpEwEFJwoQnepdBVKWpQ+Xu0H9JYNRx+xM5I+cXlzUrClKLFLG/JB/KIpkwLBURsJWGP/4xYZHeO0rG7rV09LkAOCHYREtR3Fdzy9im9k9I5iiRqJsZWFSFc7nJNsJINyII6TKUpaUgHOW7nn8IpUtIZh2hIF3I/wBqiep2y/aH307oSZCSpXzH8I1Z1rHJjMqpMOVCNspCfEBJiHX82BiCqEKWY0dKUL2f8Y5W4WZFhsVTqVE1UoUnuL+s0qloBHEApNGoqAAfuefwh2k6esFRWHScAxxOrZcnCBui5iZ6rXxsGiIs9DM3x7ln03IVLlErs8WFT0tmAE3Upky5O1PYRAQOFqJLO8L5KW5bc1XqECpT07dw5V6r8MuLvCpqta8wqJuq36RT1armsQm6R2zA1Fd8QMQxEJim2pgW+oxW1ZB19zK7pZXPF8GB09V0FTkEghIyX8wWP80MWcfjAOtOwqDtcOxv7f8Ab7xfW1bF2JLtrKNqXFPtS4OVEJJDDi3JMbSSDw55F39orSph3WSRtBYvd3uCcEtGS3JNmAte3t1D8422BAAEmHP4gpk/URNptTuWA8CklUwiWkO3aDmnaUuWQoizxIvAdi31LFZKIF+4dXrIl9Ia0aitX6aVLcYIHDxkVUqq4jxJjM+4zJSQekR1PqVENuaAB1wj3/OMTqhPUWZ2EDOJXWCxJmFuscgKJbVVEFiXMFKWp2oUsjEAadZWrdDJQVACNqku/eI2PSvvbI2JSvbSa+4sVOoLmKLv4/SDGlaSpagSNoEXz/2IQIr1FVNTdf4Yi7bne2vxU/5iFdPM+RDcxQJ7ACFTVtYMxe1JZIgpQaqnaUq5isPTaFL3JUw8mFMBqtmxyORhb1YDiPAi3ULLpIPLfRjmGvSJZTKQTmOR6clJUFKU7GLU8qZ0JfgARt6jn1Cvgh2TNaKSTsjqBNUpELmMpLqz7RHTaBKBJd+WgwZYWQog7sFxcdxFtGm9gB7xIoz8nwvcbamv76gP4OEgWjmsCJHUvKsgeO8MCKYJUHHMLvq+kIm7mJBFobwqfyrC1vkQdj+2Aqy3pfqKVM6du0tYxZqZm7oXcQoSgAQQ9vzs49r/AIQ3S6ZUzYoZZyP7QX1Gv8YCyrozFB57D+IErPRyJl0lnfnv74ign0GrcwYgAs4DfYWP1hxp5TqIBxkROhBdiq0JJ6yQPmIQ4u/BgTTPTQp0AlioYzjm5+sXptOogKBATyHufpxBGbRb0KuXa0cIliTJImF2Of39oRyM17zs+P1CLUK/+ZRrapUqX0BirnP+YESaxRNzf9+YL6kgrlABILfZv7+0LC0gOFIAbulILXBa7lUdb6eyGheMnXKeR3GvStc3PLXfLGFL1FU9W0Ncxc0xZ3gB38gjvbsB7QJ9Rhphfvj9YV9SrUEER3A/uIkKK64BU74tbLC/3i7Lq+6gC6vrZhaAE2sbHVclhYG75AcuqweJv4newXlz1BYCUk3HULkt3ihWwKjUl2qQx3LtXVIzbgZv5tAivkguoWUAGHceYjm1hAZj/UQqygUg5f3jkzj2y4uz/fmBWKHXRmazwYESvJQSR34iSv0mcBuUjcPa3e/eJNOUDNA4ePTJVIky2N3ERd8Se9alix+IGxvc8kEs2BRwzd7/AIRPKo1zFBISw/tHoy9KlLCyhPXKyOPHvHNHpuxIVMSyw7p8cGAjJLEAme+A7A7gKkpUU6doH8whyYtyNUUlIKrg5HvA3UJ4CyWY+Tb9+I4FR8QuXY/pHRpUoXUkO7FtxglLKg6cGMgTLqymwDhy3LeHeNQqcIb6YxoZH8CX0aQXASCpT3fEXzoagoBZueIJS9S+GTtSARzAjVddIBmLLqLt7RLqtsy2HKNsBSpKiXJtXKlWs4iofUjJL8wnT9RKzusc89h5iH/U92x1ouMl7ND+TQ3ELX1A4d1aOWuG40H1UUjqv7cj9Ys0XqoFgS4B2n7O8JKllbOQAokBT9JSm7eHiSTL7ODceQ4unyRn2hyoHhp+4lbxNhZBqOcysG8KQzKZoM0c1RUQHv8AYCFOQAAN5DWFvYY8QzaYopQv/c2W4jnnpWy72wetywzEVhj51DdLTg2VMG4cRJMkTEq2JYkl34aE9NUoTB9Ld848+IczOKCh3LgZhvK9LpqQFT9xOvIctowXrOr/AAj8NBG4/MeX8QtTdZVd1sbc/R469Sv8ZTg3u/YhyCC7eGgDNmHqLJtku3DjAcXi7VUtSAKInYxY7MftA17ejYvOQfDsIsz6sKWJKxkFnhL0CnWZqSkki35B3v3MP9BSJXNAUQ4bN4j+ohq3V6+ieozRoqQ0E0WhS9zk9rN9T+/eD9KoBZYWGIMzadCSRsDd/pC7U1hE0BAG2+48+Gib6nZfwVbSP8Q2PwYkqDNabPlqUsy7EkhX78RHW61IlFgPiLe+WDZx7iLSUASZqkpAUxNvxLR53U1MwOW7+XfAHvl24hr0nASxfecbmL7GU8VjiPWe0H+Un7G3jxyfaL1DrEmrG3cEqIfacG5jzWdVOSQQodZITuUcC5KvziaRVBB6QUtd8FwkPdZe3tFi3BpsGuIii2sD5npc6RsTewH4RWXpUmYQo9L2cAXzyzxvSK5M+nBLEhwQ7jm7/wBR8xvd/PEoJa1uzNHNM1uDaUUxzqwbMsU+iSkMQSW/f5n8IUPVOjlSz2P+f39YdkzghxmOaubKEszFhxhuT4tBUybcywKZldUfITxCqodhJIcjBL2N7jv94qrmG5S9xtZhuLMCRs7C98x6XqM+lnlSVI2cP45OGGW+3eFnVfTO1yhR28kW5B72H6RWVbsYfIbExYa8j+GimpfUyiVptYoKXb5Uk4DiJEVJB2gAPfL58nPtF2bSdJdPUbF758E5vmKn+nuoMkBuwt9sRlstNdQS4Tk9zdCs/Ecd49A0urmLSlk7rgG7EDmE+g09rw76NTAOL2b2+kQ8phrcfYfUJCo2qKQwBsW55v3itXUf81M0rZDXD88e4gzUJkyZe5bE8faAWpUqahA2GwP+QI2XCuUCw+IoLEJ0Ira/SBMwkFwQfP7MDTUi1mYEOGa2Wu/aG3UNPExISQQQwzeF5fpRZUTuDF2LD++Yt42YhrGz2ICyg8pzT1yms5BL9/e8ZBqk0dISAbm35AcxkE/Nq/7pj2D+prVapi72gVrkwKCWLhmB/IHvFusliZ0vdnYRTpKgAlKkuPMRcO72n3LNlQsTQ8xdm1JYs1ur8eoWiBc3qF0/OCkFJCS4vfsDDLU6UgkFKgMnLdiT+GIoJ0gpYKmOni4ZwXSQ75e4i9+RWw3uRnx3B1qDKebgNcy1jakjq3KN0gPcdu0GZVMQL3JIZgLjaAlXg97xuRQblAITfcsg9tx47HkQyUXpfaAqYdoNiTl/1xCVuSX+FQ3D1YwQ8rTKyUhMlPxEuxcF89/pBel1hKflbAtx7RUmVUpLAB3+Uq5Je3I4xEMnWC5LAAAkdPKbFNgeS/0hdPTLT2ToxhsqrfjcPp1mVuf4Yf8AWxN4jOqKKiSbN+T/AKQPTUy5hCVgblOyhcHHGRnmIpIKF7Tx9ef8wvmrkJoWnY+oXHSlwWr8/ow7VGVO/wCoGOH894B1HplBBZYbuSe2c5s31i1LB3BPA/v+/wAYq6lMKBZ78fW39o9R6pavx8zz4CnsGdy6pMnpR1KKi/nsO5H6RNvnvvDC7sTeB8iaEpd+u5J7Mzt2P5xLMrilTkC/IL4dypsWt7xQGI+T87Wib5CUHgi7hafrFS22YTt7vaD/AKSmIWCFsTkE8wjf60U8LOCUnNywHZyHvbEdU2of1IUyuwuOLBjc3d8QvdhGs8/7gJmu5bQUHxJno9cpMtbDBd4VPUXp0LJUgi4PGCc/p94r0mrqU+5TKON2HYveDqqdS5JUlYMzxg4sPMJVZ747EL4P1+pu9Hjl5nnc/R1oPUCbBnPSWLWQOpQYj7R3plKSpLD7pG4urrV4wAHIN49An0QLJUQRYOzE+T+niKqpMmmQ6QSRyb3GHPLWbs0WK/WKCu26MCMZidATfpmQZCVKmKG1QFzYlw7XwzgfeLKvUQfpGb/2gPLlLqOtatiBi1z7RuZJkS07gVWGXyfES76rcw+7rSxrVNPwY7Y/QlhGpfzSTuUCcKDAeX/SLWpUPx6csbpuw+97drfWBE3U5fwwG6u+T5z4t9Ylop4ACpczcP8AaqzjkP3jTBBqs9xBy15hMujgoDfHfiKdQspVtIHSTnm7m7YtYvgGLVJXkkdsG+Wyc+GfmD1Zo8uqc/JMtY8G57Fg5TjtHVF6V2qBWvpHlyc/cufa8dQuTU68t9SWUKnRgyt0YhlbQytt+WBwW5zeKC9PcsAASflHbuYfKhadoQBa4HfN4qKkgM4Dv+zHH35Ce6QniUquXHuA9N9PqsWdswXllrEN4Y/aLWtar8FASgXb+18OYXk+oS5c3y3cfv7xUHpRsQMzdxNsz5eOoQ1lJmIDE2z7D98QvSK1aCzsA1jZrtf+x8wxU1eiYWFj588GK1b6bMwOksU5DkdsN5EUqLjUBVd/g/uA0G+S+JNMqPiI3CzW9rRW/hCacuSFkN+kSyNOVLlED5vpnh2zEoBCUlW126uz+0cxnsBceBlGkbXUr6TTgSwJgO4Eg9QjIrTdMO5R3EglwW4YeY1AOIPe4WdVFIAUsHJ7QPm0yEKIym/uO47/AFhnUsJmISEkk3Ba0VKzSfiTrANvBtjP/P3gaXHYEIh77gROi73YW/F/2144RoTFhnzwRfH2+8ORmyKSWDNU10hm7uPpESfUFKtxtYpPU+R59mZjFmrEvccgICzLA6lT07ooB3KHSm7feBOvaoVzTe3jgD5VMckeDDvTTEISwIKVD84T9S0Be4FIChZrnIezjBuIqenMq7VumiVwLHl9fUVa2r+YdPzFRB/7cLScXLPGjUksSfmKbsG6xcEgsMOBFiq05aAkbCCCgG/ClOQSQzOMxCijJKCEsWn/ADAYQ7AhmJHeKnmKFJIlyynwqWx3brl0uU8kjjiGKXTKIdJJJSwfNj9vfzA6koiogKdkhN/ZLOcBiCSOTBFeq7ClIA2um7uzWbOIierWjgE+5QwlbexNyaxSSkkbmD7b/UHzAyorCqbezXPjJ+/iO6irVMUVAOG4Bdrn6WaB/wAUImX5cH65iLQmnBaViCFOvOpk/UwFFRJPzBh4ckkHtZj5jEaj0FnLlAJwhjcuck3vAnURtUQeHYdgzEv2ci3MQqV0ncSpwokOADtISkgc4xHXb66nMMvcLCd/MO0j57sGG3bjcr7tBCVUOEcliCVYZrlsgK6Q4AJ4gLKQpRUSCSFB2KUjclLgBKvIL+0XtN3FScEgpWS73bd/S6UpABABIz4jJ8dzyrsiFpMtO9Uwk7bcd/ENumawhMnc9vFy3f3/AEhNlEqmKGUqIcOSDZg/6iHCmoJcpCUzCzhgBx24z+sce9Ntzlaxsy/fxQAuZ3qW2dLRMlq2tnJfv7NC9qk5S1JBO1yAAe3c8Q000uVMDIWxawYNnhvz/SFGoXtqC/8ASks/7/KMrhWVsBaNTWm5dEqd6k1driQdgLBAZgLZa/Ibt5hcrdcKlEO9wkAckgG3tf8AGKc+ctSyxLAnFyCQABe3JL3PeB86uaygAXSBtH8wJSCQbOzveOpascOH1IiuRZ7n3CM+uAJdWMhiSB3IHEWqTXRZKFA24N7u2Pr94ES0TX2OtC12mKmgJQgF9ny9xx3McSKj4in/AJQG4v8ADDqHw0kbmt0n+8LUYwqOxG8rNfIUBvqNlNqRWxSepP8A9gwJHnvDRpesBae5IjzKhnMtLKJLjCCCBYD2J4Jht0Oen46kk2BfP5RO9SoA+a+TD4jF0Kn6jjJO6YQzBPILh2cDvGpkwFRTkgY/KOZVQlRZPGf+Y5n1klJJUpSlFsq7Ow9sxHpw7r+0E3Z1r/uMytp5cxLHPB/IdjiE3VNMVJLl24YC3fCbnz7Q4y6+Q/yD7+Bcf8eY7nolTBtQXP8AtUL4exMdPjPk46auGx/HmIv7Tt8D/uefSavarHJb6t3u5z+UOej1qlIC8jBirUaFLVbaB7Wbj7wTpJCEICEhgbvCefm0XUEKe/qGppZGln+GB7RYp9OQc58xuVQESyrdZ/xiA7sghTcg/vmOeNNnHmVOo0GBPEGR1ujurt7NGRbRVqIuHjIFv9QgYiCK3UVonoQJboLHeTjx7RLNnmXLmTGw+0D2sfe0RaZ6jlT2SUBJILF83YN3BzHWoI3S1JZ2Yt+LRZqwTj3oLfEB7gZDxiHrdZ8QzVm52IWCxAUkm6VB/wAo1VTmZYttKSSDdrbs/wBDEBgTiIaqUpKmwxQh2HUhTukvghoqBLl9uGKUhmKZitu0gqZm7R2BOhJxUkx90Kt3SyjsWDF8E89sC8W9PmmZMUhmKcvaF/SQtEp0gk2Z+eAb84gzTqVtC1WJzZj9Tz/iOO9StBuJWUakPHUi39ShMDIwX8494llTUqS4SHD3wb7X83a/vE9UUy071guOAxLjBv7QJXrqQpkJB6sHHy3AYYLg/wDqYYxaMuxdodCaP7Y8jc61mssyUsPA8eP3mFxEoKVuV8qc/wB/pDLVz0z5O8AOA5Y5Ds48Fs/SFtKuhSeQXOcOM9zmx9oOuOy3BbjuFS0ComsakFZqkxJI+RlEEWAPTdIYkBkhPe5ioqv3nqYKcYtfaFK+t+3DRVnKIVMG3b1LJACcEhJSo3KU7WjmkkH4tgxBUD7IIa/zc3J4AivZSjJx1EUuYNuW5k5KwAqygzG3nuHs4jX+jrNx1bhhk3wpyXcB+MtE66MKXZ2P/MF6D03MVh2/Y/WJNeY9Z4AblKzGrb5k6lKk0wJP8xQc9hxlhudku/k8wUpEkglCbOQVFhdja3F2i1K9OAEFUxD8DPn6ixi3K0Yhxa4AcDPF+0aZl+QV2w4ia1LQh+J2ZrT6YSxvIOct/eLHqWoWVpVtcFIxjBbm/wBoMUNGkSwk2KQbvYn/AItHVIrcnaqXYqwXvw/biEcHM/Hs5Hx9zTI/rH+Yp6WtQmJAJso2HJAIfJHJv+MRerSUVAXfF2x57Q+o09KLiUQQ7e59/wB3MK/qHSZi1ElB9mzx+l/rFXPy1tUe3vqDw142bbxEjVNPLb0FO3IszPZ3SWF1P/6iBCKnaljMEoFbAlJU427Vq3cpH94ZUyly3SxKC4IOGIFwO5cRErR5S9xQoy1qCnAIAYgMgAgsHuSLuYJT6gjjTdGbX4DD5J2ICowhZSNiy+zo3umYzgqWpR/l4cAtiLRmIKQZqS+zsDsRcSkJmSwWKsX7QW/+LOT/ADJagVEkKKiFm5Cpjtu2jAAGfETI0JCDvSq9iEp6CWASgEyi1mJNvms94Z/KqA/uEUGJYT4MG6VpxWveDM2JwNzosGYLN1Cwt5i5LklM0sCQq7hu/wCdmg/IQSWAKQACXuSDYAqy2B9PeLX8AhnKTbA894h5eWljdeJTprNK6+zK+kTypExD7SWIPhIc9rfrARNYUpAUk9jtBUDZKWdKdod8jd2MN1ClKNpHT2tEOt6EicveHlrtcKXb8eA5ZstDnpebUF9puv1FMuvm3IRVuCVlwkpUdzpSLqABG5IsQLP2ial1FiDuZyeUbSy2uQX8tf64iSq0FbNsWCggjaUgG42uF2WwCn4CveKEiiWpaSkKUwDKAlEM5Isn5VEEO/tF86+pO9s7jVpuqKWCVF2N/wAgbsWOcQTTNBbzaBWg6ctD7gW4cNi2ASPtBD+GAc3f8vMchn4yfk6Q9GV6rP6ez9QtIPQpCsHlvfvaAsoTJEwN8vsGIvb2iGZrHwy25zd7v57sMEOYty9aExO0EP4YjyARiK9S2Y1Otcl1/mJEh3/RP+oeNMCxSQAQC3aMgWK0sG/ZjI5l3pLEgR0K+vM8/wBAm7pyfkfcQQHCDsKdq0cE9wPMOxqnmFLHD/SE309SlS0qx8y1dLMo2IAcgJ6bKAvcQyomkzAhu3XwHwkngRc9Xc7UCL44GiZFXyJa5jFG1RsSMWuD2zeKqNMlhlKSHCdpLAYUSFBhZW5j7QZo5wulRI+a4Ys4x7G0DadRCC7kOfI7cZibVnZL/ANuN+0n2Jv4hUFbbKYXHmz9u1/MV/4l5YlrUpy1wWOftHMzVyGuE3RZrMWBAUAwLOS+I7pa11BCxuCirqyWcCWbMyG5a7NFBvSbePInvzNPfTfjqWtVmgpQQ5HL3KrEKZ8G7tgwpFRUASXf4QVf+pz1HkKCR2MHqmYZa9hBUhQNrkEKDWD9PF/BHEU63SVFe6X1qyb7X6BLAKn3JJJ5YWinhZC8PbboiL3VkdjwZHpFc0zJIWVHi24qL2s3SBw74jdZp6pc1wHFjzcB/wC97don0rSBvHxflABe3UyQggjKVAhx7WzB2ophNICRb7m7j68j7Qt6hanWj3M4+1PjqKE6ShYPSMrFhbqtfyCBfzEgpFX2pAdRPm+127FmuMNDqn07LQOshL8Du1oxWhIUCqWpx/kHj8rQs35RTZ3qHF2MG6EBaVorqD/U/Z/7/eLOsa2APhyyyRYnvfLj2MFaVIRKmZJAP9/MIVSt1c/MM+VAgMR1G5sIb9NqHH3P3AZdhY6lxUy4VgAEnFuBf/2y973hp0XUgZCUH5ksXyWZncgZbjgwny0uwZR2vcnc1nskdKfr7cQ56Npu2W5PzKw728nv+ghz1HQxXJgKAeQ3LVYRO2fDWQR8zMOOXtEVfrv8OBcKmWHSQ7ngdWP+Y3r8/wDh5QKbqIsbYD2Hv2/5jz/UqpRJCkqPgOXO4ukAghQcJc2FmES/TMBSgus7/ULfbr4rGeb6qmrO8r6WKndgAHAOLFasOwZGS8HPTvqITCZUxlPuDOksUNbpFw5x7R5umqLuCSWG0lK3KksEKJtslg4AJFoYfS28zU7VHpBG3rN9xMxauliVFIZz/i+wUoQR1E17jJVaN8zhwOADbD/0gd/v9YEzdHQk3sXHtYjhza0Na5wAO6xP7b8oFKQkLSJgd7dQLXGbfePn72acgToUtIWDF0EsHqd2uBc8h25yT9ImFOjgbdpvYXAOPMGJenhSwpI6ha5YXFixu2T7RcqtPEsErZibswdrAMHu141V3sPFfM97uu2MXaZLm4UzewSWfj9/aCWlU+4B3fIbDcO13cYghTVSAbsQLtxEVTXoSbBhfa2Mdu1+IO2Mx+BYbmjMWHIKdTYkhJTZwkuAfD/fJjcpSVqYH72zz5iGRXSpykknatL24L/bxaLE2Ulyp2e/4QoytS4VxBDTDYkZqpKHBUp7pNgR/wAe9o3OlS1pExAQoHCgxHdvb9BFCskpLFiH54/f6xPRSRKl7ATdueBYDJ/Zi9+TT7J9tip+oqK25/Ibk6ZJYWBc3+n5f4jifKUVWHSzX/OJjImBNuLgAO9xbx3jokh3BvyceMfhEdhYDs7htiAdR0YLsS3Nw4e/U3JubmBUrQJiVulQN+EIByTlJEOYnAHrSDbB/KBFdraAq6EpB7Fiwybm7cn2EdBhZeTYnEaOv35i9iopnFQjq/SNRMqsl/7h9WB+rxkSLMS4uSUjS3oFA3FeTTCWgS5ZG5DBKsOlSiwUGuQ5D+IICrO262BHV/5Jwezv37wJq6nao3wHNjjendftdx7xUFWy+S7JBJusBRCFA/Kphcv2EdB/003HncezFDeF6URgmBSUqKWNmbPg+1zESOqSWDMWZnLOxx97Xgfo9dfaD03xyxCbjhT3IBL2gjIG0KBIKS5N7h/xhFqFw71P1G1f3ayPuCZ09QJUDdlMQfmDXSXsFEByci0VU1LsAN6doKSkX2pYJQLP0qN92YvVelFW8JILg7cWVvDlzg7WZnMdIlJl/EUWspSmcOQpmIdLqund4Bi7Zl1heW4kKzvxDS5JWlJUoAtY/g98cm2LiAtTLVLC0FQUtKjtO6x2hy6cmxs8dq13ITb4nQjcQ6elzuHls+IqSdfUgJ6yo9Vgh/mtu8uWEcva5dy37j9aMuhLywSXSrcyUk3Y8OnyRwYZNLmIlSjNLEs4xdnY4HaFzTKgltqLt1Elrvxa4IsPrBPVkqTIYWGA3NwQQ93GQ+SYZ9PQPeOUHkk8OMX9X1tc1ajb/tvZlAKBI9xtP2aLXpjWCmYBkKZgOHDsB43c9n8QAmKyz3dmOLsM4Tk93MG/StKVTQpIsHP0JsGGBZ7vxiOrPj+JLIjrStuUlWFD95hV1H0tMTMJCbFyCO1+9kl2D9hDtKoArqUra+I1VrXJGQU4dhHOUZT4qsxX47Oo4VDkAHv7ivpelFKuq2WSPexJ5OIYqeQfFhg5s0VJC0K5v+GbuYsV1WUpdN2GBEbLznym2fEaFPtwL6jnqWhLOwNh1OXazIYsWAyMwl1UpuQLOelZJZPS6QclSioEmPQJQ+LL6gxWBYPYpODATU/SO5v9r/K5SnhyWucC3iL/AKZmVCgI57EVuq20W5UkAlJDutCEh5iEhMtlKW1yEu4fgwz+jtIUFfFLsAblS1MSokABfysCxy/vE+kekUBlrVufye5UrJfqOe4HmG6jkgqCAGSPx/WN8z1CtF4odk+J6qn/ANysKHcxY9Jex+pd4loqtE0EgElCvZiQbhsWOHhsWhKUEMAG5/d+0LgQhBJHJezBz3x/xHKZWO1BAJ3uNV2i3ZAl1MmXLRuAAt5DBgT+Q+8IfqP1AZiiRZCX2p/vbKj+naDus6gShY4Cf7wgahWhvBxbueGzl4t+k0KazZ9xPKchgsISdbJfaksA54bxfmIKnV1tLWGKTkDIB5PiFubNOEzCCtTXT07Q/UP1jtOoFz8LYNw2lI7JysHEMNhqW5GOpnELxjOurFm+Z3JHy9x9f0hn0TVviIIORk8th/xjzaRUoFw+w4Us2LJuL/haGD0vWfz0gFwbdgRcWHbB7QW7FW6rifI8RH3NPsR4nS0FIHFhk8X7xiNmGBLi7mw5AHMClJUFYwriODUbVOQQHf6frHK16FgUygQ2upxrOsBMwh2A3FnOEpDlvCi30iD/AOUqSWDqP9IcPgFyCem5Z/tCvrQKZrKI6iS5IKd3DkuGQkgXAuc2ijKlkpCEcuW2oSdhSOtakllB/wCnyI74VqVA1Ijgg7Bj7K1uVMUDvSkk7QcAk8Wv9YG+oKRQXvSD1bX2i/1I/pZIsSckwpJqFAlQUkgf19SQkEgBgrDjH0hxoiJ1OkTA4LhiLtxl73zCJqrxD7q9D7h0LWjiYHkKLF1lJe4D3PJckPdw+LRkWJvp5T9Fh4UQL3wxbLM/Ebh8W0nvkP8Ac19mCqySrcGO0uySbgd0qHI/uYErNlgAhkoUE9dlIW6wxDeS9hHoNXQgK+EuSd6inpa7/wBAU2CbNcEngwKq/Ts9C+inWVJUUB3JKlI3FJSotuUDu25YPiEf+oIUB0d/8GNCjk31/sSjppUgrLFjMUWu7L2l9wYMWf5Y5kTPhLKiR1gvuSSE7iySO48jEXU+jKzYVKlTZZFyogpG0JfqJwPwiprnp+scESZu1MtKrsSgOWJYjaklJYm1j2iLa73uSRH0CVjiCJxV1yku7FKk2IAuD0hTGBcha1l32uDYOC21nHBAY8wZ/wBDqEpKFyZlspUkAhgVYezAgntuHBERH0vWGWWppqgN5cSwUgpdCwoOwPzYuClrNG+NRybi3UzZcqrtdbgxVKggly6QnhQICgnYeo4ze8SSKMgkEO2D2yQz3HDWGYvaP6bnLmraWrckqLJ+ZKW+GejeVJS203EFqX05VLG4U81iOlQQdpBSSFJPZ28GC5lapoIJrjXF98zO6KnDiwDcMO3SL/8An+ENsnThMl7CcW8/7Q58EAwCRpUySpKZiDL3sEhdt3y2SCeoiwLXuIaaWnmKPTLWQ5DgOHBIKbYIIKSOCloTpsel+YUwGRpxoGKtV6EUFsB0iwPi/wBveC2l6WmQkpsVHntZufaGGdQzsBKz9DxA+bQrQCuYkoSLlShtSL8ksAIdyfVLXTiqERdKh/8AoyTUdLMxKNpYJv8AWKfqCoEuSJWVCClBRrmJC0E7DhSbpPsQ4IgJ6n0Zfw/iS+sbiCQxYhW0h8AhQZjdw0DuyLbcfgqaE3orQXAu0A/xAkB8rIe9wHDgH3aNUusgqAVtZ+FpL322CQSQ/jiK+s+n6wqUoSJ4S3zMQ1mJwWZ+VAMDEGlaDUTZhQlCiUll7djpAcAK2dQskWbMVcbDx0qAYCetud3JJjfJnht7Fje+b3DxPOkbgki5JHu3eLGn6NNQAPhqZIb5TfzcE+WcxHMPzBA3mWOpKSncljfcAehuXaOUvpK3N7YOoYP8RsyKmSAph8z/AI2EXztRmYlzgP8AvP52iqpE4J3okTFE3BCSbEXZnF2zzaFip0isP/608lR4Qe6ct0pPzXL58xUw/SlsTnadGLWZRU8VjZU6yohibcXt7v2zA5CyoNy9i/nkcwAkqqZQJqKeciWbb5iWCSRy4v1MkDniLUiuO5rj/liM2iZ6hhtQ+ydiO0MHXodw0ql3pWg/1J47x5xqNOqWopUSNudox5Y4NsjzHpSkkBKuR++8DtY0eXVJOAq/vhvD27cmK3pWUip7TdH6imTUSeX1PKp01YdTzAUhh8puQ6x9rxXmVBUQGKtiCEIUyVBBS+8kWIhj1b0TMG5kpYgiybhzc9NyQ4A94FJ9LTCekEJthKiEqA+YkOSoBjtxeLLERMIfqV5MxRADlRIJ37HQQCnbtD2JNnhw9EUSlzviFmSM8HyOyS7gcXiLS/Q6n3zAFEi7JXc3O4hwBnA/2w00lH8IfDQOA9vwYCFMjKWpCYxXUWOpMakB7h7xQqpzkOCxLfeL8/SiRz+/f6xErTVOHxkfTmOP2eW5TPEQZV6Y4Y5uAoZ6rnOfq8L1V6emI3BkhNiC4CTc7jtwktt6QWaHo0TkdQccDt/iLNPS7SbseR+/3aLeN6o1A03YibVB/E84oPTs5akhiG5Js2HEtV0gB285EO9LTJSBLDAJH0/xBOfILFj+xFKU3OeYxm+o/kDgo6mEq9vszP4QxqLaapHJI8RkTeR/cJyP6mVFCqXUT5EyQieuo+KZW5bf9QzTuFikBlJCiSlQ+GWCwlAjF6RVSamonoacsqMqUV7eicqhpkoqQCW61o+GoG4BBDAr3ZGR1UnSCfMrZlP0VE5Q21Z/oSp0U6DLlqKlK3j4m4u7XI+VoMeqvTq6mZSoboqJZkVBcAhKSioSW5vLmIt//SMjI9PQDV6dVLogpaf5tSiqVOTuQepMuVKlDc/+2Wk2OSXgjRUtRun0swK+HUz6gS9qk7BKVWVC6jcH3fFKCWVhloDJKVPkZHp6ZR0ilr+CiS02RXVU5U3oATLVOnqCQQrcozErShmYBRdmY8UidT+AEIWdyaWXOCnluVrkS5Rks7dKkz5owncZYdgYyMj09NSNEnVplJXO3S1yK1ClqlgrEtcyjHwxumK6+lZEw7mAAbBOSqSrp0tJXN2LXXKmI3SztQmvSoKlbsTTJXOIJJuQ7MGyMj09MMqtK5c6Wqcd0qtRS75iHciSuR8YA7VE7J7EvYSt13iRHxVFFQtM2fRyZiilM4ylTQoygn4xG4JWlC9wCSdwMxRFgmMjI9PTn/VK4iUWKRNKEp+H8NCWRXAqWUGYdpXTkOAVZIsYp6qiqWmZKm/FIVNUZCUKlCWQmvmqmfEDgkiWJTeGbq3RkZHp6ENO/i5yplPUTCr4q0y5qGG1AClzJuxQWXQuWkSwkAfMk53RRm6XVylGbLZyqv2FIQlaEr1BMya5K/5hVJCyn5dpS2SCMjI9PS9TVFaZlK9Qr4SynYrYHV/PWVy1j4jn+VsSFF+VWVkPp/paeiSZksK+NLowwWsHeFzar40kl/6klCgTbelBfMajI9PSxPpK1cmokGatJFKr4ctBABSJSPhbViZ0K3A7nF3UCW2mGKr1RZmU7fxCaYMgqSqX8RUxSZK5RWSoqMspVMBbKgXDMTqMj09ANZU1E2RVCeFpQJlOpKVLSooX8WaJqApPzAbZdmCctyYDIcMQBdQf6uRGRkRvUmJKr9SjidAmGqWvJDHAsDGp0vkOD3H7/WMjIhhjHdAHqQbljkE2AfHs+Rx2sDE1MVKLMCSA34Afdu+LRqMhoZFq9BjNDWh2dCdVKVsCcN47C3fvzE1LTEXVz7Z927txGoyBGxn7Yzx0o0BG6jp0mWGS5Yv9CQe3kcYhS1nS1b0kL2hKiwAyXwcee+IyMilmAJVWyjuJY/ysYGXJelOoTcMAz378AxuorZaEqNrB3IJjIyLGDg08AxGz/MRyMhw2gdSsrWELLEbVHDA3bk8QO1nUFU6FEpKgClwCByw/ExqMhf1PEqTi6jRJ1C41rPtW7/8AsuU5CkhRDEh2jcZGRzh1uN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www.divephotoguide.com/fitch/data/images/869050852.jpg"/>
          <p:cNvPicPr>
            <a:picLocks noChangeAspect="1" noChangeArrowheads="1"/>
          </p:cNvPicPr>
          <p:nvPr/>
        </p:nvPicPr>
        <p:blipFill>
          <a:blip r:embed="rId2" cstate="print"/>
          <a:srcRect l="30400" r="7200" b="8434"/>
          <a:stretch>
            <a:fillRect/>
          </a:stretch>
        </p:blipFill>
        <p:spPr bwMode="auto">
          <a:xfrm>
            <a:off x="5867400" y="3048000"/>
            <a:ext cx="2971800" cy="2895600"/>
          </a:xfrm>
          <a:prstGeom prst="rect">
            <a:avLst/>
          </a:prstGeom>
          <a:noFill/>
        </p:spPr>
      </p:pic>
      <p:pic>
        <p:nvPicPr>
          <p:cNvPr id="46086" name="Picture 6" descr="http://www.clovegarden.com/ingred/img/sf_edstar0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2743200"/>
            <a:ext cx="5050115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wallawalla.edu/academics/departments/biology/rosario/inverts/Echinodermata/Class%20Asteroidea/Solaster_dawsoniSwallowLeptasterias2DLC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long as they have part of the central disk, they can </a:t>
            </a:r>
            <a:r>
              <a:rPr lang="en-US" dirty="0" err="1" smtClean="0"/>
              <a:t>regrow</a:t>
            </a:r>
            <a:r>
              <a:rPr lang="en-US" dirty="0" smtClean="0"/>
              <a:t> all the missing parts</a:t>
            </a:r>
            <a:endParaRPr lang="en-US" dirty="0"/>
          </a:p>
        </p:txBody>
      </p:sp>
      <p:pic>
        <p:nvPicPr>
          <p:cNvPr id="31746" name="Picture 2" descr="http://www.wallawalla.edu/academics/departments/biology/rosario/inverts/Echinodermata/Class%20Asteroidea/Orthasterias_koehleriDLC2008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4216400" cy="2794591"/>
          </a:xfrm>
          <a:prstGeom prst="rect">
            <a:avLst/>
          </a:prstGeom>
          <a:noFill/>
        </p:spPr>
      </p:pic>
      <p:pic>
        <p:nvPicPr>
          <p:cNvPr id="31748" name="Picture 4" descr="http://img.metro.co.uk/i/pix/2008/03/starfishCM_45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adreporite.com/science/linc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653018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Females release eggs and males release sperm into the water where they fertilize and develop into larvae and adults</a:t>
            </a:r>
            <a:endParaRPr lang="en-US" dirty="0"/>
          </a:p>
        </p:txBody>
      </p:sp>
      <p:pic>
        <p:nvPicPr>
          <p:cNvPr id="30722" name="Picture 2" descr="http://www.aims.gov.au/pages/reflib/cot-starfish/images/cot-fi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05200"/>
            <a:ext cx="4648200" cy="309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http://www.institutonazca.org/images/lightbox_collections/biodiversity/echinodermata/echinodermata_02_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715000" cy="549519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Sunflower Starfish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752600"/>
            <a:ext cx="2514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Largest Echinoderms</a:t>
            </a:r>
          </a:p>
          <a:p>
            <a:r>
              <a:rPr lang="en-US" sz="3200" dirty="0" smtClean="0"/>
              <a:t>Up to 3 ½ feet across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of Thorns Starfish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Venomous spines, 2</a:t>
            </a:r>
            <a:r>
              <a:rPr lang="en-US" baseline="30000" dirty="0" smtClean="0"/>
              <a:t>nd</a:t>
            </a:r>
            <a:r>
              <a:rPr lang="en-US" dirty="0" smtClean="0"/>
              <a:t> largest</a:t>
            </a:r>
            <a:endParaRPr lang="en-US" dirty="0"/>
          </a:p>
        </p:txBody>
      </p:sp>
      <p:pic>
        <p:nvPicPr>
          <p:cNvPr id="167938" name="Picture 2" descr="http://dsc.discovery.com/news/2008/07/21/gallery/starfish-324x205.jpg"/>
          <p:cNvPicPr>
            <a:picLocks noChangeAspect="1" noChangeArrowheads="1"/>
          </p:cNvPicPr>
          <p:nvPr/>
        </p:nvPicPr>
        <p:blipFill>
          <a:blip r:embed="rId2" cstate="print"/>
          <a:srcRect l="1111" t="5268" r="1111" b="6927"/>
          <a:stretch>
            <a:fillRect/>
          </a:stretch>
        </p:blipFill>
        <p:spPr bwMode="auto">
          <a:xfrm>
            <a:off x="1066800" y="2590800"/>
            <a:ext cx="67056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+mn-lt"/>
              </a:rPr>
              <a:t>Cushion Star</a:t>
            </a:r>
            <a:endParaRPr lang="en-US" sz="4800" dirty="0">
              <a:latin typeface="+mn-lt"/>
            </a:endParaRPr>
          </a:p>
        </p:txBody>
      </p:sp>
      <p:pic>
        <p:nvPicPr>
          <p:cNvPr id="98308" name="Picture 4" descr="http://www.starfish.ch/Fotos/echinoderms-Stachelhauter/starfish-Seesterne/Culcita-schmidelian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419600" cy="3314700"/>
          </a:xfrm>
          <a:prstGeom prst="rect">
            <a:avLst/>
          </a:prstGeom>
          <a:noFill/>
        </p:spPr>
      </p:pic>
      <p:pic>
        <p:nvPicPr>
          <p:cNvPr id="98310" name="Picture 6" descr="reticulatedstarfish Sea Star (Starfish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4572000" cy="2910254"/>
          </a:xfrm>
          <a:prstGeom prst="rect">
            <a:avLst/>
          </a:prstGeom>
          <a:noFill/>
        </p:spPr>
      </p:pic>
      <p:pic>
        <p:nvPicPr>
          <p:cNvPr id="98312" name="Picture 8" descr="http://3.bp.blogspot.com/_LbccUVbSRd8/SYC98jPez0I/AAAAAAAAEMI/jfRNPhHZN9I/s400/Cushion+Star+1.jpg"/>
          <p:cNvPicPr>
            <a:picLocks noChangeAspect="1" noChangeArrowheads="1"/>
          </p:cNvPicPr>
          <p:nvPr/>
        </p:nvPicPr>
        <p:blipFill>
          <a:blip r:embed="rId4" cstate="print"/>
          <a:srcRect l="12000" t="16000" r="26000" b="9333"/>
          <a:stretch>
            <a:fillRect/>
          </a:stretch>
        </p:blipFill>
        <p:spPr bwMode="auto">
          <a:xfrm>
            <a:off x="1447800" y="1371600"/>
            <a:ext cx="2362200" cy="2133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Pretty…</a:t>
            </a:r>
            <a:endParaRPr lang="en-US" dirty="0"/>
          </a:p>
        </p:txBody>
      </p:sp>
      <p:pic>
        <p:nvPicPr>
          <p:cNvPr id="169986" name="Picture 2" descr="http://t3.gstatic.com/images?q=tbn:ANd9GcRPEWD9zL5Y1LTbY1N8UWWRFPpA210MH9yWAMxiZScielQ9X_M0J5PcYk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2286000" cy="2000251"/>
          </a:xfrm>
          <a:prstGeom prst="rect">
            <a:avLst/>
          </a:prstGeom>
          <a:noFill/>
        </p:spPr>
      </p:pic>
      <p:pic>
        <p:nvPicPr>
          <p:cNvPr id="169988" name="Picture 4" descr="http://animalstime.com/wp-content/uploads/2012/08/starfish-pict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810000" cy="2533651"/>
          </a:xfrm>
          <a:prstGeom prst="rect">
            <a:avLst/>
          </a:prstGeom>
          <a:noFill/>
        </p:spPr>
      </p:pic>
      <p:pic>
        <p:nvPicPr>
          <p:cNvPr id="169990" name="Picture 6" descr="http://cache2.allpostersimages.com/p/LRG/26/2625/KR7MD00Z/posters/forte-james-blue-sea-star-or-starfish-on-sand-linckia-laevig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91000"/>
            <a:ext cx="2489200" cy="1866900"/>
          </a:xfrm>
          <a:prstGeom prst="rect">
            <a:avLst/>
          </a:prstGeom>
          <a:noFill/>
        </p:spPr>
      </p:pic>
      <p:pic>
        <p:nvPicPr>
          <p:cNvPr id="169992" name="Picture 8" descr="http://upload.wikimedia.org/wikipedia/commons/2/2b/Starfish_02_(paulshaffner).jpg"/>
          <p:cNvPicPr>
            <a:picLocks noChangeAspect="1" noChangeArrowheads="1"/>
          </p:cNvPicPr>
          <p:nvPr/>
        </p:nvPicPr>
        <p:blipFill>
          <a:blip r:embed="rId5" cstate="print"/>
          <a:srcRect l="7000" t="3002" r="22000" b="3940"/>
          <a:stretch>
            <a:fillRect/>
          </a:stretch>
        </p:blipFill>
        <p:spPr bwMode="auto">
          <a:xfrm>
            <a:off x="6477000" y="1143000"/>
            <a:ext cx="2470355" cy="2157211"/>
          </a:xfrm>
          <a:prstGeom prst="rect">
            <a:avLst/>
          </a:prstGeom>
          <a:noFill/>
        </p:spPr>
      </p:pic>
      <p:pic>
        <p:nvPicPr>
          <p:cNvPr id="169994" name="Picture 10" descr="http://static.flickr.com/88/252102930_150a7be06d.jpg"/>
          <p:cNvPicPr>
            <a:picLocks noChangeAspect="1" noChangeArrowheads="1"/>
          </p:cNvPicPr>
          <p:nvPr/>
        </p:nvPicPr>
        <p:blipFill>
          <a:blip r:embed="rId6" cstate="print"/>
          <a:srcRect l="16000"/>
          <a:stretch>
            <a:fillRect/>
          </a:stretch>
        </p:blipFill>
        <p:spPr bwMode="auto">
          <a:xfrm>
            <a:off x="5867400" y="4191000"/>
            <a:ext cx="2883243" cy="2286000"/>
          </a:xfrm>
          <a:prstGeom prst="rect">
            <a:avLst/>
          </a:prstGeom>
          <a:noFill/>
        </p:spPr>
      </p:pic>
      <p:pic>
        <p:nvPicPr>
          <p:cNvPr id="169996" name="Picture 12" descr="http://ih1.redbubble.net/image.3542748.0204/flat,550x550,075,f.jpg"/>
          <p:cNvPicPr>
            <a:picLocks noChangeAspect="1" noChangeArrowheads="1"/>
          </p:cNvPicPr>
          <p:nvPr/>
        </p:nvPicPr>
        <p:blipFill>
          <a:blip r:embed="rId7" cstate="print"/>
          <a:srcRect l="11412" r="11450"/>
          <a:stretch>
            <a:fillRect/>
          </a:stretch>
        </p:blipFill>
        <p:spPr bwMode="auto">
          <a:xfrm>
            <a:off x="304800" y="3733800"/>
            <a:ext cx="283169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Brittle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Scavengers and carnivores</a:t>
            </a:r>
          </a:p>
          <a:p>
            <a:r>
              <a:rPr lang="en-US" dirty="0" smtClean="0"/>
              <a:t>5 long thin arms to move around quickly</a:t>
            </a:r>
          </a:p>
          <a:p>
            <a:r>
              <a:rPr lang="en-US" dirty="0" smtClean="0"/>
              <a:t>Tube feet lack suction cups</a:t>
            </a:r>
          </a:p>
          <a:p>
            <a:endParaRPr lang="en-US" dirty="0"/>
          </a:p>
        </p:txBody>
      </p:sp>
      <p:pic>
        <p:nvPicPr>
          <p:cNvPr id="77826" name="Picture 2" descr="http://kentsimmons.uwinnipeg.ca/16cm05/1116/33-37-EchinodermsCollage.jpg"/>
          <p:cNvPicPr>
            <a:picLocks noChangeAspect="1" noChangeArrowheads="1"/>
          </p:cNvPicPr>
          <p:nvPr/>
        </p:nvPicPr>
        <p:blipFill>
          <a:blip r:embed="rId2" cstate="print"/>
          <a:srcRect l="50685" r="1370" b="52565"/>
          <a:stretch>
            <a:fillRect/>
          </a:stretch>
        </p:blipFill>
        <p:spPr bwMode="auto">
          <a:xfrm>
            <a:off x="3962400" y="3505200"/>
            <a:ext cx="4724400" cy="3136574"/>
          </a:xfrm>
          <a:prstGeom prst="rect">
            <a:avLst/>
          </a:prstGeom>
          <a:noFill/>
        </p:spPr>
      </p:pic>
      <p:pic>
        <p:nvPicPr>
          <p:cNvPr id="77828" name="Picture 4" descr="http://www.liveaquaria.com/images/articles/a-echinoderms-part5-brit-st.jpg"/>
          <p:cNvPicPr>
            <a:picLocks noChangeAspect="1" noChangeArrowheads="1"/>
          </p:cNvPicPr>
          <p:nvPr/>
        </p:nvPicPr>
        <p:blipFill>
          <a:blip r:embed="rId3" cstate="print"/>
          <a:srcRect l="2073" t="3019" r="2591" b="3396"/>
          <a:stretch>
            <a:fillRect/>
          </a:stretch>
        </p:blipFill>
        <p:spPr bwMode="auto">
          <a:xfrm>
            <a:off x="304800" y="3962400"/>
            <a:ext cx="35052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http://oceanexplorer.noaa.gov/explorations/islands01/log/sep4/media/brownstripe_brtlstrs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368800" cy="3276600"/>
          </a:xfrm>
          <a:prstGeom prst="rect">
            <a:avLst/>
          </a:prstGeom>
          <a:noFill/>
        </p:spPr>
      </p:pic>
      <p:pic>
        <p:nvPicPr>
          <p:cNvPr id="171012" name="Picture 4" descr="http://www.reefsanctuary.com/photopost/data/503/medium/MINI-brittle_star.JPG"/>
          <p:cNvPicPr>
            <a:picLocks noChangeAspect="1" noChangeArrowheads="1"/>
          </p:cNvPicPr>
          <p:nvPr/>
        </p:nvPicPr>
        <p:blipFill>
          <a:blip r:embed="rId3" cstate="print"/>
          <a:srcRect b="4706"/>
          <a:stretch>
            <a:fillRect/>
          </a:stretch>
        </p:blipFill>
        <p:spPr bwMode="auto">
          <a:xfrm>
            <a:off x="3200400" y="2000249"/>
            <a:ext cx="5715000" cy="46291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1" y="42672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Brittle star legs are easily detached for defense and quickly grown back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symmetry</a:t>
            </a:r>
            <a:endParaRPr lang="en-US" dirty="0"/>
          </a:p>
        </p:txBody>
      </p:sp>
      <p:pic>
        <p:nvPicPr>
          <p:cNvPr id="45058" name="Picture 2" descr="http://www.animalwebguide.com/Starfis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3857625" cy="3581400"/>
          </a:xfrm>
          <a:prstGeom prst="rect">
            <a:avLst/>
          </a:prstGeom>
          <a:noFill/>
        </p:spPr>
      </p:pic>
      <p:pic>
        <p:nvPicPr>
          <p:cNvPr id="45060" name="Picture 4" descr="http://www.biology-blog.com/images/blogs/8-2006/sea-urchin-caledonia-3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256222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Daisy Brittle Star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Picture 4" descr="http://seagrant.gso.uri.edu/research/georges_bank/Images/Species%20picts/Used/Ophiopholis%20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734" y="1066800"/>
            <a:ext cx="3798461" cy="5562600"/>
          </a:xfrm>
          <a:prstGeom prst="rect">
            <a:avLst/>
          </a:prstGeom>
          <a:noFill/>
        </p:spPr>
      </p:pic>
      <p:pic>
        <p:nvPicPr>
          <p:cNvPr id="4" name="Picture 6" descr="http://emeralddiving.com/images/Seastar_Daisy_PPRSJ_%20PA051017.jpg"/>
          <p:cNvPicPr>
            <a:picLocks noChangeAspect="1" noChangeArrowheads="1"/>
          </p:cNvPicPr>
          <p:nvPr/>
        </p:nvPicPr>
        <p:blipFill>
          <a:blip r:embed="rId3" cstate="print"/>
          <a:srcRect l="17460" r="6349" b="15344"/>
          <a:stretch>
            <a:fillRect/>
          </a:stretch>
        </p:blipFill>
        <p:spPr bwMode="auto">
          <a:xfrm>
            <a:off x="121920" y="2133600"/>
            <a:ext cx="475488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Basket star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" name="Picture 2" descr="File:BasketStar NO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620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 urchins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herbivores (eat algae or seaweed)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95800" y="3886200"/>
          <a:ext cx="4098789" cy="2743200"/>
        </p:xfrm>
        <a:graphic>
          <a:graphicData uri="http://schemas.openxmlformats.org/presentationml/2006/ole">
            <p:oleObj spid="_x0000_s1026" name="Image File" r:id="rId3" imgW="6907937" imgH="4622222" progId="">
              <p:embed/>
            </p:oleObj>
          </a:graphicData>
        </a:graphic>
      </p:graphicFrame>
      <p:pic>
        <p:nvPicPr>
          <p:cNvPr id="5" name="Picture 2" descr="http://kentsimmons.uwinnipeg.ca/16cm05/1116/33-37-EchinodermsCollage.jpg"/>
          <p:cNvPicPr>
            <a:picLocks noChangeAspect="1" noChangeArrowheads="1"/>
          </p:cNvPicPr>
          <p:nvPr/>
        </p:nvPicPr>
        <p:blipFill>
          <a:blip r:embed="rId4" cstate="print"/>
          <a:srcRect l="1053" t="51438" r="51404"/>
          <a:stretch>
            <a:fillRect/>
          </a:stretch>
        </p:blipFill>
        <p:spPr bwMode="auto">
          <a:xfrm>
            <a:off x="457200" y="2514600"/>
            <a:ext cx="444688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Aristotle’s lantern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of 5 teeth of an urchin used to chomp algae from rocks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ttp://www.marinebio.net/marinescience/03ecology/flimg/09924treDSCN7585.jpg"/>
          <p:cNvPicPr>
            <a:picLocks noChangeAspect="1" noChangeArrowheads="1"/>
          </p:cNvPicPr>
          <p:nvPr/>
        </p:nvPicPr>
        <p:blipFill>
          <a:blip r:embed="rId2" cstate="print"/>
          <a:srcRect t="11100" b="8980"/>
          <a:stretch>
            <a:fillRect/>
          </a:stretch>
        </p:blipFill>
        <p:spPr bwMode="auto">
          <a:xfrm>
            <a:off x="914400" y="3352800"/>
            <a:ext cx="3048000" cy="2743200"/>
          </a:xfrm>
          <a:prstGeom prst="rect">
            <a:avLst/>
          </a:prstGeom>
          <a:noFill/>
        </p:spPr>
      </p:pic>
      <p:pic>
        <p:nvPicPr>
          <p:cNvPr id="5" name="Picture 2" descr="http://www.microscopy-uk.org.uk/mag/imgoct02/arisl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nya Nouvelle" pitchFamily="84" charset="0"/>
                <a:ea typeface="+mj-ea"/>
                <a:cs typeface="+mj-cs"/>
              </a:rPr>
              <a:t>Sea Urchin Anatomy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nya Nouvelle" pitchFamily="84" charset="0"/>
              <a:ea typeface="+mj-ea"/>
              <a:cs typeface="+mj-cs"/>
            </a:endParaRPr>
          </a:p>
        </p:txBody>
      </p:sp>
      <p:pic>
        <p:nvPicPr>
          <p:cNvPr id="11268" name="Picture 4" descr="http://fc01.deviantart.net/fs70/f/2013/292/7/c/s__droebachiensis___the_green_sea_urchin_by_abiogenisis-d6r0uoy.jpg"/>
          <p:cNvPicPr>
            <a:picLocks noChangeAspect="1" noChangeArrowheads="1"/>
          </p:cNvPicPr>
          <p:nvPr/>
        </p:nvPicPr>
        <p:blipFill>
          <a:blip r:embed="rId2" cstate="print"/>
          <a:srcRect l="5315" t="5405" r="7874" b="8108"/>
          <a:stretch>
            <a:fillRect/>
          </a:stretch>
        </p:blipFill>
        <p:spPr bwMode="auto">
          <a:xfrm>
            <a:off x="533400" y="990600"/>
            <a:ext cx="8146473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ea urch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162800" cy="5372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6324600"/>
            <a:ext cx="269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Tend to live in large groups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biorockbali.webs.com/photos/Fish%20and%20Critters%20captured%202008+2009/68.Sea%20Urc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amuseum.com.au/dampier/images/explore/echinoderm/seaurchin/seaurchi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391400" cy="5020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community.runnersworld.com/fileSendAction/fcType/0/fcOid/63221634261718233/filePointer/63221634261718366/fodoid/63221634261718362/imageType/LARGE/inlineImage/true/sea%20urc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aquaviews.net/wp-content/uploads/2012/12/sea-urchin-injury.jpg"/>
          <p:cNvPicPr>
            <a:picLocks noChangeAspect="1" noChangeArrowheads="1"/>
          </p:cNvPicPr>
          <p:nvPr/>
        </p:nvPicPr>
        <p:blipFill>
          <a:blip r:embed="rId2" cstate="print"/>
          <a:srcRect l="15378"/>
          <a:stretch>
            <a:fillRect/>
          </a:stretch>
        </p:blipFill>
        <p:spPr bwMode="auto">
          <a:xfrm>
            <a:off x="228600" y="1295400"/>
            <a:ext cx="5031600" cy="4477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spines are toxic and can leave a nasty sting and cause the skin to welt</a:t>
            </a:r>
            <a:endParaRPr lang="en-US" sz="2800" dirty="0"/>
          </a:p>
        </p:txBody>
      </p:sp>
      <p:pic>
        <p:nvPicPr>
          <p:cNvPr id="61444" name="Picture 4" descr="https://c1.staticflickr.com/5/4042/4424727306_33d53935a9.jpg"/>
          <p:cNvPicPr>
            <a:picLocks noChangeAspect="1" noChangeArrowheads="1"/>
          </p:cNvPicPr>
          <p:nvPr/>
        </p:nvPicPr>
        <p:blipFill>
          <a:blip r:embed="rId3" cstate="print"/>
          <a:srcRect r="18400" b="4000"/>
          <a:stretch>
            <a:fillRect/>
          </a:stretch>
        </p:blipFill>
        <p:spPr bwMode="auto">
          <a:xfrm>
            <a:off x="4617720" y="2895600"/>
            <a:ext cx="414528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digestive system</a:t>
            </a:r>
            <a:endParaRPr lang="en-US" dirty="0"/>
          </a:p>
        </p:txBody>
      </p:sp>
      <p:pic>
        <p:nvPicPr>
          <p:cNvPr id="118786" name="Picture 2" descr="http://visual.merriam-webster.com/images/animal-kingdom/simple-organisms-echinoderms/echinoderms/anatomy-starfish.jpg"/>
          <p:cNvPicPr>
            <a:picLocks noChangeAspect="1" noChangeArrowheads="1"/>
          </p:cNvPicPr>
          <p:nvPr/>
        </p:nvPicPr>
        <p:blipFill>
          <a:blip r:embed="rId2" cstate="print"/>
          <a:srcRect l="13091" t="16667" r="11273" b="6250"/>
          <a:stretch>
            <a:fillRect/>
          </a:stretch>
        </p:blipFill>
        <p:spPr bwMode="auto">
          <a:xfrm>
            <a:off x="1524000" y="2514599"/>
            <a:ext cx="5638800" cy="40122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26px-Sea_urchin_te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581400" cy="3432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91000" y="304800"/>
            <a:ext cx="450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Sea Urchin Skeletons</a:t>
            </a:r>
            <a:endParaRPr lang="en-US" sz="4000" dirty="0"/>
          </a:p>
        </p:txBody>
      </p:sp>
      <p:pic>
        <p:nvPicPr>
          <p:cNvPr id="63490" name="Picture 2" descr="http://thumbs.dreamstime.com/x/variety-colorful-sea-urchins-17663150.jpg"/>
          <p:cNvPicPr>
            <a:picLocks noChangeAspect="1" noChangeArrowheads="1"/>
          </p:cNvPicPr>
          <p:nvPr/>
        </p:nvPicPr>
        <p:blipFill>
          <a:blip r:embed="rId3" cstate="print"/>
          <a:srcRect l="9313" r="13517" b="6780"/>
          <a:stretch>
            <a:fillRect/>
          </a:stretch>
        </p:blipFill>
        <p:spPr bwMode="auto">
          <a:xfrm>
            <a:off x="4419600" y="1371600"/>
            <a:ext cx="4419600" cy="4191000"/>
          </a:xfrm>
          <a:prstGeom prst="rect">
            <a:avLst/>
          </a:prstGeom>
          <a:noFill/>
        </p:spPr>
      </p:pic>
      <p:pic>
        <p:nvPicPr>
          <p:cNvPr id="63494" name="Picture 6" descr="http://rollingharbour.files.wordpress.com/2012/08/sea-urchin-delphi-abaco-1.jpg"/>
          <p:cNvPicPr>
            <a:picLocks noChangeAspect="1" noChangeArrowheads="1"/>
          </p:cNvPicPr>
          <p:nvPr/>
        </p:nvPicPr>
        <p:blipFill>
          <a:blip r:embed="rId4" cstate="print"/>
          <a:srcRect l="19922" t="2500" b="15000"/>
          <a:stretch>
            <a:fillRect/>
          </a:stretch>
        </p:blipFill>
        <p:spPr bwMode="auto">
          <a:xfrm>
            <a:off x="1600200" y="4114800"/>
            <a:ext cx="3062941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657600"/>
            <a:ext cx="3429000" cy="2971800"/>
          </a:xfrm>
          <a:prstGeom prst="rect">
            <a:avLst/>
          </a:prstGeom>
          <a:noFill/>
        </p:spPr>
      </p:pic>
      <p:pic>
        <p:nvPicPr>
          <p:cNvPr id="3" name="Picture 4" descr="keyhole-sand-dol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95400"/>
            <a:ext cx="2895600" cy="2590800"/>
          </a:xfrm>
          <a:prstGeom prst="rect">
            <a:avLst/>
          </a:prstGeom>
          <a:noFill/>
        </p:spPr>
      </p:pic>
      <p:pic>
        <p:nvPicPr>
          <p:cNvPr id="4" name="Picture 7" descr="sanddollars7Lg"/>
          <p:cNvPicPr>
            <a:picLocks noChangeAspect="1" noChangeArrowheads="1"/>
          </p:cNvPicPr>
          <p:nvPr/>
        </p:nvPicPr>
        <p:blipFill>
          <a:blip r:embed="rId4" cstate="print"/>
          <a:srcRect r="1961" b="8170"/>
          <a:stretch>
            <a:fillRect/>
          </a:stretch>
        </p:blipFill>
        <p:spPr bwMode="auto">
          <a:xfrm>
            <a:off x="1143000" y="3657600"/>
            <a:ext cx="3810000" cy="2819400"/>
          </a:xfrm>
          <a:prstGeom prst="rect">
            <a:avLst/>
          </a:prstGeom>
          <a:noFill/>
        </p:spPr>
      </p:pic>
      <p:pic>
        <p:nvPicPr>
          <p:cNvPr id="5" name="Picture 8" descr="sand_dollar"/>
          <p:cNvPicPr>
            <a:picLocks noChangeAspect="1" noChangeArrowheads="1"/>
          </p:cNvPicPr>
          <p:nvPr/>
        </p:nvPicPr>
        <p:blipFill>
          <a:blip r:embed="rId5" cstate="print"/>
          <a:srcRect l="11538" b="4667"/>
          <a:stretch>
            <a:fillRect/>
          </a:stretch>
        </p:blipFill>
        <p:spPr bwMode="auto">
          <a:xfrm>
            <a:off x="457200" y="1371600"/>
            <a:ext cx="2895600" cy="2517913"/>
          </a:xfrm>
          <a:prstGeom prst="rect">
            <a:avLst/>
          </a:prstGeom>
          <a:noFill/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Sand dollars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https://encrypted-tbn0.gstatic.com/images?q=tbn:ANd9GcS1CHCyNvqisNCSKL43lECAZGjrhXi109HcEGMM3gpMu5cZsTOggFlFAQ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883082" cy="3657600"/>
          </a:xfrm>
          <a:prstGeom prst="rect">
            <a:avLst/>
          </a:prstGeom>
          <a:noFill/>
        </p:spPr>
      </p:pic>
      <p:pic>
        <p:nvPicPr>
          <p:cNvPr id="64514" name="Picture 2" descr="http://planetwaves.net/news/wp-content/uploads/2011/10/600+sanddollar2_pinepoint_oct2011DSCF4621.jpg"/>
          <p:cNvPicPr>
            <a:picLocks noChangeAspect="1" noChangeArrowheads="1"/>
          </p:cNvPicPr>
          <p:nvPr/>
        </p:nvPicPr>
        <p:blipFill>
          <a:blip r:embed="rId3" cstate="print"/>
          <a:srcRect l="5333"/>
          <a:stretch>
            <a:fillRect/>
          </a:stretch>
        </p:blipFill>
        <p:spPr bwMode="auto">
          <a:xfrm>
            <a:off x="3505200" y="2209800"/>
            <a:ext cx="54102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 cucumbers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Filter microscopic organisms and particles from water or mud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Bohadschia-argus1"/>
          <p:cNvPicPr>
            <a:picLocks noChangeAspect="1" noChangeArrowheads="1"/>
          </p:cNvPicPr>
          <p:nvPr/>
        </p:nvPicPr>
        <p:blipFill>
          <a:blip r:embed="rId2" cstate="print"/>
          <a:srcRect l="8885" t="8883"/>
          <a:stretch>
            <a:fillRect/>
          </a:stretch>
        </p:blipFill>
        <p:spPr bwMode="auto">
          <a:xfrm>
            <a:off x="5029200" y="2438400"/>
            <a:ext cx="3125788" cy="2192338"/>
          </a:xfrm>
          <a:prstGeom prst="rect">
            <a:avLst/>
          </a:prstGeom>
          <a:noFill/>
        </p:spPr>
      </p:pic>
      <p:pic>
        <p:nvPicPr>
          <p:cNvPr id="5" name="Picture 5" descr="e-178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495800"/>
            <a:ext cx="2689225" cy="2057400"/>
          </a:xfrm>
          <a:prstGeom prst="rect">
            <a:avLst/>
          </a:prstGeom>
          <a:noFill/>
        </p:spPr>
      </p:pic>
      <p:pic>
        <p:nvPicPr>
          <p:cNvPr id="6" name="Picture 7" descr="sea-cucumber"/>
          <p:cNvPicPr>
            <a:picLocks noChangeAspect="1" noChangeArrowheads="1"/>
          </p:cNvPicPr>
          <p:nvPr/>
        </p:nvPicPr>
        <p:blipFill>
          <a:blip r:embed="rId4" cstate="print"/>
          <a:srcRect t="17241" r="2740" b="6207"/>
          <a:stretch>
            <a:fillRect/>
          </a:stretch>
        </p:blipFill>
        <p:spPr bwMode="auto">
          <a:xfrm>
            <a:off x="533400" y="3886200"/>
            <a:ext cx="4240427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6400800"/>
            <a:ext cx="26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Nature’s pooper-scoopers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Sea Cucumber Anatomy</a:t>
            </a:r>
            <a:endParaRPr lang="en-US" sz="4000" dirty="0"/>
          </a:p>
        </p:txBody>
      </p:sp>
      <p:pic>
        <p:nvPicPr>
          <p:cNvPr id="68610" name="Picture 2" descr="http://forestis.rsvs.ulaval.ca/REFERENCES_X/phylogeny.arizona.edu/tree/eukaryotes/animals/echinodermata/holothuroidea/holoa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78981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s://encrypted-tbn2.gstatic.com/images?q=tbn:ANd9GcQmUUIuqtt2Pvub0qIweWHvtdVe4nnBH2q4_jZpdLMBI7WwO-q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2981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s://photos.travelblog.org/Photos/192501/590739/f/6003339-Pineapple_sea_cucumber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http://www.oceanwideimages.com/images/16932/large/sea-cucumber-24M1240-11D.jpg"/>
          <p:cNvPicPr>
            <a:picLocks noChangeAspect="1" noChangeArrowheads="1"/>
          </p:cNvPicPr>
          <p:nvPr/>
        </p:nvPicPr>
        <p:blipFill>
          <a:blip r:embed="rId2" cstate="print"/>
          <a:srcRect b="10000"/>
          <a:stretch>
            <a:fillRect/>
          </a:stretch>
        </p:blipFill>
        <p:spPr bwMode="auto">
          <a:xfrm>
            <a:off x="609599" y="457200"/>
            <a:ext cx="8015571" cy="48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5638800"/>
            <a:ext cx="4235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Feeding Tentacles out</a:t>
            </a:r>
            <a:endParaRPr lang="en-US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www.wordadaywonder.com/wp-content/uploads/2010/02/liquefacient_sea_cuc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701501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Cucumber defense</a:t>
            </a:r>
            <a:endParaRPr lang="en-US" dirty="0"/>
          </a:p>
        </p:txBody>
      </p:sp>
      <p:pic>
        <p:nvPicPr>
          <p:cNvPr id="167938" name="Picture 2" descr="http://image03.webshots.com/3/6/25/68/105162568whkadh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5105400" cy="3829050"/>
          </a:xfrm>
          <a:prstGeom prst="rect">
            <a:avLst/>
          </a:prstGeom>
          <a:noFill/>
        </p:spPr>
      </p:pic>
      <p:pic>
        <p:nvPicPr>
          <p:cNvPr id="167940" name="Picture 4" descr="http://29.media.tumblr.com/NBzIYzYjuhneh6ce314KAYWto1_500.jpg"/>
          <p:cNvPicPr>
            <a:picLocks noChangeAspect="1" noChangeArrowheads="1"/>
          </p:cNvPicPr>
          <p:nvPr/>
        </p:nvPicPr>
        <p:blipFill>
          <a:blip r:embed="rId3" cstate="print"/>
          <a:srcRect l="12800" t="12800" r="2400" b="16800"/>
          <a:stretch>
            <a:fillRect/>
          </a:stretch>
        </p:blipFill>
        <p:spPr bwMode="auto">
          <a:xfrm>
            <a:off x="4648200" y="1447800"/>
            <a:ext cx="4038600" cy="2514600"/>
          </a:xfrm>
          <a:prstGeom prst="rect">
            <a:avLst/>
          </a:prstGeom>
          <a:noFill/>
        </p:spPr>
      </p:pic>
      <p:pic>
        <p:nvPicPr>
          <p:cNvPr id="167942" name="Picture 6" descr="http://img.medscape.com/pi/emed/ckb/emergency_medicine/756148-770053-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267200"/>
            <a:ext cx="3371851" cy="22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Nerve ring with radial nerves</a:t>
            </a:r>
            <a:endParaRPr lang="en-US" dirty="0"/>
          </a:p>
        </p:txBody>
      </p:sp>
      <p:sp>
        <p:nvSpPr>
          <p:cNvPr id="43010" name="AutoShape 2" descr="data:image/jpeg;base64,/9j/4AAQSkZJRgABAQAAAQABAAD/2wCEAAkGBhQSERUUEBQUFBISGBQWFBQUEhUUFhQUFBUXFxUUFBUXGyceGBsjGhcXHy8hIycpLSwsFR4yNTAqNSYrLCkBCQoKDgwOGg8PGCokHyQsLC4sLSoqLywzLio1KikpLSwtLDUsKSwpLCosLyw1NSosNS0sMCoqLDUpLCwpLCwpL//AABEIAM4A9QMBIgACEQEDEQH/xAAcAAEAAwADAQEAAAAAAAAAAAAABAUGAQMHAgj/xABIEAABAwIDBAcEBgYIBgMAAAABAAIDBBEFEiEGMUFREyIyYXGBkQdSocEUQmJykrEjM4KistEVFjRDU4PC4SRUY3OT8MPS8f/EABkBAQADAQEAAAAAAAAAAAAAAAACAwQBBf/EADIRAAIBAgMDCgcAAwAAAAAAAAABAgMRBBJBITFxEzIzUWGBkbHB0RQiI0Kh4fAkYvH/2gAMAwEAAhEDEQA/APcUXlmHbQ4vWVNbHRyUbWUk74v00b7lokkazVoN9Ga3srrYfbSeWSrp8QETJqEgySxktiLOtcm50tlvfTQ7hYoDcos1hftGw+omEMNTG6Vxs1tntzHk0uaAT3AruxbbuipphDUVMccpy9U5jlzbs5AIZf7RHNAX6Lyug29qpcLnqHT00EsdV0TZZY3dF0dmmxaxryXG51sttjO2dJRtj+mTsjc9oIFnOLhxcGtBNr8bIC+RYjbHbsMwp9Zh0scmV0bWutmaCXta4OabEGx3G28LW4bUF8Mb3WzPYxx4auaCfzQEpFxmCZggM3iIL53Zx2bBoPu78w8ST6Lopn5S50DrFri1w4Xbva9vz5HRXGONaGB/1muYAe5zgHDwI+SqMUYICKpusbsragDizcyYDmwmx+ye5Tir7CupJw+bTUvsOxMSi1sr29pvLvHMd6mrO1NMQQ+M2I1a4a6H8wQrTDcSEoseq9vab828wVAmiciIh0IiIAiIgCIiAIiIAoFXjDI35XBxOhJaLhoO6/H0XbWYg2Pfq49lg1c7wHz3LO9Lmmc0i77Z5SD1WF2jGd5yj0bfiF1K5FyS3mlpK1kgJYbgGx0Ise8HVd6pMAHXl5fo/Xrf7K7XCQREQBERAeL7I7JNra3FC6oqoejqpB/w0/RB2aWbt6G9raeJXRs9UNpKPG4XxtqBTSAHOCHTBz3x3nc05i0Zcx14u5r2mCiYwuLGNaXm7i1oaXHXVxA1Op3818sw+IFzhGwOk7ZDGgvvvzG3W80B4NNXB8mE2qaaS00BEFNAI20zXPjIY+S5c519LON+qT3rQYJiNJSYnigxTI18kmaMzMzZ4XF5ys0N7tLNBvsBwXqbMDpw3KIIQ0HMGiJgAd71rWv3rtnw2J7mvfHG57Oy5zGuc37riLjyQH5+jI/q5U5dG/T22B3gZWWB7wFrdosZaMUazPS0bo6WMmtqYzK5zSL5ImucGDtHhc5X68D6kcKhylnRR5HHMW9G3KXe8W2sT3rmowyKQtMkUb3M7Bcxri37pI08kB4FC8f0DiVnXH02PUtDL9aOxLPq35cN3Be30uFw1FJCyojZKwMidlkaHtuGCxsdL6n1U04VCQ4GKO0hu8dG2zyDcF2nWN+JUprABYCwG4DcEBSf1GoP+Spf/BH/ACT+o1B/yVL/AOCP+SvEQGYxbYehELy2jpgWtJBEEYPV15dy6MP2OoXNsaOmN+PQsuPA2WpqY8zHDm1w9QQqXA5NG+A/JAQNlnlhlopTd1MbxE73Qu7PpcfiA4KZV0pa4OYcrm7j8jzB5KFtYPo9RT1g3Nd0U3fG+9ifDX4LTVEQcLhXVdtprXz1MuHeW9N/b5ae3cRsPxgPOV/Vk5cHd7T8t6slnauhvvC7KLGDH1ZrlvCTiPv8x9r15qk1F8i4a4HUag7lygCIuCUByuLqsqseaNIx0ju42aPF3Hyuq6TpJv1jjb3G9VvnxPmUBaVWNxtNm3kdyZrbxduCgSYhNJoLRj7OrvxH5BSKbC7cF14xiUdJHmIzSOOWOMdqR53AfC5UlFydkRlNQV5FdXVH0ezYx0lVP1Ymk3JPGR5OuULvjoxTxZS7M83fLId73nVzj+Q7gFzguFOizVFUQ6qlGvKNnCNnIDj/AOk99JB08lz+rjOv2njUN8BvPkpyaSyopppzfKS7l1L3ZPwWlLI7u0c85j3X3DyFvip6IqjQEREAREQHk1LtditU2udTvpmMoZZus+M5ntjzERtGovlbcuPvDdquyu9q030GhezoIqiuMjXSSkiCERP6N8hF72JsQCTbXfpe92a2Imp4sQY98ZNbJM+MtLrNEjXAZ7tGvWG66qW+y2dtDRMZLCKygfK5jnNc+GRsshcWOu29rW4c+dwB87Ne0aZ089LNNTVLmQSTQ1FN2XFjblj2338eG7jddezm02L1lG6raadrGRTZBkJfNNGbg5NwbYFlrjXXVXuDbMVp6d9ZJStMkT44oaaENjYXttndIWdIfC9tT3BWewGzclDQx08rmOewyEuZmLTmeXC2YA7jyQGWm9otRLRYcaUx/S6+XonXZma3oyWTODb6alrvC6iYz7R6h9XURU9VRUkdI7IPpR69RI24da+5t2kabtOelpst7MX0uIunfIx1NGZzSRDNmiM5F7gtsLNuNCeC+a/YSshq6ibD3Ujo6t2d7KuNzjFIb3dGQ031JOvO1ja6A0Ps+2s/pGibO5obJdzJA03bnZvLdToQWnzWlVTsxhUlPTtjmkEsupe9sbImlx4NYwAWGg5mytkAREQHBWcwnTTkSPQkfJaMrOU2kjxye/8AiJ+aAs8aw4VFPJEfrtIHc7e0+oCrdhsTMtK0O/WQkxPB33b2b+VvQq+hPVCx9G/6Lir490dY0Pby6TU/mH/iCvprNCUe9ev92GOs+TqxqaP5X6fnzNbPT3VTVUqvVHqILqg2FJRVxgNjrEd49zvb3cwtEx4IBBuDuI1B8FQVUCgintuuAd4DiB6AoDRVuLMj0JzP4MbqfPkO8qlqJ3zds2b7g7P7XvH4dy+IKTkLK0paNAR6WhvwVtDShviuyOMN3Kvx/H46SMvkOp0Y0b3nkO7meClFOTst5Gc4wWaTsjnHMcjpYi+TfuY0dp7uDWhVWB4U9z/plb+ucP0cfCBnAAe9z/3KjYDhMk8grK7tf3ER3Rt3h1jx/wD062taYliGh7uHyVsmqayx36v0RlgpVnnmtmi9X6HzUyumeI2aX3n3W8T48Arqnpwxoa0WAFgo2E0PRsu7tv1f3cmjuH81OVBsCIiAIiIAiIgCIiAIiIAiIgCIiAIiIAs5ILTyj7QPq1pWjWexIZak/aaw/wATfkEBdUp6qy3tGpCIo6iPt07wb8muI/1BvqVpKCTRfWJ0ImifG7dI1zfC40PlvVlKeSakUYinylNx/r6HGF1wmhZK3dI0O8LjUeR08lKKxPs4xBzRLSyaPhcSAeV7PA8Ha/trbrtaGSbj/WOYarytJS8eOpXVUKhdArmaK66GwKo0HRS0qsGtARjLKux3Ho6WLPIe5rR2nu5D5ngupOTsiM5KEXKTskcY/j8dLEXybzoxgOr3ch3czwWcwDApKmUVlf4wxHc0bwSDw4gcd5X1gGBPqpPplcN+sMJ7LW72kg8OIB37ytRVVFlolJUlljv1fojFCDxDVSfN0Xq/RHTW1KgYfB0swP1Y7OPe76o+fkF1VlRof/fJXmF0XRxgHtHrP+8d/pu8lnN5MREXAEREAREQBERAedbI+1F1TXzUlQyNlnysgczMM5hc4FjsxPWLRm05HmFcbM7XSVFdX08jY2x0bmNY5uYOIcX3L7m31eFl57gOzTquDEjBdtVTVz56Zw3iRhcct+TgLeOXkqzDsVkqabHJ42lj5WUzntF7taZHdMPDLn38N6HT22h2rpJpDHDUwSSC/UZKxztN9gDr5LmfaikY5zX1ELXRuax7TK3M17+wwtvcE2Nh3FeLsw9r4qAxz4XC9r4TC6Bs5qnP06kwYHEuLt9wNfGy0mzGAQVOO4mamNsvQvjdGHi7Wud9a264yix4aocPS6TG4JWvdFNE9sRIkc2RrgwtFyHkHqkDXVdLtpqUQic1EPQE2EvStyFwuModexOh0HJeR7W1D8OqcTpogbYoyN8AA3yTSZJWi26+eX0auza/BjS1WFU5NP0EULmtNWHGmdUa9K6QN5ksOvEi+l0B6/huLw1DM9PLHKy9s0bw4A8jbce5TF5f7OKEMxGrcyejcHRt6WCibKImPDm5XguGTdn0Djq52mhttava2GF7mziaINNukdTTGJ2m9srWltvEhAXaKBh+O08/9nnil/7cjHkeIabhTroDlZ/Gj+nH3B/G5X6zeISZqh5G5uVnmLk/F1vJATqJ6tQVTUitodyAwm1cRoq6KsYOo85ZQOJtZw826+LFvIZg5oc03DgCCNxBFwVCx7CW1MD4nfWHVPuuGrXeR+azXs/xkjNRzdWWEuyA8Wg9Zv7J+BHJan9Wlm1jv4aHnx+hXcftntXHVd5tlxZLrguWU9Aj4lXtgidJIbNYCT8gO8nTzWH2ew5+IVBq6ofomG0UZ7JIOgA4tHHmfRc7aVrqqqioojpmBkI94i+v3WXPie5bijpGxRtjjFmsAa0dwWvoad/ul+F+zzn/AJNaz5sPzL9HM8lgqqpkU2cqtnWQ9E6aVmaaMHdfN+EEj42WnCy1LMGSscdwJBPIOFr+tlqggCIiAIiIAiIgCIiAh0OEwwZ+gijj6VxfJkYG53ne51t571HwqgpAZZKVkF5XETPiDOu7UkSFu89YnX3u9Y3ZzbmvrKqSKKnh6GnqXRzSlzhaEOLQGtL9ZLNJ5DTTVUuAbYGkweqqaangjdHVlnRgzOY4u6IF7szy69jwIGg0QHpFBshRwy9LDSwRy69dsTQRfflsOr5WUymwmGOSSWOKNks1ule1gDpLbs7hq7zWCG31fDU0n0yngZTV7msjDHudNHmy5TIb5b9dpIA3X10XfUbbV09bUQ4bTwyRURDZnTPc10j9bsjINmm7XAXB7JvZAbWrwWCWRkksMb5IjeN72Nc6M3BuxxFxqAdOS5xPCIahnR1EUcrN+WRocL8xfce8LP8As32ukxGnkllY2MsmdGGtzdkNY4ZsxPW62vgtYgIOFYJBTMyU0UcTCbkRsDbnmbbz3lTbLlEBW4js3TT6z08Mh958TS4eDrXHkVA/qaxn9nnqqe24MqXyMH+XPnYPIBaFR62ubE27j4Ab3HkBxQGdrvp1M27amCe5s1k1OY3u/wAyF2Xx/Rqnp8RqWfraR7+JdTzRy3J1JyP6N2++4FXRLpX537zoBwa3kPmeKsKak7kBTU+11M02me+nPKphkgH4ntDPRy09BWxyNzRPZI3mx7Xj1aSF2RQWFj6KrrNjaOQ5nU8Qf/iMb0Ul/wDuR2d8UBcrCe0DBzG5tbA7I9haH2IBJ3NeOZ4EcR4K8/qs9n9nrKuLk18jalnhaoa53o4LM7RwVElTTUdTNHK17g+8cToXW1BzjpHAmwdYi3gtOFbVRdWvDUw49J0XffstxvsJFDjWJVjQYGxws3dKRbMeJbmv8B5r7k2SxA6muObkHSAfCw+C28EIa0NaAGtAAAFgANwC7EeIs/kikuAWDTX1Jyb428jy6hjlw6s6WtYXNkzN6ZpzC7rEu3XJ0OhsbXtey9MilD2hzSC1wBBGoIOoIXRiuGsnifE8dV4t4Hg4d4OqzHs5rXBs1NJ2qd1h4EkEeAc0n9pSqS5aOfVb+BXRh8LUVLfGV2uPUaWaNQpoVclt11PpgVkPSM7NT3XdSYo+KzSM7B+No7j9YePqrSShUSWhXQWNJiDJOw654jc4eIOqkrMzUHHiNxGhHgQu2HEpY9/6Rvfo78Q0PmPNcBoUUGlxmN5tfK73X6Hy4HyU66AIiIAiIgMb7PdmJqN1aZw0CoqXyx5XZrsJNr8jruWXZ7OawYNU0mWPp5qnpmDpBlyXj3utoeqdF60iAwu1eyc85wwxhv8Awcsb5rvAs1vR3y+92SqAxVFLiVacNnoXtqHB87J5cj6WTUl7m3FwC5x47xcaXPrKocZ2FoquTpKmmjkk065u1xtuzFpGbzugMt7Cmn6BMTqHVMlne9ZkYLh5r0dR6DD44Y2xwsbHGwWaxjQ1oHcApCAIuCVU1uM36kFi7cX72t8PePwQHdieK9H1WWdIeHBo9538uKr6WhLnZnkucd7jv8O4dwXZQ4dxOpOpJ1JPMlXEUQaEB1w0bQpAFlTYntdSwXzytLh9VnXd6N3eapnbTVlTpRUxY07pZtNOYB0/iV0aM5bdy63sM08VTi7Xu+pbWbCSUNF3EADeSbAeJWexHb2kiuOk6Rw4RDN+9o34qsGwk05zV1U5/wBhm4eBcLDyarmg2KpIrZYg4+9J1z+9oPIKeWjHnNvh7lTnianMiort2vwRnZPaFUTG1HTE95DpPUNsB6qnraiqiqoKqubl6wA0aOo3tCzTpo8nXVeqsjAFgLAbgAq7aDA21UJjfod7XAatcNx/MeBVlPEQi7KCSex6sorYOrON3Uba2pblcsYnggEEEEXBG4g8QvtebUeM1eGfo6iIyQN7LrmwH2JLWt9l2vgrF3tSht1YZS7ldgHqCfyUHhan27V1otjj6VvqfK+po2dRM1jS5xAa0EkncAN5K8qwrEarp6ipo4i9kj3ZhkzaFxc0WBDr2PDmFYzSVuJnKW9BTX1uCAR3k2Mh7hYLdYThsdPE2KMWa31JO9x7ypq2Hi07NvTqRVJSxk043jFbnq32dhkYPaaWG1TTuYeOU2/deAfiril9oNG/fIWHk9jh8QCPir+aFrhZwDhycAfzVXUbIUj+1BGPujIf3bKvNRlvi1wfuXKniobpp8VbyJVPjtO/sTRO8JG39LqYHA7rH4rLz+zejduEjfCQn+IFRH+y6H6k0rfwH8gFzJRf3Pw/Z3lMSt9NPhL3Rsn04KjS0AO5ZdmwErP1ddM38Xyeu9mAV7OxX5u6SK/xJJXOThpNeDJKvV+6k+5p+pY1OG8x8F1QVUsO7rs91x1H3Xbx4G6jZsSZvNJMO/Ow/IL5kxeoH66heftQytk/d3rnJPRp95P4mK5ykuKfpc0VFijJdAbO4sdo4eXEd4UxYR+0VM42kzwu4CWNzCD3O4eqt6XF3tAIc2aPgbi9u540Pn6qEqco70WQrQqc1pmkRRqOubK27D3EHQg8iEUC0koiIAiIgCh12Jtj07TzuY3ee88h3lRcSxUgmOLtfWdwZ3AcXfkqN+JxxOytD55zqY4xnffnI7c3zUoxctxCdSMFeTLJzJJ/1hs33G6N8zvd56dy4q8SpqQfppGhwHYGrvwjVRBhdbUD9LI2kiP93D1pSPtSbh5eim4bsfSwm4YHv9+U53X566A+AVqjCPOfcvcodSrPo42XXL2/4VJ2wqJ9KClcWn+9l0b4gXA/e8kGyFVUa11U7Kd8cWg8Nwb8CtiCFz0g5py2XmRS/L8SPwufpZN9m5eCKjC9kqant0cQzD67+u71O7ysrkBfPTDmvn6QFVKTk7tmmEIwVoqx2ouk1QXyawKJMkIohrF3QyXQH29t9688wymEWNvaBYHpCANO1GH7vVeiFYaujy45EffZ/wDHI3/SFqw75y/1Z5+Nir05dUkbKZRTMpVRuVZM5ZT0CR9JXP0pVpmXwZ104Wpq1x9MVO+rA3m3iVw2cu7LXu+6xxHqAgLc1q631qgtp5nbo3ftWb+Zv8FIjwSU9pzGeF3n5BcB8vrF0OxHWwOvIXJ9BqrOLZ5g7Zc/xNh6Nt8VYQ0zWCzGho5NAH5Lp0oHCSQWdC57eT2gD0fb8lWybOZDmZFLCeJicLH7zASD+FbWy5spKcluZXKlCW1oydJQSyXMTsgFgXG7c5HgOF/iuFrbIo3LAiIuALh27RcogMZYZXMkcWm5DyH5XZgetqNdT+anYbliblp4Tb7DCAe8uNrnvutD9HbfNlbm52F/Vdi7mdrEcqve20o5Jqg/3TrdzmflmXQaiQb45B+wT+V1o0suEjMnFLb7jxDh+YXH9Lj3h6hadfDoWneAfEAroM7/AEiOY9Vx/SQ94eoV+aCP/DZ+Bv8AJc/Qo/cZ+EfyQFAK6+4oKlXMmExO3xs8Q0NPqNVAqtn7awuP3Hm4Pg7ePO6A645lZ0j1n4JNbEWINiDvB5FW9FIuAtVi9pG5cVone9dvoT/9ls7rIbZi1VQO5TZfV0f+6vw/Pt2PyZjxnR36nHzRqajcqipKuJ9ypasqg2EF5JIDRdzjYDmVZQbPE6yP8mafvHU+gXXgcGaVzzuYA0fedv8Ahb8S0CAiU2Fxs7LG35kXd+I6qVZcogFkREAREQBERAEREAREQBERAEREAREQBERAEREAREQFFj1NlcJRuNmv/wBJ+XouKKVXNTTh7HNducCD/Md6zdNdji13aYbHv5HzGqA00brgLKbfCwpX+7UR/G/8lpqOS4Wc9pAtSNd7k0bv4h81dQ6RGXGdDI0s+5UlYrqU3bfmqSsKpNSJ+z0dob++55+OUfBqs1BwMfoI+8X9ST81OQBERAEREAREQBERAEREAREQBERAEREAREQBERAEREAREQBUuPU1i2UcLNf4E9V3kdPNXS66iEPa5rtzgQfAoCtoKhQPaBHnw+X7OR377QfgSvmkeWEsd2mGx77bj5jXzXfj4z0U7f8ApvP4Rm+SspO00+0oxCzUpLsfkWFFNmp4ne9Gw+rQVUYi+wJ5An0Ck7OTZqGnP/TaPwi3yUStbmIb7zmt/E4D5rk1aTXaTpSzQi+xGioYssbG+61o9AF3oEUCwIiIAiIgCIiAIiIAiIgCIiAIiIAiIgCIiAIiIAiIgCIiAIiICmx2jt+lbvbo8c2c/L8iV0RHOxzffa5v4gR81fkLPMh6GbJ9XRzPuk7vI6ei6jkldWI+xkl8Oi+znb6Pcu6FuaeMfaLvwtJ/OyibJnLTyx/4c87fIEEfmrDB2XnJ9xnxcf5NKtrdJLiUYXoY8C/REVJoCIiAIiIAiIgCIiAIiIAiIgCIiAIiIAiIgCIiAIiIAiIgCIiAKox5lujf7rsp8Hj+YCt1HrqXpI3MOmYaHkd4PkbIDKYU7LLVN5ytkH+ZG0n4gq+2fi6jn++42+63qj8ifNZw14Btbrbja1iQbb99tVsKCDJGxvutAPjbU+qnOWZ3K6cMkcvHzJCIigW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4" name="Picture 6" descr="http://bio1152.nicerweb.com/Locked/media/ch49/49_02aNervousSystemsB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5029200" cy="422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edia-cache-ak0.pinimg.com/236x/f7/51/bd/f751bd39548f19d74a88afee5058c8e1.jpg"/>
          <p:cNvPicPr>
            <a:picLocks noChangeAspect="1" noChangeArrowheads="1"/>
          </p:cNvPicPr>
          <p:nvPr/>
        </p:nvPicPr>
        <p:blipFill>
          <a:blip r:embed="rId2" cstate="print"/>
          <a:srcRect l="17569" t="13263" r="2748" b="8261"/>
          <a:stretch>
            <a:fillRect/>
          </a:stretch>
        </p:blipFill>
        <p:spPr bwMode="auto">
          <a:xfrm>
            <a:off x="457200" y="381000"/>
            <a:ext cx="4419600" cy="5791200"/>
          </a:xfrm>
          <a:prstGeom prst="rect">
            <a:avLst/>
          </a:prstGeom>
          <a:noFill/>
        </p:spPr>
      </p:pic>
      <p:pic>
        <p:nvPicPr>
          <p:cNvPr id="66564" name="Picture 4" descr="https://encrypted-tbn2.gstatic.com/images?q=tbn:ANd9GcTU5TlQj777OC6rqmndJhwEekHYnZEBuVQj-dx7Ek6VnabPt7_1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"/>
            <a:ext cx="3764042" cy="2819400"/>
          </a:xfrm>
          <a:prstGeom prst="rect">
            <a:avLst/>
          </a:prstGeom>
          <a:noFill/>
        </p:spPr>
      </p:pic>
      <p:pic>
        <p:nvPicPr>
          <p:cNvPr id="66566" name="Picture 6" descr="http://coastalamerica.files.wordpress.com/2012/09/gina-snorkeling-sea-cucumb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4419600" cy="3326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uses for Echinoderms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Possible source of medicines</a:t>
            </a:r>
          </a:p>
          <a:p>
            <a:r>
              <a:rPr lang="en-US" dirty="0" smtClean="0"/>
              <a:t>Decoration</a:t>
            </a:r>
          </a:p>
          <a:p>
            <a:r>
              <a:rPr lang="en-US" dirty="0" smtClean="0"/>
              <a:t>Study embryology</a:t>
            </a:r>
          </a:p>
        </p:txBody>
      </p:sp>
      <p:pic>
        <p:nvPicPr>
          <p:cNvPr id="164866" name="Picture 2" descr="http://somewhatdubious.com/wp-content/uploads/2008/02/star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429000"/>
            <a:ext cx="417429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 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Early stages are similar to vertebrates (us)</a:t>
            </a:r>
          </a:p>
          <a:p>
            <a:r>
              <a:rPr lang="en-US" sz="3600" dirty="0" smtClean="0"/>
              <a:t>vertebrates and echinoderms, the original opening of the G.I. tract becomes the anus</a:t>
            </a:r>
          </a:p>
          <a:p>
            <a:r>
              <a:rPr lang="en-US" sz="3600" dirty="0" smtClean="0"/>
              <a:t>In other invertebrates, the opening becomes the mouth</a:t>
            </a:r>
            <a:endParaRPr lang="en-US" sz="3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 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Zygote – a fertilized egg</a:t>
            </a:r>
            <a:endParaRPr lang="en-US" dirty="0"/>
          </a:p>
        </p:txBody>
      </p:sp>
      <p:pic>
        <p:nvPicPr>
          <p:cNvPr id="24578" name="Picture 2" descr="[development stages]"/>
          <p:cNvPicPr>
            <a:picLocks noChangeAspect="1" noChangeArrowheads="1"/>
          </p:cNvPicPr>
          <p:nvPr/>
        </p:nvPicPr>
        <p:blipFill>
          <a:blip r:embed="rId2" cstate="print"/>
          <a:srcRect t="4545" r="83813" b="9091"/>
          <a:stretch>
            <a:fillRect/>
          </a:stretch>
        </p:blipFill>
        <p:spPr bwMode="auto">
          <a:xfrm>
            <a:off x="2819400" y="2895600"/>
            <a:ext cx="2667000" cy="2533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 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Cleavage – dividing zygote and resulting cells</a:t>
            </a:r>
            <a:endParaRPr lang="en-US" dirty="0"/>
          </a:p>
        </p:txBody>
      </p:sp>
      <p:pic>
        <p:nvPicPr>
          <p:cNvPr id="23558" name="Picture 6" descr="[development stages]"/>
          <p:cNvPicPr>
            <a:picLocks noChangeAspect="1" noChangeArrowheads="1"/>
          </p:cNvPicPr>
          <p:nvPr/>
        </p:nvPicPr>
        <p:blipFill>
          <a:blip r:embed="rId2" cstate="print"/>
          <a:srcRect l="47482" r="17986"/>
          <a:stretch>
            <a:fillRect/>
          </a:stretch>
        </p:blipFill>
        <p:spPr bwMode="auto">
          <a:xfrm>
            <a:off x="3505200" y="3124200"/>
            <a:ext cx="4953000" cy="2553893"/>
          </a:xfrm>
          <a:prstGeom prst="rect">
            <a:avLst/>
          </a:prstGeom>
          <a:noFill/>
        </p:spPr>
      </p:pic>
      <p:pic>
        <p:nvPicPr>
          <p:cNvPr id="23560" name="Picture 8" descr="[development stages]"/>
          <p:cNvPicPr>
            <a:picLocks noChangeAspect="1" noChangeArrowheads="1"/>
          </p:cNvPicPr>
          <p:nvPr/>
        </p:nvPicPr>
        <p:blipFill>
          <a:blip r:embed="rId2" cstate="print"/>
          <a:srcRect r="84173"/>
          <a:stretch>
            <a:fillRect/>
          </a:stretch>
        </p:blipFill>
        <p:spPr bwMode="auto">
          <a:xfrm>
            <a:off x="685800" y="3581400"/>
            <a:ext cx="1371600" cy="1543052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286000" y="41910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 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Morula</a:t>
            </a:r>
            <a:r>
              <a:rPr lang="en-US" dirty="0" smtClean="0"/>
              <a:t> –solid sphere of cells</a:t>
            </a:r>
            <a:endParaRPr lang="en-US" dirty="0"/>
          </a:p>
        </p:txBody>
      </p:sp>
      <p:pic>
        <p:nvPicPr>
          <p:cNvPr id="22530" name="Picture 2" descr="[development stages]"/>
          <p:cNvPicPr>
            <a:picLocks noChangeAspect="1" noChangeArrowheads="1"/>
          </p:cNvPicPr>
          <p:nvPr/>
        </p:nvPicPr>
        <p:blipFill>
          <a:blip r:embed="rId2" cstate="print"/>
          <a:srcRect l="33831" r="49254"/>
          <a:stretch>
            <a:fillRect/>
          </a:stretch>
        </p:blipFill>
        <p:spPr bwMode="auto">
          <a:xfrm>
            <a:off x="2971800" y="2819399"/>
            <a:ext cx="2971800" cy="3128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 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Blastula – hollow sphere of cells</a:t>
            </a:r>
            <a:endParaRPr lang="en-US" dirty="0"/>
          </a:p>
        </p:txBody>
      </p:sp>
      <p:pic>
        <p:nvPicPr>
          <p:cNvPr id="21506" name="Picture 2" descr="[development stages]"/>
          <p:cNvPicPr>
            <a:picLocks noChangeAspect="1" noChangeArrowheads="1"/>
          </p:cNvPicPr>
          <p:nvPr/>
        </p:nvPicPr>
        <p:blipFill>
          <a:blip r:embed="rId2" cstate="print"/>
          <a:srcRect l="65288" r="17648"/>
          <a:stretch>
            <a:fillRect/>
          </a:stretch>
        </p:blipFill>
        <p:spPr bwMode="auto">
          <a:xfrm>
            <a:off x="2743200" y="2590800"/>
            <a:ext cx="3352800" cy="3498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 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Gastrula – embryo once the digestive system starts to form</a:t>
            </a:r>
            <a:endParaRPr lang="en-US" dirty="0"/>
          </a:p>
        </p:txBody>
      </p:sp>
      <p:pic>
        <p:nvPicPr>
          <p:cNvPr id="64514" name="Picture 2" descr="[development stages]"/>
          <p:cNvPicPr>
            <a:picLocks noChangeAspect="1" noChangeArrowheads="1"/>
          </p:cNvPicPr>
          <p:nvPr/>
        </p:nvPicPr>
        <p:blipFill>
          <a:blip r:embed="rId2" cstate="print"/>
          <a:srcRect l="76259"/>
          <a:stretch>
            <a:fillRect/>
          </a:stretch>
        </p:blipFill>
        <p:spPr bwMode="auto">
          <a:xfrm>
            <a:off x="2819400" y="3200400"/>
            <a:ext cx="3352800" cy="2794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 Embryology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Bipinnaria</a:t>
            </a:r>
            <a:r>
              <a:rPr lang="en-US" dirty="0" smtClean="0"/>
              <a:t> – larval stage of an echinoderm</a:t>
            </a:r>
            <a:endParaRPr lang="en-US" dirty="0"/>
          </a:p>
        </p:txBody>
      </p:sp>
      <p:pic>
        <p:nvPicPr>
          <p:cNvPr id="63490" name="Picture 2" descr="http://www.biog1105-1106.org/labs/deuts/media/echinolar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3838575" cy="4048125"/>
          </a:xfrm>
          <a:prstGeom prst="rect">
            <a:avLst/>
          </a:prstGeom>
          <a:noFill/>
        </p:spPr>
      </p:pic>
      <p:pic>
        <p:nvPicPr>
          <p:cNvPr id="63492" name="Picture 4" descr="[larvae]"/>
          <p:cNvPicPr>
            <a:picLocks noChangeAspect="1" noChangeArrowheads="1"/>
          </p:cNvPicPr>
          <p:nvPr/>
        </p:nvPicPr>
        <p:blipFill>
          <a:blip r:embed="rId3" cstate="print"/>
          <a:srcRect l="35971" r="30935"/>
          <a:stretch>
            <a:fillRect/>
          </a:stretch>
        </p:blipFill>
        <p:spPr bwMode="auto">
          <a:xfrm>
            <a:off x="685800" y="3048000"/>
            <a:ext cx="3886200" cy="3125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tar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circulatory system</a:t>
            </a:r>
            <a:endParaRPr lang="en-US" dirty="0"/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522713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vascular system with tube feet</a:t>
            </a:r>
            <a:endParaRPr lang="en-US" dirty="0"/>
          </a:p>
        </p:txBody>
      </p:sp>
      <p:pic>
        <p:nvPicPr>
          <p:cNvPr id="4" name="Picture 4" descr="http://js082.k12.sd.us/My_Classes/Advanced_Biology/Ch_27/WaterVascularSystem.jpg"/>
          <p:cNvPicPr>
            <a:picLocks noChangeAspect="1" noChangeArrowheads="1"/>
          </p:cNvPicPr>
          <p:nvPr/>
        </p:nvPicPr>
        <p:blipFill>
          <a:blip r:embed="rId2" cstate="print"/>
          <a:srcRect l="28164"/>
          <a:stretch>
            <a:fillRect/>
          </a:stretch>
        </p:blipFill>
        <p:spPr bwMode="auto">
          <a:xfrm>
            <a:off x="1828800" y="2743199"/>
            <a:ext cx="5257800" cy="3816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Dermal gills</a:t>
            </a:r>
            <a:endParaRPr lang="en-US" dirty="0"/>
          </a:p>
        </p:txBody>
      </p:sp>
      <p:pic>
        <p:nvPicPr>
          <p:cNvPr id="39938" name="Picture 2" descr="http://www.biology.ualberta.ca/courses.hp/zool250/Labs/Lab11/Sea-star-dermal-gills.jpg"/>
          <p:cNvPicPr>
            <a:picLocks noChangeAspect="1" noChangeArrowheads="1"/>
          </p:cNvPicPr>
          <p:nvPr/>
        </p:nvPicPr>
        <p:blipFill>
          <a:blip r:embed="rId2" cstate="print"/>
          <a:srcRect b="14856"/>
          <a:stretch>
            <a:fillRect/>
          </a:stretch>
        </p:blipFill>
        <p:spPr bwMode="auto">
          <a:xfrm>
            <a:off x="533400" y="2667000"/>
            <a:ext cx="5400675" cy="3657600"/>
          </a:xfrm>
          <a:prstGeom prst="rect">
            <a:avLst/>
          </a:prstGeom>
          <a:noFill/>
        </p:spPr>
      </p:pic>
      <p:pic>
        <p:nvPicPr>
          <p:cNvPr id="115716" name="Picture 4" descr="http://www.esu.edu/~milewski/intro_biol_two/lab__13_echinoderm/images/aster_ossicle_dia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333974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marine</a:t>
            </a:r>
            <a:endParaRPr lang="en-US" dirty="0"/>
          </a:p>
        </p:txBody>
      </p:sp>
      <p:pic>
        <p:nvPicPr>
          <p:cNvPr id="38916" name="Picture 4" descr="http://www.motuiti.com/StarFish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38400"/>
            <a:ext cx="6324600" cy="41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440</Words>
  <Application>Microsoft Office PowerPoint</Application>
  <PresentationFormat>On-screen Show (4:3)</PresentationFormat>
  <Paragraphs>89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Image File</vt:lpstr>
      <vt:lpstr>Phylum Echinodermata</vt:lpstr>
      <vt:lpstr>Traits</vt:lpstr>
      <vt:lpstr>Traits</vt:lpstr>
      <vt:lpstr>Traits</vt:lpstr>
      <vt:lpstr>Traits</vt:lpstr>
      <vt:lpstr>Traits</vt:lpstr>
      <vt:lpstr>Traits</vt:lpstr>
      <vt:lpstr>Traits</vt:lpstr>
      <vt:lpstr>Traits</vt:lpstr>
      <vt:lpstr>Relationship to Vertebrates</vt:lpstr>
      <vt:lpstr>Water Vascular System</vt:lpstr>
      <vt:lpstr>Tube feet</vt:lpstr>
      <vt:lpstr>Madreporite </vt:lpstr>
      <vt:lpstr>Slide 14</vt:lpstr>
      <vt:lpstr>Sea stars</vt:lpstr>
      <vt:lpstr>Slide 16</vt:lpstr>
      <vt:lpstr>Feeding method</vt:lpstr>
      <vt:lpstr>Slide 18</vt:lpstr>
      <vt:lpstr>Slide 19</vt:lpstr>
      <vt:lpstr>Slide 20</vt:lpstr>
      <vt:lpstr>Regeneration </vt:lpstr>
      <vt:lpstr>Slide 22</vt:lpstr>
      <vt:lpstr>Reproduction </vt:lpstr>
      <vt:lpstr>Sunflower Starfish</vt:lpstr>
      <vt:lpstr>Crown of Thorns Starfish</vt:lpstr>
      <vt:lpstr>Cushion Star</vt:lpstr>
      <vt:lpstr>Pretty…</vt:lpstr>
      <vt:lpstr>Brittle stars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Sea Cucumber defense</vt:lpstr>
      <vt:lpstr>Slide 50</vt:lpstr>
      <vt:lpstr>Human uses for Echinoderms</vt:lpstr>
      <vt:lpstr>Echinoderm Embryology</vt:lpstr>
      <vt:lpstr>Echinoderm Embryology</vt:lpstr>
      <vt:lpstr>Echinoderm Embryology</vt:lpstr>
      <vt:lpstr>Echinoderm Embryology</vt:lpstr>
      <vt:lpstr>Echinoderm Embryology</vt:lpstr>
      <vt:lpstr>Echinoderm Embryology</vt:lpstr>
      <vt:lpstr>Echinoderm Embryology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Echinodermata</dc:title>
  <dc:creator>Jam</dc:creator>
  <cp:lastModifiedBy>Jam</cp:lastModifiedBy>
  <cp:revision>9</cp:revision>
  <dcterms:created xsi:type="dcterms:W3CDTF">2014-10-06T17:12:40Z</dcterms:created>
  <dcterms:modified xsi:type="dcterms:W3CDTF">2014-10-06T17:54:51Z</dcterms:modified>
</cp:coreProperties>
</file>